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mp4" ContentType="video/mp4"/>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0.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1.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diagrams/data9.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673" r:id="rId6"/>
    <p:sldMasterId id="2147483704" r:id="rId7"/>
  </p:sldMasterIdLst>
  <p:notesMasterIdLst>
    <p:notesMasterId r:id="rId57"/>
  </p:notesMasterIdLst>
  <p:handoutMasterIdLst>
    <p:handoutMasterId r:id="rId58"/>
  </p:handoutMasterIdLst>
  <p:sldIdLst>
    <p:sldId id="283" r:id="rId8"/>
    <p:sldId id="284" r:id="rId9"/>
    <p:sldId id="285" r:id="rId10"/>
    <p:sldId id="286" r:id="rId11"/>
    <p:sldId id="287" r:id="rId12"/>
    <p:sldId id="288" r:id="rId13"/>
    <p:sldId id="289" r:id="rId14"/>
    <p:sldId id="290" r:id="rId15"/>
    <p:sldId id="291" r:id="rId16"/>
    <p:sldId id="292" r:id="rId17"/>
    <p:sldId id="293" r:id="rId18"/>
    <p:sldId id="294" r:id="rId19"/>
    <p:sldId id="295" r:id="rId20"/>
    <p:sldId id="296" r:id="rId21"/>
    <p:sldId id="298" r:id="rId22"/>
    <p:sldId id="326" r:id="rId23"/>
    <p:sldId id="300" r:id="rId24"/>
    <p:sldId id="301" r:id="rId25"/>
    <p:sldId id="302" r:id="rId26"/>
    <p:sldId id="303" r:id="rId27"/>
    <p:sldId id="327" r:id="rId28"/>
    <p:sldId id="304" r:id="rId29"/>
    <p:sldId id="328" r:id="rId30"/>
    <p:sldId id="332" r:id="rId31"/>
    <p:sldId id="331" r:id="rId32"/>
    <p:sldId id="305" r:id="rId33"/>
    <p:sldId id="334" r:id="rId34"/>
    <p:sldId id="297" r:id="rId35"/>
    <p:sldId id="333" r:id="rId36"/>
    <p:sldId id="306" r:id="rId37"/>
    <p:sldId id="307" r:id="rId38"/>
    <p:sldId id="308" r:id="rId39"/>
    <p:sldId id="309" r:id="rId40"/>
    <p:sldId id="310" r:id="rId41"/>
    <p:sldId id="311" r:id="rId42"/>
    <p:sldId id="312" r:id="rId43"/>
    <p:sldId id="313" r:id="rId44"/>
    <p:sldId id="314" r:id="rId45"/>
    <p:sldId id="315" r:id="rId46"/>
    <p:sldId id="316" r:id="rId47"/>
    <p:sldId id="317" r:id="rId48"/>
    <p:sldId id="318" r:id="rId49"/>
    <p:sldId id="319" r:id="rId50"/>
    <p:sldId id="320" r:id="rId51"/>
    <p:sldId id="321" r:id="rId52"/>
    <p:sldId id="322" r:id="rId53"/>
    <p:sldId id="323" r:id="rId54"/>
    <p:sldId id="324" r:id="rId55"/>
    <p:sldId id="325" r:id="rId56"/>
  </p:sldIdLst>
  <p:sldSz cx="9144000" cy="6858000" type="screen4x3"/>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os="4200" userDrawn="1">
          <p15:clr>
            <a:srgbClr val="A4A3A4"/>
          </p15:clr>
        </p15:guide>
        <p15:guide id="4" orient="horz" pos="145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F7FF"/>
    <a:srgbClr val="DFE3F9"/>
    <a:srgbClr val="000080"/>
    <a:srgbClr val="FA341B"/>
    <a:srgbClr val="F10F34"/>
    <a:srgbClr val="D43720"/>
    <a:srgbClr val="D11F32"/>
    <a:srgbClr val="8A2A74"/>
    <a:srgbClr val="007187"/>
    <a:srgbClr val="006A3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3" autoAdjust="0"/>
    <p:restoredTop sz="89068" autoAdjust="0"/>
  </p:normalViewPr>
  <p:slideViewPr>
    <p:cSldViewPr snapToGrid="0">
      <p:cViewPr varScale="1">
        <p:scale>
          <a:sx n="66" d="100"/>
          <a:sy n="66" d="100"/>
        </p:scale>
        <p:origin x="1500" y="72"/>
      </p:cViewPr>
      <p:guideLst>
        <p:guide orient="horz" pos="1620"/>
        <p:guide pos="2880"/>
        <p:guide orient="horz" pos="4200"/>
        <p:guide orient="horz" pos="1453"/>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5.5512789423094788E-2"/>
          <c:y val="3.4239787879438106E-2"/>
          <c:w val="0.92585970111892169"/>
          <c:h val="0.77210214070199412"/>
        </c:manualLayout>
      </c:layout>
      <c:barChart>
        <c:barDir val="col"/>
        <c:grouping val="clustered"/>
        <c:varyColors val="0"/>
        <c:ser>
          <c:idx val="0"/>
          <c:order val="0"/>
          <c:tx>
            <c:strRef>
              <c:f>Sheet1!$B$1</c:f>
              <c:strCache>
                <c:ptCount val="1"/>
                <c:pt idx="0">
                  <c:v>2D</c:v>
                </c:pt>
              </c:strCache>
            </c:strRef>
          </c:tx>
          <c:spPr>
            <a:solidFill>
              <a:schemeClr val="accent4">
                <a:shade val="76000"/>
              </a:schemeClr>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Overall Cancer Detection Rate              (per 1000)</c:v>
                </c:pt>
                <c:pt idx="1">
                  <c:v>Invasive Cancer Detection Rate        (per 1000)</c:v>
                </c:pt>
                <c:pt idx="2">
                  <c:v>Recall Rate                                          (per 1000)</c:v>
                </c:pt>
              </c:strCache>
            </c:strRef>
          </c:cat>
          <c:val>
            <c:numRef>
              <c:f>Sheet1!$B$2:$B$4</c:f>
              <c:numCache>
                <c:formatCode>General</c:formatCode>
                <c:ptCount val="3"/>
                <c:pt idx="0">
                  <c:v>4.2</c:v>
                </c:pt>
                <c:pt idx="1">
                  <c:v>2.9</c:v>
                </c:pt>
                <c:pt idx="2">
                  <c:v>107</c:v>
                </c:pt>
              </c:numCache>
            </c:numRef>
          </c:val>
        </c:ser>
        <c:ser>
          <c:idx val="1"/>
          <c:order val="1"/>
          <c:tx>
            <c:strRef>
              <c:f>Sheet1!$C$1</c:f>
              <c:strCache>
                <c:ptCount val="1"/>
                <c:pt idx="0">
                  <c:v>3D™</c:v>
                </c:pt>
              </c:strCache>
            </c:strRef>
          </c:tx>
          <c:spPr>
            <a:solidFill>
              <a:schemeClr val="accent4">
                <a:tint val="77000"/>
              </a:schemeClr>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Overall Cancer Detection Rate              (per 1000)</c:v>
                </c:pt>
                <c:pt idx="1">
                  <c:v>Invasive Cancer Detection Rate        (per 1000)</c:v>
                </c:pt>
                <c:pt idx="2">
                  <c:v>Recall Rate                                          (per 1000)</c:v>
                </c:pt>
              </c:strCache>
            </c:strRef>
          </c:cat>
          <c:val>
            <c:numRef>
              <c:f>Sheet1!$C$2:$C$4</c:f>
              <c:numCache>
                <c:formatCode>General</c:formatCode>
                <c:ptCount val="3"/>
                <c:pt idx="0">
                  <c:v>5.4</c:v>
                </c:pt>
                <c:pt idx="1">
                  <c:v>4.0999999999999996</c:v>
                </c:pt>
                <c:pt idx="2">
                  <c:v>91</c:v>
                </c:pt>
              </c:numCache>
            </c:numRef>
          </c:val>
        </c:ser>
        <c:dLbls>
          <c:dLblPos val="outEnd"/>
          <c:showLegendKey val="0"/>
          <c:showVal val="1"/>
          <c:showCatName val="0"/>
          <c:showSerName val="0"/>
          <c:showPercent val="0"/>
          <c:showBubbleSize val="0"/>
        </c:dLbls>
        <c:gapWidth val="219"/>
        <c:overlap val="-27"/>
        <c:axId val="246821712"/>
        <c:axId val="246822496"/>
      </c:barChart>
      <c:catAx>
        <c:axId val="246821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6822496"/>
        <c:crosses val="autoZero"/>
        <c:auto val="0"/>
        <c:lblAlgn val="ctr"/>
        <c:lblOffset val="100"/>
        <c:noMultiLvlLbl val="0"/>
      </c:catAx>
      <c:valAx>
        <c:axId val="2468224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682171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3.7428906578712375E-2"/>
          <c:y val="2.8412440303119194E-2"/>
          <c:w val="0.92585970111892169"/>
          <c:h val="0.77210214070199412"/>
        </c:manualLayout>
      </c:layout>
      <c:barChart>
        <c:barDir val="col"/>
        <c:grouping val="clustered"/>
        <c:varyColors val="0"/>
        <c:dLbls>
          <c:dLblPos val="outEnd"/>
          <c:showLegendKey val="0"/>
          <c:showVal val="1"/>
          <c:showCatName val="0"/>
          <c:showSerName val="0"/>
          <c:showPercent val="0"/>
          <c:showBubbleSize val="0"/>
        </c:dLbls>
        <c:gapWidth val="219"/>
        <c:overlap val="-27"/>
        <c:axId val="247712200"/>
        <c:axId val="247717864"/>
      </c:barChart>
      <c:catAx>
        <c:axId val="247712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247717864"/>
        <c:crosses val="autoZero"/>
        <c:auto val="0"/>
        <c:lblAlgn val="ctr"/>
        <c:lblOffset val="100"/>
        <c:noMultiLvlLbl val="0"/>
      </c:catAx>
      <c:valAx>
        <c:axId val="2477178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7712200"/>
        <c:crosses val="autoZero"/>
        <c:crossBetween val="between"/>
      </c:valAx>
      <c:spPr>
        <a:noFill/>
        <a:ln>
          <a:noFill/>
        </a:ln>
        <a:effectLst/>
      </c:spPr>
    </c:plotArea>
    <c:legend>
      <c:legendPos val="b"/>
      <c:layout>
        <c:manualLayout>
          <c:xMode val="edge"/>
          <c:yMode val="edge"/>
          <c:x val="0.3771516833903541"/>
          <c:y val="2.5322759054192453E-2"/>
          <c:w val="0.18937676183954155"/>
          <c:h val="0.1008472990048274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7">
  <a:schemeClr val="accent4"/>
</cs:colorStyle>
</file>

<file path=ppt/charts/colors2.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9.xml.rels><?xml version="1.0" encoding="UTF-8" standalone="yes"?>
<Relationships xmlns="http://schemas.openxmlformats.org/package/2006/relationships"><Relationship Id="rId1" Type="http://schemas.openxmlformats.org/officeDocument/2006/relationships/image" Target="../media/image270.pn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587837-44D3-4D44-9B70-585578323A01}"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n-US"/>
        </a:p>
      </dgm:t>
    </dgm:pt>
    <dgm:pt modelId="{7E271959-AD72-4D77-BBB5-DADC55F5A129}">
      <dgm:prSet custT="1"/>
      <dgm:spPr/>
      <dgm:t>
        <a:bodyPr/>
        <a:lstStyle/>
        <a:p>
          <a:pPr rtl="0"/>
          <a:r>
            <a:rPr lang="en-US" sz="2800" b="1" dirty="0" smtClean="0"/>
            <a:t>Genius</a:t>
          </a:r>
          <a:r>
            <a:rPr lang="en-US" sz="2800" b="1" baseline="30000" dirty="0" smtClean="0"/>
            <a:t>™</a:t>
          </a:r>
          <a:r>
            <a:rPr lang="en-US" sz="2800" b="1" dirty="0" smtClean="0"/>
            <a:t> 3D MAMMOGRAPHY</a:t>
          </a:r>
          <a:r>
            <a:rPr lang="en-US" sz="2800" b="1" baseline="30000" dirty="0" smtClean="0"/>
            <a:t>™ </a:t>
          </a:r>
          <a:r>
            <a:rPr lang="en-US" sz="2800" b="1" baseline="0" dirty="0" smtClean="0"/>
            <a:t>exam</a:t>
          </a:r>
          <a:endParaRPr lang="en-US" sz="2800" baseline="0" dirty="0"/>
        </a:p>
      </dgm:t>
    </dgm:pt>
    <dgm:pt modelId="{0C7BA72F-2F27-47CC-BBA9-19A00443F87B}" type="parTrans" cxnId="{01069819-C16D-4C00-8A9B-5E915B089D47}">
      <dgm:prSet/>
      <dgm:spPr/>
      <dgm:t>
        <a:bodyPr/>
        <a:lstStyle/>
        <a:p>
          <a:endParaRPr lang="en-US"/>
        </a:p>
      </dgm:t>
    </dgm:pt>
    <dgm:pt modelId="{F2671210-2CF3-4F60-A14E-2747410D0DE4}" type="sibTrans" cxnId="{01069819-C16D-4C00-8A9B-5E915B089D47}">
      <dgm:prSet/>
      <dgm:spPr/>
      <dgm:t>
        <a:bodyPr/>
        <a:lstStyle/>
        <a:p>
          <a:endParaRPr lang="en-US"/>
        </a:p>
      </dgm:t>
    </dgm:pt>
    <dgm:pt modelId="{E3C7397D-6242-4135-A429-BBDDA972E1C6}">
      <dgm:prSet/>
      <dgm:spPr/>
      <dgm:t>
        <a:bodyPr/>
        <a:lstStyle/>
        <a:p>
          <a:pPr rtl="0"/>
          <a:r>
            <a:rPr lang="en-US" b="0" dirty="0" smtClean="0"/>
            <a:t>A 2-view exam made possible only with the Hologic Selenia</a:t>
          </a:r>
          <a:r>
            <a:rPr lang="en-US" b="0" baseline="30000" dirty="0" smtClean="0"/>
            <a:t>®</a:t>
          </a:r>
          <a:r>
            <a:rPr lang="en-US" b="0" dirty="0" smtClean="0"/>
            <a:t> Dimensions</a:t>
          </a:r>
          <a:r>
            <a:rPr lang="en-US" b="0" baseline="30000" dirty="0" smtClean="0"/>
            <a:t>®</a:t>
          </a:r>
          <a:r>
            <a:rPr lang="en-US" b="0" dirty="0" smtClean="0"/>
            <a:t> system</a:t>
          </a:r>
          <a:endParaRPr lang="en-US" dirty="0"/>
        </a:p>
      </dgm:t>
    </dgm:pt>
    <dgm:pt modelId="{70F87904-692E-4213-BF67-8FBA6CC638E4}" type="parTrans" cxnId="{1222B328-E63B-427D-869A-145F2E552974}">
      <dgm:prSet/>
      <dgm:spPr/>
      <dgm:t>
        <a:bodyPr/>
        <a:lstStyle/>
        <a:p>
          <a:endParaRPr lang="en-US"/>
        </a:p>
      </dgm:t>
    </dgm:pt>
    <dgm:pt modelId="{8E632BE1-C45F-431F-98B8-5AAD45542C6F}" type="sibTrans" cxnId="{1222B328-E63B-427D-869A-145F2E552974}">
      <dgm:prSet/>
      <dgm:spPr/>
      <dgm:t>
        <a:bodyPr/>
        <a:lstStyle/>
        <a:p>
          <a:endParaRPr lang="en-US"/>
        </a:p>
      </dgm:t>
    </dgm:pt>
    <dgm:pt modelId="{FC636E16-3414-4E74-8F25-B205F743BCE0}">
      <dgm:prSet custT="1"/>
      <dgm:spPr/>
      <dgm:t>
        <a:bodyPr/>
        <a:lstStyle/>
        <a:p>
          <a:pPr rtl="0"/>
          <a:r>
            <a:rPr lang="en-US" sz="2800" b="1" dirty="0" smtClean="0"/>
            <a:t>Combo mode </a:t>
          </a:r>
          <a:endParaRPr lang="en-US" sz="2800" dirty="0"/>
        </a:p>
      </dgm:t>
    </dgm:pt>
    <dgm:pt modelId="{7172CBD3-3035-49E3-A187-5C82EF54844A}" type="parTrans" cxnId="{832EDE48-6995-46A3-8481-7EF2C469E3F3}">
      <dgm:prSet/>
      <dgm:spPr/>
      <dgm:t>
        <a:bodyPr/>
        <a:lstStyle/>
        <a:p>
          <a:endParaRPr lang="en-US"/>
        </a:p>
      </dgm:t>
    </dgm:pt>
    <dgm:pt modelId="{8D0D28A5-59ED-4227-9929-CCA0A9A0DD1A}" type="sibTrans" cxnId="{832EDE48-6995-46A3-8481-7EF2C469E3F3}">
      <dgm:prSet/>
      <dgm:spPr/>
      <dgm:t>
        <a:bodyPr/>
        <a:lstStyle/>
        <a:p>
          <a:endParaRPr lang="en-US"/>
        </a:p>
      </dgm:t>
    </dgm:pt>
    <dgm:pt modelId="{6F008A24-4439-4E1F-BD2E-CEDA113F0D35}">
      <dgm:prSet/>
      <dgm:spPr/>
      <dgm:t>
        <a:bodyPr/>
        <a:lstStyle/>
        <a:p>
          <a:pPr rtl="0"/>
          <a:r>
            <a:rPr lang="en-US" b="0" dirty="0" smtClean="0"/>
            <a:t>Hologic exclusive mode that takes co-registered 2D and tomosynthesis images under one compression</a:t>
          </a:r>
          <a:endParaRPr lang="en-US" dirty="0"/>
        </a:p>
      </dgm:t>
    </dgm:pt>
    <dgm:pt modelId="{660C9D5C-E0A5-4202-AF48-08965D0F954C}" type="parTrans" cxnId="{06063EC5-7D09-4C18-A9C0-1A75667D8505}">
      <dgm:prSet/>
      <dgm:spPr/>
      <dgm:t>
        <a:bodyPr/>
        <a:lstStyle/>
        <a:p>
          <a:endParaRPr lang="en-US"/>
        </a:p>
      </dgm:t>
    </dgm:pt>
    <dgm:pt modelId="{31E68896-A618-476A-ABCF-D384E879B168}" type="sibTrans" cxnId="{06063EC5-7D09-4C18-A9C0-1A75667D8505}">
      <dgm:prSet/>
      <dgm:spPr/>
      <dgm:t>
        <a:bodyPr/>
        <a:lstStyle/>
        <a:p>
          <a:endParaRPr lang="en-US"/>
        </a:p>
      </dgm:t>
    </dgm:pt>
    <dgm:pt modelId="{7B81A9EA-8A9E-450A-9C57-4EB631346FBC}">
      <dgm:prSet custT="1"/>
      <dgm:spPr/>
      <dgm:t>
        <a:bodyPr/>
        <a:lstStyle/>
        <a:p>
          <a:pPr rtl="0"/>
          <a:r>
            <a:rPr lang="en-US" sz="2800" dirty="0" smtClean="0"/>
            <a:t>Hologic low dose 3D MAMMOGRAPHY</a:t>
          </a:r>
          <a:r>
            <a:rPr lang="en-US" sz="2800" baseline="30000" dirty="0" smtClean="0"/>
            <a:t>™ </a:t>
          </a:r>
          <a:r>
            <a:rPr lang="en-US" sz="2800" baseline="0" dirty="0" smtClean="0"/>
            <a:t>exam</a:t>
          </a:r>
          <a:endParaRPr lang="en-US" sz="2800" baseline="0" dirty="0"/>
        </a:p>
      </dgm:t>
    </dgm:pt>
    <dgm:pt modelId="{3120937A-4D15-48DB-B034-DED10682C858}" type="parTrans" cxnId="{9B19F257-2C5B-4918-8FD1-282B70259B6D}">
      <dgm:prSet/>
      <dgm:spPr/>
      <dgm:t>
        <a:bodyPr/>
        <a:lstStyle/>
        <a:p>
          <a:endParaRPr lang="en-US"/>
        </a:p>
      </dgm:t>
    </dgm:pt>
    <dgm:pt modelId="{3AABE9FD-7A87-44A4-A90E-2DED5C98A34B}" type="sibTrans" cxnId="{9B19F257-2C5B-4918-8FD1-282B70259B6D}">
      <dgm:prSet/>
      <dgm:spPr/>
      <dgm:t>
        <a:bodyPr/>
        <a:lstStyle/>
        <a:p>
          <a:endParaRPr lang="en-US"/>
        </a:p>
      </dgm:t>
    </dgm:pt>
    <dgm:pt modelId="{1A2D6A9B-B68D-4ECF-A5BC-2EA555E70DBD}">
      <dgm:prSet/>
      <dgm:spPr/>
      <dgm:t>
        <a:bodyPr/>
        <a:lstStyle/>
        <a:p>
          <a:r>
            <a:rPr lang="en-US" dirty="0" smtClean="0"/>
            <a:t>Hologic’s unique low dose 2-view exam made possible with the Hologic Selenia</a:t>
          </a:r>
          <a:r>
            <a:rPr lang="en-US" baseline="30000" dirty="0" smtClean="0"/>
            <a:t>®</a:t>
          </a:r>
          <a:r>
            <a:rPr lang="en-US" dirty="0" smtClean="0"/>
            <a:t> Dimensions</a:t>
          </a:r>
          <a:r>
            <a:rPr lang="en-US" baseline="30000" dirty="0" smtClean="0"/>
            <a:t>®</a:t>
          </a:r>
          <a:r>
            <a:rPr lang="en-US" dirty="0" smtClean="0"/>
            <a:t> system and the C-View</a:t>
          </a:r>
          <a:r>
            <a:rPr lang="en-US" baseline="30000" dirty="0" smtClean="0"/>
            <a:t>™</a:t>
          </a:r>
          <a:r>
            <a:rPr lang="en-US" dirty="0" smtClean="0"/>
            <a:t> software option</a:t>
          </a:r>
          <a:endParaRPr lang="en-US" dirty="0"/>
        </a:p>
      </dgm:t>
    </dgm:pt>
    <dgm:pt modelId="{7AFB7197-6B5C-4977-9A7C-4F31473E8B66}" type="parTrans" cxnId="{55E0965F-C7B3-461C-9CB8-BF03F2339F9C}">
      <dgm:prSet/>
      <dgm:spPr/>
      <dgm:t>
        <a:bodyPr/>
        <a:lstStyle/>
        <a:p>
          <a:endParaRPr lang="en-US"/>
        </a:p>
      </dgm:t>
    </dgm:pt>
    <dgm:pt modelId="{860F8E89-1555-4E1B-AF91-79C1BB326C30}" type="sibTrans" cxnId="{55E0965F-C7B3-461C-9CB8-BF03F2339F9C}">
      <dgm:prSet/>
      <dgm:spPr/>
      <dgm:t>
        <a:bodyPr/>
        <a:lstStyle/>
        <a:p>
          <a:endParaRPr lang="en-US"/>
        </a:p>
      </dgm:t>
    </dgm:pt>
    <dgm:pt modelId="{24CA91E1-B0FF-4DE3-9D31-7E3B974BE4A2}">
      <dgm:prSet/>
      <dgm:spPr/>
      <dgm:t>
        <a:bodyPr/>
        <a:lstStyle/>
        <a:p>
          <a:r>
            <a:rPr lang="en-US" dirty="0" smtClean="0"/>
            <a:t>also known as </a:t>
          </a:r>
          <a:r>
            <a:rPr lang="en-US" b="1" i="1" dirty="0" smtClean="0"/>
            <a:t>TomoHD</a:t>
          </a:r>
          <a:r>
            <a:rPr lang="en-US" dirty="0" smtClean="0"/>
            <a:t> mode</a:t>
          </a:r>
          <a:endParaRPr lang="en-US" dirty="0"/>
        </a:p>
      </dgm:t>
    </dgm:pt>
    <dgm:pt modelId="{DD8B415C-B038-4A66-8ECF-F0F702C74C54}" type="parTrans" cxnId="{BB9A9A30-CED0-471F-B25B-9ABAA37E2BF3}">
      <dgm:prSet/>
      <dgm:spPr/>
      <dgm:t>
        <a:bodyPr/>
        <a:lstStyle/>
        <a:p>
          <a:endParaRPr lang="en-US"/>
        </a:p>
      </dgm:t>
    </dgm:pt>
    <dgm:pt modelId="{3CEA1917-1811-45A6-A4CF-37230BAC1D14}" type="sibTrans" cxnId="{BB9A9A30-CED0-471F-B25B-9ABAA37E2BF3}">
      <dgm:prSet/>
      <dgm:spPr/>
      <dgm:t>
        <a:bodyPr/>
        <a:lstStyle/>
        <a:p>
          <a:endParaRPr lang="en-US"/>
        </a:p>
      </dgm:t>
    </dgm:pt>
    <dgm:pt modelId="{22FBF325-D7D4-4CB6-A863-A479076FDDA4}" type="pres">
      <dgm:prSet presAssocID="{14587837-44D3-4D44-9B70-585578323A01}" presName="linear" presStyleCnt="0">
        <dgm:presLayoutVars>
          <dgm:animLvl val="lvl"/>
          <dgm:resizeHandles val="exact"/>
        </dgm:presLayoutVars>
      </dgm:prSet>
      <dgm:spPr/>
      <dgm:t>
        <a:bodyPr/>
        <a:lstStyle/>
        <a:p>
          <a:endParaRPr lang="en-US"/>
        </a:p>
      </dgm:t>
    </dgm:pt>
    <dgm:pt modelId="{444FC12B-5A20-4789-863C-9532BA53D455}" type="pres">
      <dgm:prSet presAssocID="{7E271959-AD72-4D77-BBB5-DADC55F5A129}" presName="parentText" presStyleLbl="node1" presStyleIdx="0" presStyleCnt="3">
        <dgm:presLayoutVars>
          <dgm:chMax val="0"/>
          <dgm:bulletEnabled val="1"/>
        </dgm:presLayoutVars>
      </dgm:prSet>
      <dgm:spPr/>
      <dgm:t>
        <a:bodyPr/>
        <a:lstStyle/>
        <a:p>
          <a:endParaRPr lang="en-US"/>
        </a:p>
      </dgm:t>
    </dgm:pt>
    <dgm:pt modelId="{71537D81-EBF4-411B-B798-12B0C3314711}" type="pres">
      <dgm:prSet presAssocID="{7E271959-AD72-4D77-BBB5-DADC55F5A129}" presName="childText" presStyleLbl="revTx" presStyleIdx="0" presStyleCnt="3">
        <dgm:presLayoutVars>
          <dgm:bulletEnabled val="1"/>
        </dgm:presLayoutVars>
      </dgm:prSet>
      <dgm:spPr/>
      <dgm:t>
        <a:bodyPr/>
        <a:lstStyle/>
        <a:p>
          <a:endParaRPr lang="en-US"/>
        </a:p>
      </dgm:t>
    </dgm:pt>
    <dgm:pt modelId="{7665082E-D197-4402-AA2C-9915AB838237}" type="pres">
      <dgm:prSet presAssocID="{7B81A9EA-8A9E-450A-9C57-4EB631346FBC}" presName="parentText" presStyleLbl="node1" presStyleIdx="1" presStyleCnt="3">
        <dgm:presLayoutVars>
          <dgm:chMax val="0"/>
          <dgm:bulletEnabled val="1"/>
        </dgm:presLayoutVars>
      </dgm:prSet>
      <dgm:spPr/>
      <dgm:t>
        <a:bodyPr/>
        <a:lstStyle/>
        <a:p>
          <a:endParaRPr lang="en-US"/>
        </a:p>
      </dgm:t>
    </dgm:pt>
    <dgm:pt modelId="{961180C1-3F5D-4A17-AFFD-52A09C31C2A5}" type="pres">
      <dgm:prSet presAssocID="{7B81A9EA-8A9E-450A-9C57-4EB631346FBC}" presName="childText" presStyleLbl="revTx" presStyleIdx="1" presStyleCnt="3">
        <dgm:presLayoutVars>
          <dgm:bulletEnabled val="1"/>
        </dgm:presLayoutVars>
      </dgm:prSet>
      <dgm:spPr/>
      <dgm:t>
        <a:bodyPr/>
        <a:lstStyle/>
        <a:p>
          <a:endParaRPr lang="en-US"/>
        </a:p>
      </dgm:t>
    </dgm:pt>
    <dgm:pt modelId="{D45A935F-FCB6-4650-BB00-043D421627CB}" type="pres">
      <dgm:prSet presAssocID="{FC636E16-3414-4E74-8F25-B205F743BCE0}" presName="parentText" presStyleLbl="node1" presStyleIdx="2" presStyleCnt="3">
        <dgm:presLayoutVars>
          <dgm:chMax val="0"/>
          <dgm:bulletEnabled val="1"/>
        </dgm:presLayoutVars>
      </dgm:prSet>
      <dgm:spPr/>
      <dgm:t>
        <a:bodyPr/>
        <a:lstStyle/>
        <a:p>
          <a:endParaRPr lang="en-US"/>
        </a:p>
      </dgm:t>
    </dgm:pt>
    <dgm:pt modelId="{7AC9E59C-68BD-43CD-B963-F7D54F479CBD}" type="pres">
      <dgm:prSet presAssocID="{FC636E16-3414-4E74-8F25-B205F743BCE0}" presName="childText" presStyleLbl="revTx" presStyleIdx="2" presStyleCnt="3">
        <dgm:presLayoutVars>
          <dgm:bulletEnabled val="1"/>
        </dgm:presLayoutVars>
      </dgm:prSet>
      <dgm:spPr/>
      <dgm:t>
        <a:bodyPr/>
        <a:lstStyle/>
        <a:p>
          <a:endParaRPr lang="en-US"/>
        </a:p>
      </dgm:t>
    </dgm:pt>
  </dgm:ptLst>
  <dgm:cxnLst>
    <dgm:cxn modelId="{B9D243B1-1429-427B-B425-85E08D4358EC}" type="presOf" srcId="{E3C7397D-6242-4135-A429-BBDDA972E1C6}" destId="{71537D81-EBF4-411B-B798-12B0C3314711}" srcOrd="0" destOrd="0" presId="urn:microsoft.com/office/officeart/2005/8/layout/vList2"/>
    <dgm:cxn modelId="{DD70FF9E-E671-41AC-A92A-37025D3A3601}" type="presOf" srcId="{6F008A24-4439-4E1F-BD2E-CEDA113F0D35}" destId="{7AC9E59C-68BD-43CD-B963-F7D54F479CBD}" srcOrd="0" destOrd="0" presId="urn:microsoft.com/office/officeart/2005/8/layout/vList2"/>
    <dgm:cxn modelId="{06063EC5-7D09-4C18-A9C0-1A75667D8505}" srcId="{FC636E16-3414-4E74-8F25-B205F743BCE0}" destId="{6F008A24-4439-4E1F-BD2E-CEDA113F0D35}" srcOrd="0" destOrd="0" parTransId="{660C9D5C-E0A5-4202-AF48-08965D0F954C}" sibTransId="{31E68896-A618-476A-ABCF-D384E879B168}"/>
    <dgm:cxn modelId="{AF930185-5279-484D-950C-F3E604E22159}" type="presOf" srcId="{7E271959-AD72-4D77-BBB5-DADC55F5A129}" destId="{444FC12B-5A20-4789-863C-9532BA53D455}" srcOrd="0" destOrd="0" presId="urn:microsoft.com/office/officeart/2005/8/layout/vList2"/>
    <dgm:cxn modelId="{55E0965F-C7B3-461C-9CB8-BF03F2339F9C}" srcId="{7B81A9EA-8A9E-450A-9C57-4EB631346FBC}" destId="{1A2D6A9B-B68D-4ECF-A5BC-2EA555E70DBD}" srcOrd="0" destOrd="0" parTransId="{7AFB7197-6B5C-4977-9A7C-4F31473E8B66}" sibTransId="{860F8E89-1555-4E1B-AF91-79C1BB326C30}"/>
    <dgm:cxn modelId="{9B19F257-2C5B-4918-8FD1-282B70259B6D}" srcId="{14587837-44D3-4D44-9B70-585578323A01}" destId="{7B81A9EA-8A9E-450A-9C57-4EB631346FBC}" srcOrd="1" destOrd="0" parTransId="{3120937A-4D15-48DB-B034-DED10682C858}" sibTransId="{3AABE9FD-7A87-44A4-A90E-2DED5C98A34B}"/>
    <dgm:cxn modelId="{832EDE48-6995-46A3-8481-7EF2C469E3F3}" srcId="{14587837-44D3-4D44-9B70-585578323A01}" destId="{FC636E16-3414-4E74-8F25-B205F743BCE0}" srcOrd="2" destOrd="0" parTransId="{7172CBD3-3035-49E3-A187-5C82EF54844A}" sibTransId="{8D0D28A5-59ED-4227-9929-CCA0A9A0DD1A}"/>
    <dgm:cxn modelId="{5D46B5C2-B1AA-41C9-8E02-2C0D0F1FB8FD}" type="presOf" srcId="{FC636E16-3414-4E74-8F25-B205F743BCE0}" destId="{D45A935F-FCB6-4650-BB00-043D421627CB}" srcOrd="0" destOrd="0" presId="urn:microsoft.com/office/officeart/2005/8/layout/vList2"/>
    <dgm:cxn modelId="{B0F64BF6-8732-4AF8-A5BD-AAB8600F5692}" type="presOf" srcId="{14587837-44D3-4D44-9B70-585578323A01}" destId="{22FBF325-D7D4-4CB6-A863-A479076FDDA4}" srcOrd="0" destOrd="0" presId="urn:microsoft.com/office/officeart/2005/8/layout/vList2"/>
    <dgm:cxn modelId="{1222B328-E63B-427D-869A-145F2E552974}" srcId="{7E271959-AD72-4D77-BBB5-DADC55F5A129}" destId="{E3C7397D-6242-4135-A429-BBDDA972E1C6}" srcOrd="0" destOrd="0" parTransId="{70F87904-692E-4213-BF67-8FBA6CC638E4}" sibTransId="{8E632BE1-C45F-431F-98B8-5AAD45542C6F}"/>
    <dgm:cxn modelId="{4BE0F6D6-D3EA-4E25-890C-85B38A5EC9B9}" type="presOf" srcId="{1A2D6A9B-B68D-4ECF-A5BC-2EA555E70DBD}" destId="{961180C1-3F5D-4A17-AFFD-52A09C31C2A5}" srcOrd="0" destOrd="0" presId="urn:microsoft.com/office/officeart/2005/8/layout/vList2"/>
    <dgm:cxn modelId="{E6561183-CF6C-4F10-95E4-22E8422BCA8C}" type="presOf" srcId="{24CA91E1-B0FF-4DE3-9D31-7E3B974BE4A2}" destId="{961180C1-3F5D-4A17-AFFD-52A09C31C2A5}" srcOrd="0" destOrd="1" presId="urn:microsoft.com/office/officeart/2005/8/layout/vList2"/>
    <dgm:cxn modelId="{BB9A9A30-CED0-471F-B25B-9ABAA37E2BF3}" srcId="{7B81A9EA-8A9E-450A-9C57-4EB631346FBC}" destId="{24CA91E1-B0FF-4DE3-9D31-7E3B974BE4A2}" srcOrd="1" destOrd="0" parTransId="{DD8B415C-B038-4A66-8ECF-F0F702C74C54}" sibTransId="{3CEA1917-1811-45A6-A4CF-37230BAC1D14}"/>
    <dgm:cxn modelId="{E492115D-936F-456E-AF94-0322AFC56525}" type="presOf" srcId="{7B81A9EA-8A9E-450A-9C57-4EB631346FBC}" destId="{7665082E-D197-4402-AA2C-9915AB838237}" srcOrd="0" destOrd="0" presId="urn:microsoft.com/office/officeart/2005/8/layout/vList2"/>
    <dgm:cxn modelId="{01069819-C16D-4C00-8A9B-5E915B089D47}" srcId="{14587837-44D3-4D44-9B70-585578323A01}" destId="{7E271959-AD72-4D77-BBB5-DADC55F5A129}" srcOrd="0" destOrd="0" parTransId="{0C7BA72F-2F27-47CC-BBA9-19A00443F87B}" sibTransId="{F2671210-2CF3-4F60-A14E-2747410D0DE4}"/>
    <dgm:cxn modelId="{1D328EE4-FE6B-4A63-97CE-B2A7C8511642}" type="presParOf" srcId="{22FBF325-D7D4-4CB6-A863-A479076FDDA4}" destId="{444FC12B-5A20-4789-863C-9532BA53D455}" srcOrd="0" destOrd="0" presId="urn:microsoft.com/office/officeart/2005/8/layout/vList2"/>
    <dgm:cxn modelId="{AD2967A5-988E-4F32-8ED6-FF77D250928D}" type="presParOf" srcId="{22FBF325-D7D4-4CB6-A863-A479076FDDA4}" destId="{71537D81-EBF4-411B-B798-12B0C3314711}" srcOrd="1" destOrd="0" presId="urn:microsoft.com/office/officeart/2005/8/layout/vList2"/>
    <dgm:cxn modelId="{5E722C53-5D06-44BF-9151-290A49B6B6A3}" type="presParOf" srcId="{22FBF325-D7D4-4CB6-A863-A479076FDDA4}" destId="{7665082E-D197-4402-AA2C-9915AB838237}" srcOrd="2" destOrd="0" presId="urn:microsoft.com/office/officeart/2005/8/layout/vList2"/>
    <dgm:cxn modelId="{164868CE-33E0-425D-B86A-05E65032A826}" type="presParOf" srcId="{22FBF325-D7D4-4CB6-A863-A479076FDDA4}" destId="{961180C1-3F5D-4A17-AFFD-52A09C31C2A5}" srcOrd="3" destOrd="0" presId="urn:microsoft.com/office/officeart/2005/8/layout/vList2"/>
    <dgm:cxn modelId="{6392E5FD-5D26-43B0-BD92-52BB268F6B1B}" type="presParOf" srcId="{22FBF325-D7D4-4CB6-A863-A479076FDDA4}" destId="{D45A935F-FCB6-4650-BB00-043D421627CB}" srcOrd="4" destOrd="0" presId="urn:microsoft.com/office/officeart/2005/8/layout/vList2"/>
    <dgm:cxn modelId="{0937BCEA-B0AF-4C8A-95E8-309C48B575F4}" type="presParOf" srcId="{22FBF325-D7D4-4CB6-A863-A479076FDDA4}" destId="{7AC9E59C-68BD-43CD-B963-F7D54F479CBD}"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298799F-D003-4D23-895A-1B252BB47E6D}" type="doc">
      <dgm:prSet loTypeId="urn:microsoft.com/office/officeart/2005/8/layout/list1" loCatId="list" qsTypeId="urn:microsoft.com/office/officeart/2005/8/quickstyle/simple2" qsCatId="simple" csTypeId="urn:microsoft.com/office/officeart/2005/8/colors/accent4_1" csCatId="accent4" phldr="1"/>
      <dgm:spPr/>
      <dgm:t>
        <a:bodyPr/>
        <a:lstStyle/>
        <a:p>
          <a:endParaRPr lang="en-US"/>
        </a:p>
      </dgm:t>
    </dgm:pt>
    <dgm:pt modelId="{6B10A32E-88D3-48DD-9B4D-BE6FB20F5809}">
      <dgm:prSet custT="1"/>
      <dgm:spPr/>
      <dgm:t>
        <a:bodyPr/>
        <a:lstStyle/>
        <a:p>
          <a:pPr rtl="0"/>
          <a:r>
            <a:rPr lang="en-US" sz="2800" b="0" smtClean="0"/>
            <a:t>Diagnostic image replacement to FFDM within the tomosynthesis screening exam</a:t>
          </a:r>
          <a:endParaRPr lang="en-US" sz="2800" b="0" dirty="0"/>
        </a:p>
      </dgm:t>
    </dgm:pt>
    <dgm:pt modelId="{6143EED3-A5F9-4E23-814C-8847ECEB5845}" type="parTrans" cxnId="{B60345F5-25C9-42A6-9C61-78A6CBA6031E}">
      <dgm:prSet/>
      <dgm:spPr/>
      <dgm:t>
        <a:bodyPr/>
        <a:lstStyle/>
        <a:p>
          <a:endParaRPr lang="en-US"/>
        </a:p>
      </dgm:t>
    </dgm:pt>
    <dgm:pt modelId="{15A522EB-DED3-4FD2-94D9-7686A52F1182}" type="sibTrans" cxnId="{B60345F5-25C9-42A6-9C61-78A6CBA6031E}">
      <dgm:prSet/>
      <dgm:spPr/>
      <dgm:t>
        <a:bodyPr/>
        <a:lstStyle/>
        <a:p>
          <a:endParaRPr lang="en-US"/>
        </a:p>
      </dgm:t>
    </dgm:pt>
    <dgm:pt modelId="{764AF06E-08AC-43B0-A8D2-514112E02DBD}">
      <dgm:prSet/>
      <dgm:spPr/>
      <dgm:t>
        <a:bodyPr/>
        <a:lstStyle/>
        <a:p>
          <a:pPr rtl="0"/>
          <a:r>
            <a:rPr lang="en-US" smtClean="0"/>
            <a:t>Calcification detection and distribution</a:t>
          </a:r>
          <a:endParaRPr lang="en-US" dirty="0"/>
        </a:p>
      </dgm:t>
    </dgm:pt>
    <dgm:pt modelId="{F588C344-33A5-4CC4-986C-C9E32E97D6FC}" type="parTrans" cxnId="{905BA839-C025-4C2E-85A0-007103724647}">
      <dgm:prSet/>
      <dgm:spPr/>
      <dgm:t>
        <a:bodyPr/>
        <a:lstStyle/>
        <a:p>
          <a:endParaRPr lang="en-US"/>
        </a:p>
      </dgm:t>
    </dgm:pt>
    <dgm:pt modelId="{E5A26B77-239C-4DE7-8CA3-17CC4CFD55A5}" type="sibTrans" cxnId="{905BA839-C025-4C2E-85A0-007103724647}">
      <dgm:prSet/>
      <dgm:spPr/>
      <dgm:t>
        <a:bodyPr/>
        <a:lstStyle/>
        <a:p>
          <a:endParaRPr lang="en-US"/>
        </a:p>
      </dgm:t>
    </dgm:pt>
    <dgm:pt modelId="{7030FBB3-1F0D-4238-8E74-BF89B44ED2BA}">
      <dgm:prSet/>
      <dgm:spPr/>
      <dgm:t>
        <a:bodyPr/>
        <a:lstStyle/>
        <a:p>
          <a:pPr rtl="0"/>
          <a:r>
            <a:rPr lang="en-US" smtClean="0"/>
            <a:t>Side by side symmetry</a:t>
          </a:r>
          <a:endParaRPr lang="en-US" dirty="0"/>
        </a:p>
      </dgm:t>
    </dgm:pt>
    <dgm:pt modelId="{90030950-B2D5-4B57-9993-68565A986AA6}" type="parTrans" cxnId="{789FB0F0-0F91-4AB5-A9A4-45905786A6F3}">
      <dgm:prSet/>
      <dgm:spPr/>
      <dgm:t>
        <a:bodyPr/>
        <a:lstStyle/>
        <a:p>
          <a:endParaRPr lang="en-US"/>
        </a:p>
      </dgm:t>
    </dgm:pt>
    <dgm:pt modelId="{FD301125-18FD-4D4A-8E0E-9F54C2D702BE}" type="sibTrans" cxnId="{789FB0F0-0F91-4AB5-A9A4-45905786A6F3}">
      <dgm:prSet/>
      <dgm:spPr/>
      <dgm:t>
        <a:bodyPr/>
        <a:lstStyle/>
        <a:p>
          <a:endParaRPr lang="en-US"/>
        </a:p>
      </dgm:t>
    </dgm:pt>
    <dgm:pt modelId="{A32CFABF-CD1F-4F46-B2F4-5906A8F12E0A}">
      <dgm:prSet/>
      <dgm:spPr/>
      <dgm:t>
        <a:bodyPr/>
        <a:lstStyle/>
        <a:p>
          <a:pPr rtl="0"/>
          <a:r>
            <a:rPr lang="en-US" smtClean="0"/>
            <a:t>Interval comparison </a:t>
          </a:r>
          <a:endParaRPr lang="en-US" dirty="0"/>
        </a:p>
      </dgm:t>
    </dgm:pt>
    <dgm:pt modelId="{0783FAB0-A912-44D9-BAE3-5EF8B7BFCDC1}" type="parTrans" cxnId="{84027DE5-2325-4895-9AF6-72D4C9C4B6E0}">
      <dgm:prSet/>
      <dgm:spPr/>
      <dgm:t>
        <a:bodyPr/>
        <a:lstStyle/>
        <a:p>
          <a:endParaRPr lang="en-US"/>
        </a:p>
      </dgm:t>
    </dgm:pt>
    <dgm:pt modelId="{4B628554-7FD6-4DEF-B66A-D2FBE46E8DE6}" type="sibTrans" cxnId="{84027DE5-2325-4895-9AF6-72D4C9C4B6E0}">
      <dgm:prSet/>
      <dgm:spPr/>
      <dgm:t>
        <a:bodyPr/>
        <a:lstStyle/>
        <a:p>
          <a:endParaRPr lang="en-US"/>
        </a:p>
      </dgm:t>
    </dgm:pt>
    <dgm:pt modelId="{244B4DAB-D697-4FF7-BE2A-CB1936316A9B}">
      <dgm:prSet custT="1"/>
      <dgm:spPr/>
      <dgm:t>
        <a:bodyPr/>
        <a:lstStyle/>
        <a:p>
          <a:pPr rtl="0"/>
          <a:r>
            <a:rPr lang="en-US" sz="2800" b="0" smtClean="0"/>
            <a:t>Navigation aid to the tomosynthesis image review</a:t>
          </a:r>
          <a:endParaRPr lang="en-US" sz="2800" b="0" dirty="0"/>
        </a:p>
      </dgm:t>
    </dgm:pt>
    <dgm:pt modelId="{FA6F1969-A490-4903-A252-489B014AB35D}" type="parTrans" cxnId="{67E8A947-A2D6-4D3D-BA54-0B05E47A5DEC}">
      <dgm:prSet/>
      <dgm:spPr/>
      <dgm:t>
        <a:bodyPr/>
        <a:lstStyle/>
        <a:p>
          <a:endParaRPr lang="en-US"/>
        </a:p>
      </dgm:t>
    </dgm:pt>
    <dgm:pt modelId="{2F5E3BBA-0A72-41C7-B738-8AA523E10AF9}" type="sibTrans" cxnId="{67E8A947-A2D6-4D3D-BA54-0B05E47A5DEC}">
      <dgm:prSet/>
      <dgm:spPr/>
      <dgm:t>
        <a:bodyPr/>
        <a:lstStyle/>
        <a:p>
          <a:endParaRPr lang="en-US"/>
        </a:p>
      </dgm:t>
    </dgm:pt>
    <dgm:pt modelId="{EC8E5D26-D55A-4069-8272-0BEA9FCDF251}">
      <dgm:prSet custT="1"/>
      <dgm:spPr/>
      <dgm:t>
        <a:bodyPr/>
        <a:lstStyle/>
        <a:p>
          <a:pPr rtl="0"/>
          <a:r>
            <a:rPr lang="en-US" sz="2800" b="1" i="1" smtClean="0"/>
            <a:t>Must always review the tomosynthesis slices</a:t>
          </a:r>
          <a:endParaRPr lang="en-US" sz="2800" b="1" dirty="0"/>
        </a:p>
      </dgm:t>
    </dgm:pt>
    <dgm:pt modelId="{60B27294-0458-4FB5-AEE5-2CB542DB77BD}" type="parTrans" cxnId="{49C7FDA7-C296-42A3-8797-93FBB16906DC}">
      <dgm:prSet/>
      <dgm:spPr/>
      <dgm:t>
        <a:bodyPr/>
        <a:lstStyle/>
        <a:p>
          <a:endParaRPr lang="en-US"/>
        </a:p>
      </dgm:t>
    </dgm:pt>
    <dgm:pt modelId="{9336F715-A0C8-462F-BECD-50DF1A64B6C8}" type="sibTrans" cxnId="{49C7FDA7-C296-42A3-8797-93FBB16906DC}">
      <dgm:prSet/>
      <dgm:spPr/>
      <dgm:t>
        <a:bodyPr/>
        <a:lstStyle/>
        <a:p>
          <a:endParaRPr lang="en-US"/>
        </a:p>
      </dgm:t>
    </dgm:pt>
    <dgm:pt modelId="{33104F86-E731-4D7B-BFCB-A6B5996CA19B}" type="pres">
      <dgm:prSet presAssocID="{C298799F-D003-4D23-895A-1B252BB47E6D}" presName="linear" presStyleCnt="0">
        <dgm:presLayoutVars>
          <dgm:dir/>
          <dgm:animLvl val="lvl"/>
          <dgm:resizeHandles val="exact"/>
        </dgm:presLayoutVars>
      </dgm:prSet>
      <dgm:spPr/>
      <dgm:t>
        <a:bodyPr/>
        <a:lstStyle/>
        <a:p>
          <a:endParaRPr lang="en-US"/>
        </a:p>
      </dgm:t>
    </dgm:pt>
    <dgm:pt modelId="{4D6377DD-826F-451C-9B67-36A55BCAA068}" type="pres">
      <dgm:prSet presAssocID="{6B10A32E-88D3-48DD-9B4D-BE6FB20F5809}" presName="parentLin" presStyleCnt="0"/>
      <dgm:spPr/>
      <dgm:t>
        <a:bodyPr/>
        <a:lstStyle/>
        <a:p>
          <a:endParaRPr lang="en-US"/>
        </a:p>
      </dgm:t>
    </dgm:pt>
    <dgm:pt modelId="{ABA3CEB1-C533-49DC-AAE1-ADF63248727F}" type="pres">
      <dgm:prSet presAssocID="{6B10A32E-88D3-48DD-9B4D-BE6FB20F5809}" presName="parentLeftMargin" presStyleLbl="node1" presStyleIdx="0" presStyleCnt="3"/>
      <dgm:spPr/>
      <dgm:t>
        <a:bodyPr/>
        <a:lstStyle/>
        <a:p>
          <a:endParaRPr lang="en-US"/>
        </a:p>
      </dgm:t>
    </dgm:pt>
    <dgm:pt modelId="{0349814B-5DB4-4381-89A7-B45303180AB5}" type="pres">
      <dgm:prSet presAssocID="{6B10A32E-88D3-48DD-9B4D-BE6FB20F5809}" presName="parentText" presStyleLbl="node1" presStyleIdx="0" presStyleCnt="3" custScaleX="150037" custScaleY="214617" custLinFactNeighborX="-49183" custLinFactNeighborY="13569">
        <dgm:presLayoutVars>
          <dgm:chMax val="0"/>
          <dgm:bulletEnabled val="1"/>
        </dgm:presLayoutVars>
      </dgm:prSet>
      <dgm:spPr/>
      <dgm:t>
        <a:bodyPr/>
        <a:lstStyle/>
        <a:p>
          <a:endParaRPr lang="en-US"/>
        </a:p>
      </dgm:t>
    </dgm:pt>
    <dgm:pt modelId="{03DA3920-44D4-4D56-8D37-916505DA5450}" type="pres">
      <dgm:prSet presAssocID="{6B10A32E-88D3-48DD-9B4D-BE6FB20F5809}" presName="negativeSpace" presStyleCnt="0"/>
      <dgm:spPr/>
      <dgm:t>
        <a:bodyPr/>
        <a:lstStyle/>
        <a:p>
          <a:endParaRPr lang="en-US"/>
        </a:p>
      </dgm:t>
    </dgm:pt>
    <dgm:pt modelId="{B24C2484-809A-412F-8DA4-D014D80FFA82}" type="pres">
      <dgm:prSet presAssocID="{6B10A32E-88D3-48DD-9B4D-BE6FB20F5809}" presName="childText" presStyleLbl="conFgAcc1" presStyleIdx="0" presStyleCnt="3">
        <dgm:presLayoutVars>
          <dgm:bulletEnabled val="1"/>
        </dgm:presLayoutVars>
      </dgm:prSet>
      <dgm:spPr/>
      <dgm:t>
        <a:bodyPr/>
        <a:lstStyle/>
        <a:p>
          <a:endParaRPr lang="en-US"/>
        </a:p>
      </dgm:t>
    </dgm:pt>
    <dgm:pt modelId="{A855798E-4ABD-4EE4-8898-711BAA7AAC9C}" type="pres">
      <dgm:prSet presAssocID="{15A522EB-DED3-4FD2-94D9-7686A52F1182}" presName="spaceBetweenRectangles" presStyleCnt="0"/>
      <dgm:spPr/>
      <dgm:t>
        <a:bodyPr/>
        <a:lstStyle/>
        <a:p>
          <a:endParaRPr lang="en-US"/>
        </a:p>
      </dgm:t>
    </dgm:pt>
    <dgm:pt modelId="{70E80002-0331-4EEA-9C2D-AA95B07F1334}" type="pres">
      <dgm:prSet presAssocID="{244B4DAB-D697-4FF7-BE2A-CB1936316A9B}" presName="parentLin" presStyleCnt="0"/>
      <dgm:spPr/>
      <dgm:t>
        <a:bodyPr/>
        <a:lstStyle/>
        <a:p>
          <a:endParaRPr lang="en-US"/>
        </a:p>
      </dgm:t>
    </dgm:pt>
    <dgm:pt modelId="{411253FD-39DC-4FD7-98D0-997C39CE2E6B}" type="pres">
      <dgm:prSet presAssocID="{244B4DAB-D697-4FF7-BE2A-CB1936316A9B}" presName="parentLeftMargin" presStyleLbl="node1" presStyleIdx="0" presStyleCnt="3"/>
      <dgm:spPr/>
      <dgm:t>
        <a:bodyPr/>
        <a:lstStyle/>
        <a:p>
          <a:endParaRPr lang="en-US"/>
        </a:p>
      </dgm:t>
    </dgm:pt>
    <dgm:pt modelId="{CF02939B-30BD-4A49-88B0-6F35A566620A}" type="pres">
      <dgm:prSet presAssocID="{244B4DAB-D697-4FF7-BE2A-CB1936316A9B}" presName="parentText" presStyleLbl="node1" presStyleIdx="1" presStyleCnt="3" custScaleX="142062" custScaleY="173411" custLinFactNeighborX="-47910" custLinFactNeighborY="1586">
        <dgm:presLayoutVars>
          <dgm:chMax val="0"/>
          <dgm:bulletEnabled val="1"/>
        </dgm:presLayoutVars>
      </dgm:prSet>
      <dgm:spPr/>
      <dgm:t>
        <a:bodyPr/>
        <a:lstStyle/>
        <a:p>
          <a:endParaRPr lang="en-US"/>
        </a:p>
      </dgm:t>
    </dgm:pt>
    <dgm:pt modelId="{3049A92B-1AAF-411F-974C-924F729ACD71}" type="pres">
      <dgm:prSet presAssocID="{244B4DAB-D697-4FF7-BE2A-CB1936316A9B}" presName="negativeSpace" presStyleCnt="0"/>
      <dgm:spPr/>
      <dgm:t>
        <a:bodyPr/>
        <a:lstStyle/>
        <a:p>
          <a:endParaRPr lang="en-US"/>
        </a:p>
      </dgm:t>
    </dgm:pt>
    <dgm:pt modelId="{A5D23B9B-94D4-4508-BB35-DE2F3BF77027}" type="pres">
      <dgm:prSet presAssocID="{244B4DAB-D697-4FF7-BE2A-CB1936316A9B}" presName="childText" presStyleLbl="conFgAcc1" presStyleIdx="1" presStyleCnt="3">
        <dgm:presLayoutVars>
          <dgm:bulletEnabled val="1"/>
        </dgm:presLayoutVars>
      </dgm:prSet>
      <dgm:spPr/>
      <dgm:t>
        <a:bodyPr/>
        <a:lstStyle/>
        <a:p>
          <a:endParaRPr lang="en-US"/>
        </a:p>
      </dgm:t>
    </dgm:pt>
    <dgm:pt modelId="{0E5206E2-35FD-41BD-A8A9-2A2881D1447F}" type="pres">
      <dgm:prSet presAssocID="{2F5E3BBA-0A72-41C7-B738-8AA523E10AF9}" presName="spaceBetweenRectangles" presStyleCnt="0"/>
      <dgm:spPr/>
      <dgm:t>
        <a:bodyPr/>
        <a:lstStyle/>
        <a:p>
          <a:endParaRPr lang="en-US"/>
        </a:p>
      </dgm:t>
    </dgm:pt>
    <dgm:pt modelId="{D513125D-1465-44A0-8216-7FB1EF99F79D}" type="pres">
      <dgm:prSet presAssocID="{EC8E5D26-D55A-4069-8272-0BEA9FCDF251}" presName="parentLin" presStyleCnt="0"/>
      <dgm:spPr/>
      <dgm:t>
        <a:bodyPr/>
        <a:lstStyle/>
        <a:p>
          <a:endParaRPr lang="en-US"/>
        </a:p>
      </dgm:t>
    </dgm:pt>
    <dgm:pt modelId="{4B8B18EA-2B24-4D57-BDF1-B681BA030542}" type="pres">
      <dgm:prSet presAssocID="{EC8E5D26-D55A-4069-8272-0BEA9FCDF251}" presName="parentLeftMargin" presStyleLbl="node1" presStyleIdx="1" presStyleCnt="3"/>
      <dgm:spPr/>
      <dgm:t>
        <a:bodyPr/>
        <a:lstStyle/>
        <a:p>
          <a:endParaRPr lang="en-US"/>
        </a:p>
      </dgm:t>
    </dgm:pt>
    <dgm:pt modelId="{FE5E6728-FE11-40FC-9A73-9B1220FB5BC8}" type="pres">
      <dgm:prSet presAssocID="{EC8E5D26-D55A-4069-8272-0BEA9FCDF251}" presName="parentText" presStyleLbl="node1" presStyleIdx="2" presStyleCnt="3" custScaleX="146317" custScaleY="153404" custLinFactNeighborX="-38052">
        <dgm:presLayoutVars>
          <dgm:chMax val="0"/>
          <dgm:bulletEnabled val="1"/>
        </dgm:presLayoutVars>
      </dgm:prSet>
      <dgm:spPr/>
      <dgm:t>
        <a:bodyPr/>
        <a:lstStyle/>
        <a:p>
          <a:endParaRPr lang="en-US"/>
        </a:p>
      </dgm:t>
    </dgm:pt>
    <dgm:pt modelId="{AF8C594F-C453-473B-9172-DD869F1CB893}" type="pres">
      <dgm:prSet presAssocID="{EC8E5D26-D55A-4069-8272-0BEA9FCDF251}" presName="negativeSpace" presStyleCnt="0"/>
      <dgm:spPr/>
      <dgm:t>
        <a:bodyPr/>
        <a:lstStyle/>
        <a:p>
          <a:endParaRPr lang="en-US"/>
        </a:p>
      </dgm:t>
    </dgm:pt>
    <dgm:pt modelId="{51364FB5-6559-4557-AF50-9D8F8D8E79AF}" type="pres">
      <dgm:prSet presAssocID="{EC8E5D26-D55A-4069-8272-0BEA9FCDF251}" presName="childText" presStyleLbl="conFgAcc1" presStyleIdx="2" presStyleCnt="3">
        <dgm:presLayoutVars>
          <dgm:bulletEnabled val="1"/>
        </dgm:presLayoutVars>
      </dgm:prSet>
      <dgm:spPr/>
      <dgm:t>
        <a:bodyPr/>
        <a:lstStyle/>
        <a:p>
          <a:endParaRPr lang="en-US"/>
        </a:p>
      </dgm:t>
    </dgm:pt>
  </dgm:ptLst>
  <dgm:cxnLst>
    <dgm:cxn modelId="{268928E0-AB6F-45AC-8F94-2A633D113997}" type="presOf" srcId="{6B10A32E-88D3-48DD-9B4D-BE6FB20F5809}" destId="{0349814B-5DB4-4381-89A7-B45303180AB5}" srcOrd="1" destOrd="0" presId="urn:microsoft.com/office/officeart/2005/8/layout/list1"/>
    <dgm:cxn modelId="{49C7FDA7-C296-42A3-8797-93FBB16906DC}" srcId="{C298799F-D003-4D23-895A-1B252BB47E6D}" destId="{EC8E5D26-D55A-4069-8272-0BEA9FCDF251}" srcOrd="2" destOrd="0" parTransId="{60B27294-0458-4FB5-AEE5-2CB542DB77BD}" sibTransId="{9336F715-A0C8-462F-BECD-50DF1A64B6C8}"/>
    <dgm:cxn modelId="{95034BD7-FD2B-4954-B1F3-76D31281A64A}" type="presOf" srcId="{C298799F-D003-4D23-895A-1B252BB47E6D}" destId="{33104F86-E731-4D7B-BFCB-A6B5996CA19B}" srcOrd="0" destOrd="0" presId="urn:microsoft.com/office/officeart/2005/8/layout/list1"/>
    <dgm:cxn modelId="{84027DE5-2325-4895-9AF6-72D4C9C4B6E0}" srcId="{6B10A32E-88D3-48DD-9B4D-BE6FB20F5809}" destId="{A32CFABF-CD1F-4F46-B2F4-5906A8F12E0A}" srcOrd="2" destOrd="0" parTransId="{0783FAB0-A912-44D9-BAE3-5EF8B7BFCDC1}" sibTransId="{4B628554-7FD6-4DEF-B66A-D2FBE46E8DE6}"/>
    <dgm:cxn modelId="{AB6BC7E2-E403-4EBB-B1DB-EB58679EADF0}" type="presOf" srcId="{6B10A32E-88D3-48DD-9B4D-BE6FB20F5809}" destId="{ABA3CEB1-C533-49DC-AAE1-ADF63248727F}" srcOrd="0" destOrd="0" presId="urn:microsoft.com/office/officeart/2005/8/layout/list1"/>
    <dgm:cxn modelId="{905BA839-C025-4C2E-85A0-007103724647}" srcId="{6B10A32E-88D3-48DD-9B4D-BE6FB20F5809}" destId="{764AF06E-08AC-43B0-A8D2-514112E02DBD}" srcOrd="0" destOrd="0" parTransId="{F588C344-33A5-4CC4-986C-C9E32E97D6FC}" sibTransId="{E5A26B77-239C-4DE7-8CA3-17CC4CFD55A5}"/>
    <dgm:cxn modelId="{67E8A947-A2D6-4D3D-BA54-0B05E47A5DEC}" srcId="{C298799F-D003-4D23-895A-1B252BB47E6D}" destId="{244B4DAB-D697-4FF7-BE2A-CB1936316A9B}" srcOrd="1" destOrd="0" parTransId="{FA6F1969-A490-4903-A252-489B014AB35D}" sibTransId="{2F5E3BBA-0A72-41C7-B738-8AA523E10AF9}"/>
    <dgm:cxn modelId="{26C412D3-75B0-4725-80F5-C1D828F385DC}" type="presOf" srcId="{7030FBB3-1F0D-4238-8E74-BF89B44ED2BA}" destId="{B24C2484-809A-412F-8DA4-D014D80FFA82}" srcOrd="0" destOrd="1" presId="urn:microsoft.com/office/officeart/2005/8/layout/list1"/>
    <dgm:cxn modelId="{4ED3F23D-CD91-4A64-9FF9-41731B168CC9}" type="presOf" srcId="{244B4DAB-D697-4FF7-BE2A-CB1936316A9B}" destId="{CF02939B-30BD-4A49-88B0-6F35A566620A}" srcOrd="1" destOrd="0" presId="urn:microsoft.com/office/officeart/2005/8/layout/list1"/>
    <dgm:cxn modelId="{059A9EE2-B436-4FF8-B159-799C568A3034}" type="presOf" srcId="{244B4DAB-D697-4FF7-BE2A-CB1936316A9B}" destId="{411253FD-39DC-4FD7-98D0-997C39CE2E6B}" srcOrd="0" destOrd="0" presId="urn:microsoft.com/office/officeart/2005/8/layout/list1"/>
    <dgm:cxn modelId="{B71EDE80-AF02-438F-A9C9-94B9C7FE251C}" type="presOf" srcId="{EC8E5D26-D55A-4069-8272-0BEA9FCDF251}" destId="{FE5E6728-FE11-40FC-9A73-9B1220FB5BC8}" srcOrd="1" destOrd="0" presId="urn:microsoft.com/office/officeart/2005/8/layout/list1"/>
    <dgm:cxn modelId="{5EDF21FD-3B85-490A-ADBC-5658E31F9D9E}" type="presOf" srcId="{EC8E5D26-D55A-4069-8272-0BEA9FCDF251}" destId="{4B8B18EA-2B24-4D57-BDF1-B681BA030542}" srcOrd="0" destOrd="0" presId="urn:microsoft.com/office/officeart/2005/8/layout/list1"/>
    <dgm:cxn modelId="{39827EDA-A0D9-4BF2-AF5A-05C2DD35F4AA}" type="presOf" srcId="{A32CFABF-CD1F-4F46-B2F4-5906A8F12E0A}" destId="{B24C2484-809A-412F-8DA4-D014D80FFA82}" srcOrd="0" destOrd="2" presId="urn:microsoft.com/office/officeart/2005/8/layout/list1"/>
    <dgm:cxn modelId="{789FB0F0-0F91-4AB5-A9A4-45905786A6F3}" srcId="{6B10A32E-88D3-48DD-9B4D-BE6FB20F5809}" destId="{7030FBB3-1F0D-4238-8E74-BF89B44ED2BA}" srcOrd="1" destOrd="0" parTransId="{90030950-B2D5-4B57-9993-68565A986AA6}" sibTransId="{FD301125-18FD-4D4A-8E0E-9F54C2D702BE}"/>
    <dgm:cxn modelId="{B60345F5-25C9-42A6-9C61-78A6CBA6031E}" srcId="{C298799F-D003-4D23-895A-1B252BB47E6D}" destId="{6B10A32E-88D3-48DD-9B4D-BE6FB20F5809}" srcOrd="0" destOrd="0" parTransId="{6143EED3-A5F9-4E23-814C-8847ECEB5845}" sibTransId="{15A522EB-DED3-4FD2-94D9-7686A52F1182}"/>
    <dgm:cxn modelId="{E5848D7A-BC9E-4D85-90DB-EBF50BA78D74}" type="presOf" srcId="{764AF06E-08AC-43B0-A8D2-514112E02DBD}" destId="{B24C2484-809A-412F-8DA4-D014D80FFA82}" srcOrd="0" destOrd="0" presId="urn:microsoft.com/office/officeart/2005/8/layout/list1"/>
    <dgm:cxn modelId="{74582E8B-C26C-404D-8997-B215942BC14F}" type="presParOf" srcId="{33104F86-E731-4D7B-BFCB-A6B5996CA19B}" destId="{4D6377DD-826F-451C-9B67-36A55BCAA068}" srcOrd="0" destOrd="0" presId="urn:microsoft.com/office/officeart/2005/8/layout/list1"/>
    <dgm:cxn modelId="{9CD43C99-66AE-4FD3-8550-3308DB33742B}" type="presParOf" srcId="{4D6377DD-826F-451C-9B67-36A55BCAA068}" destId="{ABA3CEB1-C533-49DC-AAE1-ADF63248727F}" srcOrd="0" destOrd="0" presId="urn:microsoft.com/office/officeart/2005/8/layout/list1"/>
    <dgm:cxn modelId="{A91C21D1-8CC8-42F8-89DA-DCC1F053FC10}" type="presParOf" srcId="{4D6377DD-826F-451C-9B67-36A55BCAA068}" destId="{0349814B-5DB4-4381-89A7-B45303180AB5}" srcOrd="1" destOrd="0" presId="urn:microsoft.com/office/officeart/2005/8/layout/list1"/>
    <dgm:cxn modelId="{CD5A21C5-2881-4369-8D32-C1247CFB1175}" type="presParOf" srcId="{33104F86-E731-4D7B-BFCB-A6B5996CA19B}" destId="{03DA3920-44D4-4D56-8D37-916505DA5450}" srcOrd="1" destOrd="0" presId="urn:microsoft.com/office/officeart/2005/8/layout/list1"/>
    <dgm:cxn modelId="{2260E1C0-8ADA-4ABB-8F50-36C1A6DDC061}" type="presParOf" srcId="{33104F86-E731-4D7B-BFCB-A6B5996CA19B}" destId="{B24C2484-809A-412F-8DA4-D014D80FFA82}" srcOrd="2" destOrd="0" presId="urn:microsoft.com/office/officeart/2005/8/layout/list1"/>
    <dgm:cxn modelId="{AA3249DD-B01E-4432-B89A-146457CA49B6}" type="presParOf" srcId="{33104F86-E731-4D7B-BFCB-A6B5996CA19B}" destId="{A855798E-4ABD-4EE4-8898-711BAA7AAC9C}" srcOrd="3" destOrd="0" presId="urn:microsoft.com/office/officeart/2005/8/layout/list1"/>
    <dgm:cxn modelId="{0BE8B7C2-AA37-477E-AED9-12F14E895BEF}" type="presParOf" srcId="{33104F86-E731-4D7B-BFCB-A6B5996CA19B}" destId="{70E80002-0331-4EEA-9C2D-AA95B07F1334}" srcOrd="4" destOrd="0" presId="urn:microsoft.com/office/officeart/2005/8/layout/list1"/>
    <dgm:cxn modelId="{2C9D9C05-171A-42A8-A1F7-C80167D4F555}" type="presParOf" srcId="{70E80002-0331-4EEA-9C2D-AA95B07F1334}" destId="{411253FD-39DC-4FD7-98D0-997C39CE2E6B}" srcOrd="0" destOrd="0" presId="urn:microsoft.com/office/officeart/2005/8/layout/list1"/>
    <dgm:cxn modelId="{2ADB7784-FAF9-45FD-92C5-16044FE3EA84}" type="presParOf" srcId="{70E80002-0331-4EEA-9C2D-AA95B07F1334}" destId="{CF02939B-30BD-4A49-88B0-6F35A566620A}" srcOrd="1" destOrd="0" presId="urn:microsoft.com/office/officeart/2005/8/layout/list1"/>
    <dgm:cxn modelId="{DF54A9B5-70A9-498C-901C-3F22270A5715}" type="presParOf" srcId="{33104F86-E731-4D7B-BFCB-A6B5996CA19B}" destId="{3049A92B-1AAF-411F-974C-924F729ACD71}" srcOrd="5" destOrd="0" presId="urn:microsoft.com/office/officeart/2005/8/layout/list1"/>
    <dgm:cxn modelId="{6F68CD64-2BC4-4DD2-9195-7980BA2A16FF}" type="presParOf" srcId="{33104F86-E731-4D7B-BFCB-A6B5996CA19B}" destId="{A5D23B9B-94D4-4508-BB35-DE2F3BF77027}" srcOrd="6" destOrd="0" presId="urn:microsoft.com/office/officeart/2005/8/layout/list1"/>
    <dgm:cxn modelId="{16A74588-D792-4B54-9D94-75DF244B3B39}" type="presParOf" srcId="{33104F86-E731-4D7B-BFCB-A6B5996CA19B}" destId="{0E5206E2-35FD-41BD-A8A9-2A2881D1447F}" srcOrd="7" destOrd="0" presId="urn:microsoft.com/office/officeart/2005/8/layout/list1"/>
    <dgm:cxn modelId="{46C83046-2578-4877-B7EE-DA339CC9FC65}" type="presParOf" srcId="{33104F86-E731-4D7B-BFCB-A6B5996CA19B}" destId="{D513125D-1465-44A0-8216-7FB1EF99F79D}" srcOrd="8" destOrd="0" presId="urn:microsoft.com/office/officeart/2005/8/layout/list1"/>
    <dgm:cxn modelId="{0584ECCF-F133-4174-8399-1AC89B9E2FE1}" type="presParOf" srcId="{D513125D-1465-44A0-8216-7FB1EF99F79D}" destId="{4B8B18EA-2B24-4D57-BDF1-B681BA030542}" srcOrd="0" destOrd="0" presId="urn:microsoft.com/office/officeart/2005/8/layout/list1"/>
    <dgm:cxn modelId="{9A5F69F4-B48D-4CDB-9865-626DBA707A23}" type="presParOf" srcId="{D513125D-1465-44A0-8216-7FB1EF99F79D}" destId="{FE5E6728-FE11-40FC-9A73-9B1220FB5BC8}" srcOrd="1" destOrd="0" presId="urn:microsoft.com/office/officeart/2005/8/layout/list1"/>
    <dgm:cxn modelId="{65A0F4BA-70A4-4BB3-9414-12D04DBD637C}" type="presParOf" srcId="{33104F86-E731-4D7B-BFCB-A6B5996CA19B}" destId="{AF8C594F-C453-473B-9172-DD869F1CB893}" srcOrd="9" destOrd="0" presId="urn:microsoft.com/office/officeart/2005/8/layout/list1"/>
    <dgm:cxn modelId="{FDE5D2F5-3328-4FD8-ACB8-61EEBB005D1F}" type="presParOf" srcId="{33104F86-E731-4D7B-BFCB-A6B5996CA19B}" destId="{51364FB5-6559-4557-AF50-9D8F8D8E79AF}"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155F3A3-6763-4539-B414-AB7D818827D8}" type="doc">
      <dgm:prSet loTypeId="urn:microsoft.com/office/officeart/2005/8/layout/venn3" loCatId="relationship" qsTypeId="urn:microsoft.com/office/officeart/2005/8/quickstyle/simple3" qsCatId="simple" csTypeId="urn:microsoft.com/office/officeart/2005/8/colors/accent1_4" csCatId="accent1" phldr="1"/>
      <dgm:spPr/>
    </dgm:pt>
    <dgm:pt modelId="{DB192826-3FE6-4B0E-915B-B5550C2F5607}">
      <dgm:prSet phldrT="[Text]"/>
      <dgm:spPr/>
      <dgm:t>
        <a:bodyPr/>
        <a:lstStyle/>
        <a:p>
          <a:r>
            <a:rPr lang="en-US" dirty="0" smtClean="0"/>
            <a:t>Standard positioning &amp; compression</a:t>
          </a:r>
          <a:endParaRPr lang="en-US" dirty="0"/>
        </a:p>
      </dgm:t>
    </dgm:pt>
    <dgm:pt modelId="{FEB4CCA5-757F-424F-AFB4-9C2E6B0FC1FF}" type="parTrans" cxnId="{8FDCFE78-B8A4-4129-ACF9-C377164BA240}">
      <dgm:prSet/>
      <dgm:spPr/>
      <dgm:t>
        <a:bodyPr/>
        <a:lstStyle/>
        <a:p>
          <a:endParaRPr lang="en-US"/>
        </a:p>
      </dgm:t>
    </dgm:pt>
    <dgm:pt modelId="{A8A6C17F-A1FC-467F-AF98-AA1CABE0576A}" type="sibTrans" cxnId="{8FDCFE78-B8A4-4129-ACF9-C377164BA240}">
      <dgm:prSet/>
      <dgm:spPr/>
      <dgm:t>
        <a:bodyPr/>
        <a:lstStyle/>
        <a:p>
          <a:endParaRPr lang="en-US"/>
        </a:p>
      </dgm:t>
    </dgm:pt>
    <dgm:pt modelId="{4F942093-A7C5-411C-B27E-2B5D0D24919A}">
      <dgm:prSet/>
      <dgm:spPr/>
      <dgm:t>
        <a:bodyPr/>
        <a:lstStyle/>
        <a:p>
          <a:r>
            <a:rPr lang="en-US" b="1" dirty="0" smtClean="0"/>
            <a:t>3D</a:t>
          </a:r>
          <a:r>
            <a:rPr lang="en-US" b="0" baseline="30000" dirty="0" smtClean="0">
              <a:latin typeface="Arial" panose="020B0604020202020204" pitchFamily="34" charset="0"/>
              <a:cs typeface="Arial" panose="020B0604020202020204" pitchFamily="34" charset="0"/>
            </a:rPr>
            <a:t>™</a:t>
          </a:r>
          <a:r>
            <a:rPr lang="en-US" dirty="0" smtClean="0"/>
            <a:t> </a:t>
          </a:r>
          <a:r>
            <a:rPr lang="en-US" dirty="0" smtClean="0"/>
            <a:t>= 15 low dose images are acquired from different angles -        no grid</a:t>
          </a:r>
          <a:endParaRPr lang="en-US" dirty="0"/>
        </a:p>
      </dgm:t>
    </dgm:pt>
    <dgm:pt modelId="{D7875D32-3DB2-44C2-B230-1E4A1D82D0DB}" type="parTrans" cxnId="{B3315837-F700-489E-8223-6AA7C5AA4F7A}">
      <dgm:prSet/>
      <dgm:spPr/>
      <dgm:t>
        <a:bodyPr/>
        <a:lstStyle/>
        <a:p>
          <a:endParaRPr lang="en-US"/>
        </a:p>
      </dgm:t>
    </dgm:pt>
    <dgm:pt modelId="{5AC4F0DF-9D45-40A9-8170-743FD71F8CA0}" type="sibTrans" cxnId="{B3315837-F700-489E-8223-6AA7C5AA4F7A}">
      <dgm:prSet/>
      <dgm:spPr/>
      <dgm:t>
        <a:bodyPr/>
        <a:lstStyle/>
        <a:p>
          <a:endParaRPr lang="en-US"/>
        </a:p>
      </dgm:t>
    </dgm:pt>
    <dgm:pt modelId="{87F6FDD9-632E-47C7-A88F-06DE662FE98B}">
      <dgm:prSet/>
      <dgm:spPr/>
      <dgm:t>
        <a:bodyPr/>
        <a:lstStyle/>
        <a:p>
          <a:r>
            <a:rPr lang="en-US" b="1" dirty="0" smtClean="0"/>
            <a:t>2D</a:t>
          </a:r>
          <a:r>
            <a:rPr lang="en-US" dirty="0" smtClean="0"/>
            <a:t> = grid is automatically brought back into place &amp; the  2D image is acquired </a:t>
          </a:r>
          <a:endParaRPr lang="en-US" dirty="0"/>
        </a:p>
      </dgm:t>
    </dgm:pt>
    <dgm:pt modelId="{C7D91C6D-656E-45CF-A3FB-BDD7E65D4517}" type="parTrans" cxnId="{53379B34-8EA1-481B-8E1F-9F3AE36AF24B}">
      <dgm:prSet/>
      <dgm:spPr/>
      <dgm:t>
        <a:bodyPr/>
        <a:lstStyle/>
        <a:p>
          <a:endParaRPr lang="en-US"/>
        </a:p>
      </dgm:t>
    </dgm:pt>
    <dgm:pt modelId="{116EBEA1-D555-4B8B-983D-7CCAB74ABC07}" type="sibTrans" cxnId="{53379B34-8EA1-481B-8E1F-9F3AE36AF24B}">
      <dgm:prSet/>
      <dgm:spPr/>
      <dgm:t>
        <a:bodyPr/>
        <a:lstStyle/>
        <a:p>
          <a:endParaRPr lang="en-US"/>
        </a:p>
      </dgm:t>
    </dgm:pt>
    <dgm:pt modelId="{BD6F6DEB-B534-479F-B331-710FE4EC4E34}" type="pres">
      <dgm:prSet presAssocID="{1155F3A3-6763-4539-B414-AB7D818827D8}" presName="Name0" presStyleCnt="0">
        <dgm:presLayoutVars>
          <dgm:dir/>
          <dgm:resizeHandles val="exact"/>
        </dgm:presLayoutVars>
      </dgm:prSet>
      <dgm:spPr/>
    </dgm:pt>
    <dgm:pt modelId="{5C6C38B8-7F9B-4C96-A8A3-2B0F25B69E35}" type="pres">
      <dgm:prSet presAssocID="{DB192826-3FE6-4B0E-915B-B5550C2F5607}" presName="Name5" presStyleLbl="vennNode1" presStyleIdx="0" presStyleCnt="3" custLinFactNeighborX="-41306" custLinFactNeighborY="-21558">
        <dgm:presLayoutVars>
          <dgm:bulletEnabled val="1"/>
        </dgm:presLayoutVars>
      </dgm:prSet>
      <dgm:spPr/>
      <dgm:t>
        <a:bodyPr/>
        <a:lstStyle/>
        <a:p>
          <a:endParaRPr lang="en-US"/>
        </a:p>
      </dgm:t>
    </dgm:pt>
    <dgm:pt modelId="{F12C9D3F-143A-4503-A7F2-532CB82CAFE1}" type="pres">
      <dgm:prSet presAssocID="{A8A6C17F-A1FC-467F-AF98-AA1CABE0576A}" presName="space" presStyleCnt="0"/>
      <dgm:spPr/>
    </dgm:pt>
    <dgm:pt modelId="{3C03978D-16EB-495E-B888-DE8AA100A378}" type="pres">
      <dgm:prSet presAssocID="{4F942093-A7C5-411C-B27E-2B5D0D24919A}" presName="Name5" presStyleLbl="vennNode1" presStyleIdx="1" presStyleCnt="3">
        <dgm:presLayoutVars>
          <dgm:bulletEnabled val="1"/>
        </dgm:presLayoutVars>
      </dgm:prSet>
      <dgm:spPr/>
      <dgm:t>
        <a:bodyPr/>
        <a:lstStyle/>
        <a:p>
          <a:endParaRPr lang="en-US"/>
        </a:p>
      </dgm:t>
    </dgm:pt>
    <dgm:pt modelId="{B2E273E4-2AD8-4D35-93E3-55B77FC20C17}" type="pres">
      <dgm:prSet presAssocID="{5AC4F0DF-9D45-40A9-8170-743FD71F8CA0}" presName="space" presStyleCnt="0"/>
      <dgm:spPr/>
    </dgm:pt>
    <dgm:pt modelId="{E6875884-0A95-4C67-A6ED-A2F9ECD2E30F}" type="pres">
      <dgm:prSet presAssocID="{87F6FDD9-632E-47C7-A88F-06DE662FE98B}" presName="Name5" presStyleLbl="vennNode1" presStyleIdx="2" presStyleCnt="3" custLinFactNeighborX="23014" custLinFactNeighborY="20190">
        <dgm:presLayoutVars>
          <dgm:bulletEnabled val="1"/>
        </dgm:presLayoutVars>
      </dgm:prSet>
      <dgm:spPr/>
      <dgm:t>
        <a:bodyPr/>
        <a:lstStyle/>
        <a:p>
          <a:endParaRPr lang="en-US"/>
        </a:p>
      </dgm:t>
    </dgm:pt>
  </dgm:ptLst>
  <dgm:cxnLst>
    <dgm:cxn modelId="{5AA08A0B-E67E-42FF-82EC-4C049F9690FC}" type="presOf" srcId="{4F942093-A7C5-411C-B27E-2B5D0D24919A}" destId="{3C03978D-16EB-495E-B888-DE8AA100A378}" srcOrd="0" destOrd="0" presId="urn:microsoft.com/office/officeart/2005/8/layout/venn3"/>
    <dgm:cxn modelId="{06DD100F-2FA5-4770-A933-34E25B810F72}" type="presOf" srcId="{1155F3A3-6763-4539-B414-AB7D818827D8}" destId="{BD6F6DEB-B534-479F-B331-710FE4EC4E34}" srcOrd="0" destOrd="0" presId="urn:microsoft.com/office/officeart/2005/8/layout/venn3"/>
    <dgm:cxn modelId="{8FDCFE78-B8A4-4129-ACF9-C377164BA240}" srcId="{1155F3A3-6763-4539-B414-AB7D818827D8}" destId="{DB192826-3FE6-4B0E-915B-B5550C2F5607}" srcOrd="0" destOrd="0" parTransId="{FEB4CCA5-757F-424F-AFB4-9C2E6B0FC1FF}" sibTransId="{A8A6C17F-A1FC-467F-AF98-AA1CABE0576A}"/>
    <dgm:cxn modelId="{2D9F8B09-53A6-46FD-BF57-FD246E865A72}" type="presOf" srcId="{DB192826-3FE6-4B0E-915B-B5550C2F5607}" destId="{5C6C38B8-7F9B-4C96-A8A3-2B0F25B69E35}" srcOrd="0" destOrd="0" presId="urn:microsoft.com/office/officeart/2005/8/layout/venn3"/>
    <dgm:cxn modelId="{53379B34-8EA1-481B-8E1F-9F3AE36AF24B}" srcId="{1155F3A3-6763-4539-B414-AB7D818827D8}" destId="{87F6FDD9-632E-47C7-A88F-06DE662FE98B}" srcOrd="2" destOrd="0" parTransId="{C7D91C6D-656E-45CF-A3FB-BDD7E65D4517}" sibTransId="{116EBEA1-D555-4B8B-983D-7CCAB74ABC07}"/>
    <dgm:cxn modelId="{B3315837-F700-489E-8223-6AA7C5AA4F7A}" srcId="{1155F3A3-6763-4539-B414-AB7D818827D8}" destId="{4F942093-A7C5-411C-B27E-2B5D0D24919A}" srcOrd="1" destOrd="0" parTransId="{D7875D32-3DB2-44C2-B230-1E4A1D82D0DB}" sibTransId="{5AC4F0DF-9D45-40A9-8170-743FD71F8CA0}"/>
    <dgm:cxn modelId="{68209169-3562-459E-A2FD-2D064B2D5964}" type="presOf" srcId="{87F6FDD9-632E-47C7-A88F-06DE662FE98B}" destId="{E6875884-0A95-4C67-A6ED-A2F9ECD2E30F}" srcOrd="0" destOrd="0" presId="urn:microsoft.com/office/officeart/2005/8/layout/venn3"/>
    <dgm:cxn modelId="{DDBB1CAD-82C9-44F1-880B-7A44D3F3052C}" type="presParOf" srcId="{BD6F6DEB-B534-479F-B331-710FE4EC4E34}" destId="{5C6C38B8-7F9B-4C96-A8A3-2B0F25B69E35}" srcOrd="0" destOrd="0" presId="urn:microsoft.com/office/officeart/2005/8/layout/venn3"/>
    <dgm:cxn modelId="{413D6A8C-BBB1-408A-96C8-1B7E47539977}" type="presParOf" srcId="{BD6F6DEB-B534-479F-B331-710FE4EC4E34}" destId="{F12C9D3F-143A-4503-A7F2-532CB82CAFE1}" srcOrd="1" destOrd="0" presId="urn:microsoft.com/office/officeart/2005/8/layout/venn3"/>
    <dgm:cxn modelId="{357EF43C-8B4D-4C96-AB08-68DF5A621F1A}" type="presParOf" srcId="{BD6F6DEB-B534-479F-B331-710FE4EC4E34}" destId="{3C03978D-16EB-495E-B888-DE8AA100A378}" srcOrd="2" destOrd="0" presId="urn:microsoft.com/office/officeart/2005/8/layout/venn3"/>
    <dgm:cxn modelId="{79D8D263-726A-4387-9D3B-F7CCE00DDA71}" type="presParOf" srcId="{BD6F6DEB-B534-479F-B331-710FE4EC4E34}" destId="{B2E273E4-2AD8-4D35-93E3-55B77FC20C17}" srcOrd="3" destOrd="0" presId="urn:microsoft.com/office/officeart/2005/8/layout/venn3"/>
    <dgm:cxn modelId="{A83F68B6-80BE-487F-82E3-C19D5C9F212E}" type="presParOf" srcId="{BD6F6DEB-B534-479F-B331-710FE4EC4E34}" destId="{E6875884-0A95-4C67-A6ED-A2F9ECD2E30F}" srcOrd="4"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B695A7-C21B-4C3A-BE4E-803866D17561}" type="doc">
      <dgm:prSet loTypeId="urn:microsoft.com/office/officeart/2005/8/layout/list1" loCatId="list" qsTypeId="urn:microsoft.com/office/officeart/2005/8/quickstyle/simple3" qsCatId="simple" csTypeId="urn:microsoft.com/office/officeart/2005/8/colors/accent1_2" csCatId="accent1" phldr="1"/>
      <dgm:spPr/>
      <dgm:t>
        <a:bodyPr/>
        <a:lstStyle/>
        <a:p>
          <a:endParaRPr lang="en-US"/>
        </a:p>
      </dgm:t>
    </dgm:pt>
    <dgm:pt modelId="{1A7C91FC-4BD9-4392-BFF5-108AD9C54D7A}">
      <dgm:prSet custT="1"/>
      <dgm:spPr/>
      <dgm:t>
        <a:bodyPr/>
        <a:lstStyle/>
        <a:p>
          <a:pPr rtl="0"/>
          <a:r>
            <a:rPr lang="en-US" sz="2400" b="0" dirty="0" smtClean="0"/>
            <a:t>2D mammography challenges &amp; limitations</a:t>
          </a:r>
          <a:endParaRPr lang="en-US" sz="2400" dirty="0"/>
        </a:p>
      </dgm:t>
    </dgm:pt>
    <dgm:pt modelId="{044F6F71-6D78-41B8-BD8D-6497783040A8}" type="parTrans" cxnId="{130B0026-AB3D-4283-A9B4-0EF5AE73D72E}">
      <dgm:prSet/>
      <dgm:spPr/>
      <dgm:t>
        <a:bodyPr/>
        <a:lstStyle/>
        <a:p>
          <a:endParaRPr lang="en-US"/>
        </a:p>
      </dgm:t>
    </dgm:pt>
    <dgm:pt modelId="{0005E454-A19C-4165-8039-B941F162C44A}" type="sibTrans" cxnId="{130B0026-AB3D-4283-A9B4-0EF5AE73D72E}">
      <dgm:prSet/>
      <dgm:spPr/>
      <dgm:t>
        <a:bodyPr/>
        <a:lstStyle/>
        <a:p>
          <a:endParaRPr lang="en-US"/>
        </a:p>
      </dgm:t>
    </dgm:pt>
    <dgm:pt modelId="{77362E4E-D364-47DD-B64A-721DC3560661}">
      <dgm:prSet custT="1"/>
      <dgm:spPr/>
      <dgm:t>
        <a:bodyPr/>
        <a:lstStyle/>
        <a:p>
          <a:pPr rtl="0"/>
          <a:r>
            <a:rPr lang="en-US" sz="2400" b="0" dirty="0" smtClean="0"/>
            <a:t>Why perform Genius</a:t>
          </a:r>
          <a:r>
            <a:rPr lang="en-US" sz="2400" b="0" baseline="30000" dirty="0" smtClean="0"/>
            <a:t>™</a:t>
          </a:r>
          <a:r>
            <a:rPr lang="en-US" sz="2400" b="0" dirty="0" smtClean="0"/>
            <a:t> 3D MAMMOGRAPHY</a:t>
          </a:r>
          <a:r>
            <a:rPr lang="en-US" sz="2400" b="0" baseline="30000" dirty="0" smtClean="0"/>
            <a:t>™</a:t>
          </a:r>
          <a:r>
            <a:rPr lang="en-US" sz="2400" b="0" dirty="0" smtClean="0"/>
            <a:t> exams?</a:t>
          </a:r>
          <a:endParaRPr lang="en-US" sz="2400" dirty="0"/>
        </a:p>
      </dgm:t>
    </dgm:pt>
    <dgm:pt modelId="{1CC36FB8-687B-46E5-95FF-320290D8A63A}" type="parTrans" cxnId="{C1304A43-B6D2-436F-BCE9-366F48B98BD7}">
      <dgm:prSet/>
      <dgm:spPr/>
      <dgm:t>
        <a:bodyPr/>
        <a:lstStyle/>
        <a:p>
          <a:endParaRPr lang="en-US"/>
        </a:p>
      </dgm:t>
    </dgm:pt>
    <dgm:pt modelId="{ED6C905F-29CC-40DE-AD51-A6AC9606BA15}" type="sibTrans" cxnId="{C1304A43-B6D2-436F-BCE9-366F48B98BD7}">
      <dgm:prSet/>
      <dgm:spPr/>
      <dgm:t>
        <a:bodyPr/>
        <a:lstStyle/>
        <a:p>
          <a:endParaRPr lang="en-US"/>
        </a:p>
      </dgm:t>
    </dgm:pt>
    <dgm:pt modelId="{56E0F0EC-9966-47E4-9193-E7E3CB2B7F26}">
      <dgm:prSet custT="1"/>
      <dgm:spPr/>
      <dgm:t>
        <a:bodyPr/>
        <a:lstStyle/>
        <a:p>
          <a:pPr rtl="0"/>
          <a:r>
            <a:rPr lang="en-US" sz="2400" b="0" dirty="0" smtClean="0"/>
            <a:t>The technology behind Genius</a:t>
          </a:r>
          <a:r>
            <a:rPr lang="en-US" sz="2400" b="0" baseline="30000" dirty="0" smtClean="0">
              <a:latin typeface="Arial" panose="020B0604020202020204" pitchFamily="34" charset="0"/>
              <a:cs typeface="Arial" panose="020B0604020202020204" pitchFamily="34" charset="0"/>
            </a:rPr>
            <a:t>™</a:t>
          </a:r>
          <a:r>
            <a:rPr lang="en-US" sz="2400" b="0" dirty="0" smtClean="0"/>
            <a:t> 3D MAMMOGRAPHY</a:t>
          </a:r>
          <a:r>
            <a:rPr lang="en-US" sz="2400" b="0" baseline="30000" dirty="0" smtClean="0">
              <a:latin typeface="Arial" panose="020B0604020202020204" pitchFamily="34" charset="0"/>
              <a:cs typeface="Arial" panose="020B0604020202020204" pitchFamily="34" charset="0"/>
            </a:rPr>
            <a:t>™</a:t>
          </a:r>
          <a:r>
            <a:rPr lang="en-US" sz="2400" b="0" dirty="0" smtClean="0"/>
            <a:t> exam</a:t>
          </a:r>
          <a:endParaRPr lang="en-US" sz="2400" dirty="0"/>
        </a:p>
      </dgm:t>
    </dgm:pt>
    <dgm:pt modelId="{F85C84F8-4E7C-4186-B159-909D1F361770}" type="parTrans" cxnId="{0D32D01F-0A7B-4D8B-8FC0-EBF3BF1BC4F8}">
      <dgm:prSet/>
      <dgm:spPr/>
      <dgm:t>
        <a:bodyPr/>
        <a:lstStyle/>
        <a:p>
          <a:endParaRPr lang="en-US"/>
        </a:p>
      </dgm:t>
    </dgm:pt>
    <dgm:pt modelId="{FEB10F74-5E76-4BA2-951D-D7C7A3309EF6}" type="sibTrans" cxnId="{0D32D01F-0A7B-4D8B-8FC0-EBF3BF1BC4F8}">
      <dgm:prSet/>
      <dgm:spPr/>
      <dgm:t>
        <a:bodyPr/>
        <a:lstStyle/>
        <a:p>
          <a:endParaRPr lang="en-US"/>
        </a:p>
      </dgm:t>
    </dgm:pt>
    <dgm:pt modelId="{F3EE8E30-B8D0-4F0B-A4E5-B11D64279716}">
      <dgm:prSet custT="1"/>
      <dgm:spPr/>
      <dgm:t>
        <a:bodyPr/>
        <a:lstStyle/>
        <a:p>
          <a:pPr rtl="0"/>
          <a:r>
            <a:rPr lang="en-US" sz="2400" b="0" dirty="0" smtClean="0"/>
            <a:t>3D MAMMOGRAPHY</a:t>
          </a:r>
          <a:r>
            <a:rPr lang="en-US" sz="2400" b="0" baseline="30000" dirty="0" smtClean="0">
              <a:latin typeface="Arial" panose="020B0604020202020204" pitchFamily="34" charset="0"/>
              <a:cs typeface="Arial" panose="020B0604020202020204" pitchFamily="34" charset="0"/>
            </a:rPr>
            <a:t>™ </a:t>
          </a:r>
          <a:r>
            <a:rPr lang="en-US" sz="2400" b="0" baseline="0" dirty="0" smtClean="0">
              <a:latin typeface="Arial" panose="020B0604020202020204" pitchFamily="34" charset="0"/>
              <a:cs typeface="Arial" panose="020B0604020202020204" pitchFamily="34" charset="0"/>
            </a:rPr>
            <a:t>exam</a:t>
          </a:r>
          <a:r>
            <a:rPr lang="en-US" sz="2400" b="0" baseline="30000" dirty="0" smtClean="0">
              <a:latin typeface="Arial" panose="020B0604020202020204" pitchFamily="34" charset="0"/>
              <a:cs typeface="Arial" panose="020B0604020202020204" pitchFamily="34" charset="0"/>
            </a:rPr>
            <a:t> </a:t>
          </a:r>
          <a:r>
            <a:rPr lang="en-US" sz="2400" b="0" dirty="0" smtClean="0"/>
            <a:t>clinical performance?</a:t>
          </a:r>
          <a:endParaRPr lang="en-US" sz="2400" dirty="0"/>
        </a:p>
      </dgm:t>
    </dgm:pt>
    <dgm:pt modelId="{EF6043D8-C430-4CA7-973E-8B1084001E0A}" type="parTrans" cxnId="{4A800E94-FB35-4757-AF45-EC131E7C15CA}">
      <dgm:prSet/>
      <dgm:spPr/>
      <dgm:t>
        <a:bodyPr/>
        <a:lstStyle/>
        <a:p>
          <a:endParaRPr lang="en-US"/>
        </a:p>
      </dgm:t>
    </dgm:pt>
    <dgm:pt modelId="{C592F523-48F5-46B3-92EA-36D3A2A3E0EE}" type="sibTrans" cxnId="{4A800E94-FB35-4757-AF45-EC131E7C15CA}">
      <dgm:prSet/>
      <dgm:spPr/>
      <dgm:t>
        <a:bodyPr/>
        <a:lstStyle/>
        <a:p>
          <a:endParaRPr lang="en-US"/>
        </a:p>
      </dgm:t>
    </dgm:pt>
    <dgm:pt modelId="{FB176DD8-F19E-44BB-A3B0-136E3AE7DE92}">
      <dgm:prSet custT="1"/>
      <dgm:spPr/>
      <dgm:t>
        <a:bodyPr/>
        <a:lstStyle/>
        <a:p>
          <a:pPr rtl="0">
            <a:lnSpc>
              <a:spcPct val="100000"/>
            </a:lnSpc>
            <a:spcAft>
              <a:spcPts val="0"/>
            </a:spcAft>
          </a:pPr>
          <a:r>
            <a:rPr lang="en-US" sz="2400" b="0" dirty="0" smtClean="0"/>
            <a:t>Generating a 2D image with C-View</a:t>
          </a:r>
          <a:r>
            <a:rPr lang="en-US" sz="2400" b="0" baseline="30000" dirty="0" smtClean="0"/>
            <a:t>™</a:t>
          </a:r>
          <a:r>
            <a:rPr lang="en-US" sz="2400" b="0" dirty="0" smtClean="0"/>
            <a:t> software</a:t>
          </a:r>
          <a:endParaRPr lang="en-US" sz="2400" dirty="0"/>
        </a:p>
      </dgm:t>
    </dgm:pt>
    <dgm:pt modelId="{3986EAE1-0A8F-45ED-9F1E-107520EEDC25}" type="parTrans" cxnId="{842CBB68-466F-42BC-829A-C5E93EDF48D7}">
      <dgm:prSet/>
      <dgm:spPr/>
      <dgm:t>
        <a:bodyPr/>
        <a:lstStyle/>
        <a:p>
          <a:endParaRPr lang="en-US"/>
        </a:p>
      </dgm:t>
    </dgm:pt>
    <dgm:pt modelId="{DB727866-1312-402F-8D6B-D7A05C68D3EE}" type="sibTrans" cxnId="{842CBB68-466F-42BC-829A-C5E93EDF48D7}">
      <dgm:prSet/>
      <dgm:spPr/>
      <dgm:t>
        <a:bodyPr/>
        <a:lstStyle/>
        <a:p>
          <a:endParaRPr lang="en-US"/>
        </a:p>
      </dgm:t>
    </dgm:pt>
    <dgm:pt modelId="{EE34EBBD-F610-4D49-8334-E03C700A9165}">
      <dgm:prSet custT="1"/>
      <dgm:spPr/>
      <dgm:t>
        <a:bodyPr/>
        <a:lstStyle/>
        <a:p>
          <a:pPr rtl="0"/>
          <a:r>
            <a:rPr lang="en-US" sz="2400" b="0" dirty="0" smtClean="0"/>
            <a:t>Clinical examples</a:t>
          </a:r>
          <a:endParaRPr lang="en-US" sz="2400" dirty="0"/>
        </a:p>
      </dgm:t>
    </dgm:pt>
    <dgm:pt modelId="{B357BB6E-24EF-4E26-8191-1FB5DE184116}" type="parTrans" cxnId="{D4B68989-C74C-4057-86C8-DDFB222717CC}">
      <dgm:prSet/>
      <dgm:spPr/>
      <dgm:t>
        <a:bodyPr/>
        <a:lstStyle/>
        <a:p>
          <a:endParaRPr lang="en-US"/>
        </a:p>
      </dgm:t>
    </dgm:pt>
    <dgm:pt modelId="{DADCF5F6-EB4D-41AA-BAD8-4F9403F391F4}" type="sibTrans" cxnId="{D4B68989-C74C-4057-86C8-DDFB222717CC}">
      <dgm:prSet/>
      <dgm:spPr/>
      <dgm:t>
        <a:bodyPr/>
        <a:lstStyle/>
        <a:p>
          <a:endParaRPr lang="en-US"/>
        </a:p>
      </dgm:t>
    </dgm:pt>
    <dgm:pt modelId="{FAFDE049-90F1-4D5B-8300-6C42A5ED6B55}" type="pres">
      <dgm:prSet presAssocID="{1DB695A7-C21B-4C3A-BE4E-803866D17561}" presName="linear" presStyleCnt="0">
        <dgm:presLayoutVars>
          <dgm:dir/>
          <dgm:animLvl val="lvl"/>
          <dgm:resizeHandles val="exact"/>
        </dgm:presLayoutVars>
      </dgm:prSet>
      <dgm:spPr/>
      <dgm:t>
        <a:bodyPr/>
        <a:lstStyle/>
        <a:p>
          <a:endParaRPr lang="en-US"/>
        </a:p>
      </dgm:t>
    </dgm:pt>
    <dgm:pt modelId="{41263AE4-0B9E-4BF6-85B2-8BC8B7044138}" type="pres">
      <dgm:prSet presAssocID="{1A7C91FC-4BD9-4392-BFF5-108AD9C54D7A}" presName="parentLin" presStyleCnt="0"/>
      <dgm:spPr/>
    </dgm:pt>
    <dgm:pt modelId="{7020120B-0131-4CDF-8D85-D9B158E4DFE3}" type="pres">
      <dgm:prSet presAssocID="{1A7C91FC-4BD9-4392-BFF5-108AD9C54D7A}" presName="parentLeftMargin" presStyleLbl="node1" presStyleIdx="0" presStyleCnt="6"/>
      <dgm:spPr/>
      <dgm:t>
        <a:bodyPr/>
        <a:lstStyle/>
        <a:p>
          <a:endParaRPr lang="en-US"/>
        </a:p>
      </dgm:t>
    </dgm:pt>
    <dgm:pt modelId="{D2668CB3-1710-409A-B203-C0B5F830776A}" type="pres">
      <dgm:prSet presAssocID="{1A7C91FC-4BD9-4392-BFF5-108AD9C54D7A}" presName="parentText" presStyleLbl="node1" presStyleIdx="0" presStyleCnt="6" custScaleX="164551">
        <dgm:presLayoutVars>
          <dgm:chMax val="0"/>
          <dgm:bulletEnabled val="1"/>
        </dgm:presLayoutVars>
      </dgm:prSet>
      <dgm:spPr/>
      <dgm:t>
        <a:bodyPr/>
        <a:lstStyle/>
        <a:p>
          <a:endParaRPr lang="en-US"/>
        </a:p>
      </dgm:t>
    </dgm:pt>
    <dgm:pt modelId="{2CFA3E15-8FB0-46D8-9A07-A649E6978B25}" type="pres">
      <dgm:prSet presAssocID="{1A7C91FC-4BD9-4392-BFF5-108AD9C54D7A}" presName="negativeSpace" presStyleCnt="0"/>
      <dgm:spPr/>
    </dgm:pt>
    <dgm:pt modelId="{564CD9CD-DD99-4D02-BE8C-D0C79EE7273C}" type="pres">
      <dgm:prSet presAssocID="{1A7C91FC-4BD9-4392-BFF5-108AD9C54D7A}" presName="childText" presStyleLbl="conFgAcc1" presStyleIdx="0" presStyleCnt="6">
        <dgm:presLayoutVars>
          <dgm:bulletEnabled val="1"/>
        </dgm:presLayoutVars>
      </dgm:prSet>
      <dgm:spPr/>
    </dgm:pt>
    <dgm:pt modelId="{AA37727A-2124-4D23-BEC6-4304948B5215}" type="pres">
      <dgm:prSet presAssocID="{0005E454-A19C-4165-8039-B941F162C44A}" presName="spaceBetweenRectangles" presStyleCnt="0"/>
      <dgm:spPr/>
    </dgm:pt>
    <dgm:pt modelId="{A2372314-7901-4FA8-B086-8CDF4D5F1716}" type="pres">
      <dgm:prSet presAssocID="{77362E4E-D364-47DD-B64A-721DC3560661}" presName="parentLin" presStyleCnt="0"/>
      <dgm:spPr/>
    </dgm:pt>
    <dgm:pt modelId="{106E6ABD-F01E-4169-A5CA-6F1A126DA286}" type="pres">
      <dgm:prSet presAssocID="{77362E4E-D364-47DD-B64A-721DC3560661}" presName="parentLeftMargin" presStyleLbl="node1" presStyleIdx="0" presStyleCnt="6"/>
      <dgm:spPr/>
      <dgm:t>
        <a:bodyPr/>
        <a:lstStyle/>
        <a:p>
          <a:endParaRPr lang="en-US"/>
        </a:p>
      </dgm:t>
    </dgm:pt>
    <dgm:pt modelId="{7C606C2C-4D72-4CB5-87F8-E3DEF6EEACE1}" type="pres">
      <dgm:prSet presAssocID="{77362E4E-D364-47DD-B64A-721DC3560661}" presName="parentText" presStyleLbl="node1" presStyleIdx="1" presStyleCnt="6" custScaleX="157296" custLinFactNeighborX="7551" custLinFactNeighborY="4986">
        <dgm:presLayoutVars>
          <dgm:chMax val="0"/>
          <dgm:bulletEnabled val="1"/>
        </dgm:presLayoutVars>
      </dgm:prSet>
      <dgm:spPr/>
      <dgm:t>
        <a:bodyPr/>
        <a:lstStyle/>
        <a:p>
          <a:endParaRPr lang="en-US"/>
        </a:p>
      </dgm:t>
    </dgm:pt>
    <dgm:pt modelId="{5CA790D7-3410-4678-B06C-4DF7AE080B60}" type="pres">
      <dgm:prSet presAssocID="{77362E4E-D364-47DD-B64A-721DC3560661}" presName="negativeSpace" presStyleCnt="0"/>
      <dgm:spPr/>
    </dgm:pt>
    <dgm:pt modelId="{B6298E37-5B37-45D7-9E13-99627D7FF96C}" type="pres">
      <dgm:prSet presAssocID="{77362E4E-D364-47DD-B64A-721DC3560661}" presName="childText" presStyleLbl="conFgAcc1" presStyleIdx="1" presStyleCnt="6">
        <dgm:presLayoutVars>
          <dgm:bulletEnabled val="1"/>
        </dgm:presLayoutVars>
      </dgm:prSet>
      <dgm:spPr/>
    </dgm:pt>
    <dgm:pt modelId="{CD0116F5-66CB-46A5-BAC3-165B2EFBFE3C}" type="pres">
      <dgm:prSet presAssocID="{ED6C905F-29CC-40DE-AD51-A6AC9606BA15}" presName="spaceBetweenRectangles" presStyleCnt="0"/>
      <dgm:spPr/>
    </dgm:pt>
    <dgm:pt modelId="{7BA73771-8097-42B5-B141-18097BED795C}" type="pres">
      <dgm:prSet presAssocID="{56E0F0EC-9966-47E4-9193-E7E3CB2B7F26}" presName="parentLin" presStyleCnt="0"/>
      <dgm:spPr/>
    </dgm:pt>
    <dgm:pt modelId="{40A39571-DF53-49F7-8C1F-A9A0472FC96C}" type="pres">
      <dgm:prSet presAssocID="{56E0F0EC-9966-47E4-9193-E7E3CB2B7F26}" presName="parentLeftMargin" presStyleLbl="node1" presStyleIdx="1" presStyleCnt="6"/>
      <dgm:spPr/>
      <dgm:t>
        <a:bodyPr/>
        <a:lstStyle/>
        <a:p>
          <a:endParaRPr lang="en-US"/>
        </a:p>
      </dgm:t>
    </dgm:pt>
    <dgm:pt modelId="{6CF7E873-1B1A-4383-8364-CDB46029FC98}" type="pres">
      <dgm:prSet presAssocID="{56E0F0EC-9966-47E4-9193-E7E3CB2B7F26}" presName="parentText" presStyleLbl="node1" presStyleIdx="2" presStyleCnt="6" custScaleX="150037" custScaleY="148344">
        <dgm:presLayoutVars>
          <dgm:chMax val="0"/>
          <dgm:bulletEnabled val="1"/>
        </dgm:presLayoutVars>
      </dgm:prSet>
      <dgm:spPr/>
      <dgm:t>
        <a:bodyPr/>
        <a:lstStyle/>
        <a:p>
          <a:endParaRPr lang="en-US"/>
        </a:p>
      </dgm:t>
    </dgm:pt>
    <dgm:pt modelId="{9EE218EA-0D8B-42DA-8E18-D2E44EA2E2E6}" type="pres">
      <dgm:prSet presAssocID="{56E0F0EC-9966-47E4-9193-E7E3CB2B7F26}" presName="negativeSpace" presStyleCnt="0"/>
      <dgm:spPr/>
    </dgm:pt>
    <dgm:pt modelId="{EE07521F-A6A4-4760-ACC4-F00B53D26BBF}" type="pres">
      <dgm:prSet presAssocID="{56E0F0EC-9966-47E4-9193-E7E3CB2B7F26}" presName="childText" presStyleLbl="conFgAcc1" presStyleIdx="2" presStyleCnt="6">
        <dgm:presLayoutVars>
          <dgm:bulletEnabled val="1"/>
        </dgm:presLayoutVars>
      </dgm:prSet>
      <dgm:spPr/>
    </dgm:pt>
    <dgm:pt modelId="{EBB036FD-0469-4506-8FB2-15BAA8427F43}" type="pres">
      <dgm:prSet presAssocID="{FEB10F74-5E76-4BA2-951D-D7C7A3309EF6}" presName="spaceBetweenRectangles" presStyleCnt="0"/>
      <dgm:spPr/>
    </dgm:pt>
    <dgm:pt modelId="{0E97295F-F011-43C4-93E4-0CAE8B8EC2E6}" type="pres">
      <dgm:prSet presAssocID="{F3EE8E30-B8D0-4F0B-A4E5-B11D64279716}" presName="parentLin" presStyleCnt="0"/>
      <dgm:spPr/>
    </dgm:pt>
    <dgm:pt modelId="{36F9BF4B-590E-44F2-99C3-B5711F024064}" type="pres">
      <dgm:prSet presAssocID="{F3EE8E30-B8D0-4F0B-A4E5-B11D64279716}" presName="parentLeftMargin" presStyleLbl="node1" presStyleIdx="2" presStyleCnt="6"/>
      <dgm:spPr/>
      <dgm:t>
        <a:bodyPr/>
        <a:lstStyle/>
        <a:p>
          <a:endParaRPr lang="en-US"/>
        </a:p>
      </dgm:t>
    </dgm:pt>
    <dgm:pt modelId="{B1AE227F-76C8-4D0F-82C3-7E9E8BF2C400}" type="pres">
      <dgm:prSet presAssocID="{F3EE8E30-B8D0-4F0B-A4E5-B11D64279716}" presName="parentText" presStyleLbl="node1" presStyleIdx="3" presStyleCnt="6" custScaleX="150037">
        <dgm:presLayoutVars>
          <dgm:chMax val="0"/>
          <dgm:bulletEnabled val="1"/>
        </dgm:presLayoutVars>
      </dgm:prSet>
      <dgm:spPr/>
      <dgm:t>
        <a:bodyPr/>
        <a:lstStyle/>
        <a:p>
          <a:endParaRPr lang="en-US"/>
        </a:p>
      </dgm:t>
    </dgm:pt>
    <dgm:pt modelId="{150264F1-5CCC-47D9-9900-87D062413991}" type="pres">
      <dgm:prSet presAssocID="{F3EE8E30-B8D0-4F0B-A4E5-B11D64279716}" presName="negativeSpace" presStyleCnt="0"/>
      <dgm:spPr/>
    </dgm:pt>
    <dgm:pt modelId="{B1C2F6AB-08A8-429E-909F-A11E14DCF646}" type="pres">
      <dgm:prSet presAssocID="{F3EE8E30-B8D0-4F0B-A4E5-B11D64279716}" presName="childText" presStyleLbl="conFgAcc1" presStyleIdx="3" presStyleCnt="6">
        <dgm:presLayoutVars>
          <dgm:bulletEnabled val="1"/>
        </dgm:presLayoutVars>
      </dgm:prSet>
      <dgm:spPr/>
    </dgm:pt>
    <dgm:pt modelId="{31C4BBC3-ECC0-4B74-B5E8-7BEC51FA95EE}" type="pres">
      <dgm:prSet presAssocID="{C592F523-48F5-46B3-92EA-36D3A2A3E0EE}" presName="spaceBetweenRectangles" presStyleCnt="0"/>
      <dgm:spPr/>
    </dgm:pt>
    <dgm:pt modelId="{EF7BB10A-3670-41C2-A0DC-8C41AB1A1AFA}" type="pres">
      <dgm:prSet presAssocID="{FB176DD8-F19E-44BB-A3B0-136E3AE7DE92}" presName="parentLin" presStyleCnt="0"/>
      <dgm:spPr/>
    </dgm:pt>
    <dgm:pt modelId="{5B2C9CDE-FE99-4110-A4FE-1FADEB64A3F8}" type="pres">
      <dgm:prSet presAssocID="{FB176DD8-F19E-44BB-A3B0-136E3AE7DE92}" presName="parentLeftMargin" presStyleLbl="node1" presStyleIdx="3" presStyleCnt="6"/>
      <dgm:spPr/>
      <dgm:t>
        <a:bodyPr/>
        <a:lstStyle/>
        <a:p>
          <a:endParaRPr lang="en-US"/>
        </a:p>
      </dgm:t>
    </dgm:pt>
    <dgm:pt modelId="{840EFB1A-2C3C-4707-9018-728638C51D00}" type="pres">
      <dgm:prSet presAssocID="{FB176DD8-F19E-44BB-A3B0-136E3AE7DE92}" presName="parentText" presStyleLbl="node1" presStyleIdx="4" presStyleCnt="6" custScaleX="150037" custScaleY="131724">
        <dgm:presLayoutVars>
          <dgm:chMax val="0"/>
          <dgm:bulletEnabled val="1"/>
        </dgm:presLayoutVars>
      </dgm:prSet>
      <dgm:spPr/>
      <dgm:t>
        <a:bodyPr/>
        <a:lstStyle/>
        <a:p>
          <a:endParaRPr lang="en-US"/>
        </a:p>
      </dgm:t>
    </dgm:pt>
    <dgm:pt modelId="{8FEA2E30-6307-4654-BF85-0CD9E7B34CC5}" type="pres">
      <dgm:prSet presAssocID="{FB176DD8-F19E-44BB-A3B0-136E3AE7DE92}" presName="negativeSpace" presStyleCnt="0"/>
      <dgm:spPr/>
    </dgm:pt>
    <dgm:pt modelId="{CA63B123-6ED3-4643-A85D-E33D6706CA9D}" type="pres">
      <dgm:prSet presAssocID="{FB176DD8-F19E-44BB-A3B0-136E3AE7DE92}" presName="childText" presStyleLbl="conFgAcc1" presStyleIdx="4" presStyleCnt="6">
        <dgm:presLayoutVars>
          <dgm:bulletEnabled val="1"/>
        </dgm:presLayoutVars>
      </dgm:prSet>
      <dgm:spPr/>
    </dgm:pt>
    <dgm:pt modelId="{D04419FC-0FAB-41F4-8975-DB73C25B2992}" type="pres">
      <dgm:prSet presAssocID="{DB727866-1312-402F-8D6B-D7A05C68D3EE}" presName="spaceBetweenRectangles" presStyleCnt="0"/>
      <dgm:spPr/>
    </dgm:pt>
    <dgm:pt modelId="{0422F096-F017-4D2C-86F1-93817FD024F1}" type="pres">
      <dgm:prSet presAssocID="{EE34EBBD-F610-4D49-8334-E03C700A9165}" presName="parentLin" presStyleCnt="0"/>
      <dgm:spPr/>
    </dgm:pt>
    <dgm:pt modelId="{C85C4935-47BB-4863-8EBC-B854800E2BC5}" type="pres">
      <dgm:prSet presAssocID="{EE34EBBD-F610-4D49-8334-E03C700A9165}" presName="parentLeftMargin" presStyleLbl="node1" presStyleIdx="4" presStyleCnt="6"/>
      <dgm:spPr/>
      <dgm:t>
        <a:bodyPr/>
        <a:lstStyle/>
        <a:p>
          <a:endParaRPr lang="en-US"/>
        </a:p>
      </dgm:t>
    </dgm:pt>
    <dgm:pt modelId="{EE0A72F8-FDA4-45EF-9330-E5D99FC8B5C0}" type="pres">
      <dgm:prSet presAssocID="{EE34EBBD-F610-4D49-8334-E03C700A9165}" presName="parentText" presStyleLbl="node1" presStyleIdx="5" presStyleCnt="6" custScaleX="150037">
        <dgm:presLayoutVars>
          <dgm:chMax val="0"/>
          <dgm:bulletEnabled val="1"/>
        </dgm:presLayoutVars>
      </dgm:prSet>
      <dgm:spPr/>
      <dgm:t>
        <a:bodyPr/>
        <a:lstStyle/>
        <a:p>
          <a:endParaRPr lang="en-US"/>
        </a:p>
      </dgm:t>
    </dgm:pt>
    <dgm:pt modelId="{C40299E8-79E1-4A52-97B9-7E8E69B000AE}" type="pres">
      <dgm:prSet presAssocID="{EE34EBBD-F610-4D49-8334-E03C700A9165}" presName="negativeSpace" presStyleCnt="0"/>
      <dgm:spPr/>
    </dgm:pt>
    <dgm:pt modelId="{B1E87AF2-A28A-45A2-AADB-306FB8D0591B}" type="pres">
      <dgm:prSet presAssocID="{EE34EBBD-F610-4D49-8334-E03C700A9165}" presName="childText" presStyleLbl="conFgAcc1" presStyleIdx="5" presStyleCnt="6">
        <dgm:presLayoutVars>
          <dgm:bulletEnabled val="1"/>
        </dgm:presLayoutVars>
      </dgm:prSet>
      <dgm:spPr/>
    </dgm:pt>
  </dgm:ptLst>
  <dgm:cxnLst>
    <dgm:cxn modelId="{0D32D01F-0A7B-4D8B-8FC0-EBF3BF1BC4F8}" srcId="{1DB695A7-C21B-4C3A-BE4E-803866D17561}" destId="{56E0F0EC-9966-47E4-9193-E7E3CB2B7F26}" srcOrd="2" destOrd="0" parTransId="{F85C84F8-4E7C-4186-B159-909D1F361770}" sibTransId="{FEB10F74-5E76-4BA2-951D-D7C7A3309EF6}"/>
    <dgm:cxn modelId="{393BFA40-61EF-4B1C-A3F6-AEF5753A8FD2}" type="presOf" srcId="{F3EE8E30-B8D0-4F0B-A4E5-B11D64279716}" destId="{36F9BF4B-590E-44F2-99C3-B5711F024064}" srcOrd="0" destOrd="0" presId="urn:microsoft.com/office/officeart/2005/8/layout/list1"/>
    <dgm:cxn modelId="{842CBB68-466F-42BC-829A-C5E93EDF48D7}" srcId="{1DB695A7-C21B-4C3A-BE4E-803866D17561}" destId="{FB176DD8-F19E-44BB-A3B0-136E3AE7DE92}" srcOrd="4" destOrd="0" parTransId="{3986EAE1-0A8F-45ED-9F1E-107520EEDC25}" sibTransId="{DB727866-1312-402F-8D6B-D7A05C68D3EE}"/>
    <dgm:cxn modelId="{4A800E94-FB35-4757-AF45-EC131E7C15CA}" srcId="{1DB695A7-C21B-4C3A-BE4E-803866D17561}" destId="{F3EE8E30-B8D0-4F0B-A4E5-B11D64279716}" srcOrd="3" destOrd="0" parTransId="{EF6043D8-C430-4CA7-973E-8B1084001E0A}" sibTransId="{C592F523-48F5-46B3-92EA-36D3A2A3E0EE}"/>
    <dgm:cxn modelId="{643417BA-272C-432B-BC62-72B105543EC0}" type="presOf" srcId="{1A7C91FC-4BD9-4392-BFF5-108AD9C54D7A}" destId="{D2668CB3-1710-409A-B203-C0B5F830776A}" srcOrd="1" destOrd="0" presId="urn:microsoft.com/office/officeart/2005/8/layout/list1"/>
    <dgm:cxn modelId="{C1304A43-B6D2-436F-BCE9-366F48B98BD7}" srcId="{1DB695A7-C21B-4C3A-BE4E-803866D17561}" destId="{77362E4E-D364-47DD-B64A-721DC3560661}" srcOrd="1" destOrd="0" parTransId="{1CC36FB8-687B-46E5-95FF-320290D8A63A}" sibTransId="{ED6C905F-29CC-40DE-AD51-A6AC9606BA15}"/>
    <dgm:cxn modelId="{130B0026-AB3D-4283-A9B4-0EF5AE73D72E}" srcId="{1DB695A7-C21B-4C3A-BE4E-803866D17561}" destId="{1A7C91FC-4BD9-4392-BFF5-108AD9C54D7A}" srcOrd="0" destOrd="0" parTransId="{044F6F71-6D78-41B8-BD8D-6497783040A8}" sibTransId="{0005E454-A19C-4165-8039-B941F162C44A}"/>
    <dgm:cxn modelId="{3DFA2E19-AB94-4AAB-BB09-63509465B82E}" type="presOf" srcId="{77362E4E-D364-47DD-B64A-721DC3560661}" destId="{106E6ABD-F01E-4169-A5CA-6F1A126DA286}" srcOrd="0" destOrd="0" presId="urn:microsoft.com/office/officeart/2005/8/layout/list1"/>
    <dgm:cxn modelId="{0C67C745-2861-4FE9-ABD2-53051FE39360}" type="presOf" srcId="{FB176DD8-F19E-44BB-A3B0-136E3AE7DE92}" destId="{840EFB1A-2C3C-4707-9018-728638C51D00}" srcOrd="1" destOrd="0" presId="urn:microsoft.com/office/officeart/2005/8/layout/list1"/>
    <dgm:cxn modelId="{559B86B6-072F-467A-8F77-F822ECCF5861}" type="presOf" srcId="{1DB695A7-C21B-4C3A-BE4E-803866D17561}" destId="{FAFDE049-90F1-4D5B-8300-6C42A5ED6B55}" srcOrd="0" destOrd="0" presId="urn:microsoft.com/office/officeart/2005/8/layout/list1"/>
    <dgm:cxn modelId="{23FF4454-BEA1-486B-8F64-464D60B1EF3F}" type="presOf" srcId="{EE34EBBD-F610-4D49-8334-E03C700A9165}" destId="{EE0A72F8-FDA4-45EF-9330-E5D99FC8B5C0}" srcOrd="1" destOrd="0" presId="urn:microsoft.com/office/officeart/2005/8/layout/list1"/>
    <dgm:cxn modelId="{CEC7A8EA-4A68-447E-9FEE-EDA2EA92DD2B}" type="presOf" srcId="{56E0F0EC-9966-47E4-9193-E7E3CB2B7F26}" destId="{40A39571-DF53-49F7-8C1F-A9A0472FC96C}" srcOrd="0" destOrd="0" presId="urn:microsoft.com/office/officeart/2005/8/layout/list1"/>
    <dgm:cxn modelId="{5FB3839E-9E66-4B36-9DE1-8743EA85CFAC}" type="presOf" srcId="{FB176DD8-F19E-44BB-A3B0-136E3AE7DE92}" destId="{5B2C9CDE-FE99-4110-A4FE-1FADEB64A3F8}" srcOrd="0" destOrd="0" presId="urn:microsoft.com/office/officeart/2005/8/layout/list1"/>
    <dgm:cxn modelId="{D4B68989-C74C-4057-86C8-DDFB222717CC}" srcId="{1DB695A7-C21B-4C3A-BE4E-803866D17561}" destId="{EE34EBBD-F610-4D49-8334-E03C700A9165}" srcOrd="5" destOrd="0" parTransId="{B357BB6E-24EF-4E26-8191-1FB5DE184116}" sibTransId="{DADCF5F6-EB4D-41AA-BAD8-4F9403F391F4}"/>
    <dgm:cxn modelId="{3C425027-1E86-4329-8D00-BF36FB81E5F4}" type="presOf" srcId="{77362E4E-D364-47DD-B64A-721DC3560661}" destId="{7C606C2C-4D72-4CB5-87F8-E3DEF6EEACE1}" srcOrd="1" destOrd="0" presId="urn:microsoft.com/office/officeart/2005/8/layout/list1"/>
    <dgm:cxn modelId="{B1C7949A-FBBF-4D78-8CE0-BBC0E8A69BEC}" type="presOf" srcId="{EE34EBBD-F610-4D49-8334-E03C700A9165}" destId="{C85C4935-47BB-4863-8EBC-B854800E2BC5}" srcOrd="0" destOrd="0" presId="urn:microsoft.com/office/officeart/2005/8/layout/list1"/>
    <dgm:cxn modelId="{4E101B4C-623C-4338-B778-2E3B29518CCA}" type="presOf" srcId="{1A7C91FC-4BD9-4392-BFF5-108AD9C54D7A}" destId="{7020120B-0131-4CDF-8D85-D9B158E4DFE3}" srcOrd="0" destOrd="0" presId="urn:microsoft.com/office/officeart/2005/8/layout/list1"/>
    <dgm:cxn modelId="{2E000D21-2850-4E77-9E68-C78594A70183}" type="presOf" srcId="{F3EE8E30-B8D0-4F0B-A4E5-B11D64279716}" destId="{B1AE227F-76C8-4D0F-82C3-7E9E8BF2C400}" srcOrd="1" destOrd="0" presId="urn:microsoft.com/office/officeart/2005/8/layout/list1"/>
    <dgm:cxn modelId="{B1A5487C-4153-476A-BD98-75C4770C7790}" type="presOf" srcId="{56E0F0EC-9966-47E4-9193-E7E3CB2B7F26}" destId="{6CF7E873-1B1A-4383-8364-CDB46029FC98}" srcOrd="1" destOrd="0" presId="urn:microsoft.com/office/officeart/2005/8/layout/list1"/>
    <dgm:cxn modelId="{86EECE8D-3552-49B9-B440-E6C2D16C56C7}" type="presParOf" srcId="{FAFDE049-90F1-4D5B-8300-6C42A5ED6B55}" destId="{41263AE4-0B9E-4BF6-85B2-8BC8B7044138}" srcOrd="0" destOrd="0" presId="urn:microsoft.com/office/officeart/2005/8/layout/list1"/>
    <dgm:cxn modelId="{8D3543F3-0FE3-42DC-9322-C0C76E68D2BA}" type="presParOf" srcId="{41263AE4-0B9E-4BF6-85B2-8BC8B7044138}" destId="{7020120B-0131-4CDF-8D85-D9B158E4DFE3}" srcOrd="0" destOrd="0" presId="urn:microsoft.com/office/officeart/2005/8/layout/list1"/>
    <dgm:cxn modelId="{45A56A12-40C0-48C6-8328-A3A0984FA342}" type="presParOf" srcId="{41263AE4-0B9E-4BF6-85B2-8BC8B7044138}" destId="{D2668CB3-1710-409A-B203-C0B5F830776A}" srcOrd="1" destOrd="0" presId="urn:microsoft.com/office/officeart/2005/8/layout/list1"/>
    <dgm:cxn modelId="{44654AC0-6116-41E9-9B05-A8405EDA5C05}" type="presParOf" srcId="{FAFDE049-90F1-4D5B-8300-6C42A5ED6B55}" destId="{2CFA3E15-8FB0-46D8-9A07-A649E6978B25}" srcOrd="1" destOrd="0" presId="urn:microsoft.com/office/officeart/2005/8/layout/list1"/>
    <dgm:cxn modelId="{F198B2FD-019D-4316-AB02-304489541EF8}" type="presParOf" srcId="{FAFDE049-90F1-4D5B-8300-6C42A5ED6B55}" destId="{564CD9CD-DD99-4D02-BE8C-D0C79EE7273C}" srcOrd="2" destOrd="0" presId="urn:microsoft.com/office/officeart/2005/8/layout/list1"/>
    <dgm:cxn modelId="{D7058FE8-AC40-4C0D-8663-BBCA87A8DD6D}" type="presParOf" srcId="{FAFDE049-90F1-4D5B-8300-6C42A5ED6B55}" destId="{AA37727A-2124-4D23-BEC6-4304948B5215}" srcOrd="3" destOrd="0" presId="urn:microsoft.com/office/officeart/2005/8/layout/list1"/>
    <dgm:cxn modelId="{858A6C1B-4999-40C2-9B6B-FADAEE57232D}" type="presParOf" srcId="{FAFDE049-90F1-4D5B-8300-6C42A5ED6B55}" destId="{A2372314-7901-4FA8-B086-8CDF4D5F1716}" srcOrd="4" destOrd="0" presId="urn:microsoft.com/office/officeart/2005/8/layout/list1"/>
    <dgm:cxn modelId="{2B0D8D37-036F-48A4-B159-34CB2CF5D9E2}" type="presParOf" srcId="{A2372314-7901-4FA8-B086-8CDF4D5F1716}" destId="{106E6ABD-F01E-4169-A5CA-6F1A126DA286}" srcOrd="0" destOrd="0" presId="urn:microsoft.com/office/officeart/2005/8/layout/list1"/>
    <dgm:cxn modelId="{E2BE3C85-B667-4DB9-845A-37758FD5DB49}" type="presParOf" srcId="{A2372314-7901-4FA8-B086-8CDF4D5F1716}" destId="{7C606C2C-4D72-4CB5-87F8-E3DEF6EEACE1}" srcOrd="1" destOrd="0" presId="urn:microsoft.com/office/officeart/2005/8/layout/list1"/>
    <dgm:cxn modelId="{20DECFEC-26A3-4788-B47A-88B8B9710912}" type="presParOf" srcId="{FAFDE049-90F1-4D5B-8300-6C42A5ED6B55}" destId="{5CA790D7-3410-4678-B06C-4DF7AE080B60}" srcOrd="5" destOrd="0" presId="urn:microsoft.com/office/officeart/2005/8/layout/list1"/>
    <dgm:cxn modelId="{E2B3934B-63E4-4766-BDAE-7A0833C741F8}" type="presParOf" srcId="{FAFDE049-90F1-4D5B-8300-6C42A5ED6B55}" destId="{B6298E37-5B37-45D7-9E13-99627D7FF96C}" srcOrd="6" destOrd="0" presId="urn:microsoft.com/office/officeart/2005/8/layout/list1"/>
    <dgm:cxn modelId="{56325169-4688-4451-BA3A-EF3FDE1C1E04}" type="presParOf" srcId="{FAFDE049-90F1-4D5B-8300-6C42A5ED6B55}" destId="{CD0116F5-66CB-46A5-BAC3-165B2EFBFE3C}" srcOrd="7" destOrd="0" presId="urn:microsoft.com/office/officeart/2005/8/layout/list1"/>
    <dgm:cxn modelId="{76C52FAE-DA8B-4A23-9644-5F4C31971566}" type="presParOf" srcId="{FAFDE049-90F1-4D5B-8300-6C42A5ED6B55}" destId="{7BA73771-8097-42B5-B141-18097BED795C}" srcOrd="8" destOrd="0" presId="urn:microsoft.com/office/officeart/2005/8/layout/list1"/>
    <dgm:cxn modelId="{2E6D422A-F12F-417E-A05A-A2EE3B203763}" type="presParOf" srcId="{7BA73771-8097-42B5-B141-18097BED795C}" destId="{40A39571-DF53-49F7-8C1F-A9A0472FC96C}" srcOrd="0" destOrd="0" presId="urn:microsoft.com/office/officeart/2005/8/layout/list1"/>
    <dgm:cxn modelId="{5E8716A4-676B-4165-AD9E-D50F729AA291}" type="presParOf" srcId="{7BA73771-8097-42B5-B141-18097BED795C}" destId="{6CF7E873-1B1A-4383-8364-CDB46029FC98}" srcOrd="1" destOrd="0" presId="urn:microsoft.com/office/officeart/2005/8/layout/list1"/>
    <dgm:cxn modelId="{01D09222-5761-4B0D-95B3-2DE9DF5B29B4}" type="presParOf" srcId="{FAFDE049-90F1-4D5B-8300-6C42A5ED6B55}" destId="{9EE218EA-0D8B-42DA-8E18-D2E44EA2E2E6}" srcOrd="9" destOrd="0" presId="urn:microsoft.com/office/officeart/2005/8/layout/list1"/>
    <dgm:cxn modelId="{72773003-A5A3-41DF-BEFF-125CF6C51623}" type="presParOf" srcId="{FAFDE049-90F1-4D5B-8300-6C42A5ED6B55}" destId="{EE07521F-A6A4-4760-ACC4-F00B53D26BBF}" srcOrd="10" destOrd="0" presId="urn:microsoft.com/office/officeart/2005/8/layout/list1"/>
    <dgm:cxn modelId="{605B50E7-68D6-4A7A-9DCC-751E09C9C2E2}" type="presParOf" srcId="{FAFDE049-90F1-4D5B-8300-6C42A5ED6B55}" destId="{EBB036FD-0469-4506-8FB2-15BAA8427F43}" srcOrd="11" destOrd="0" presId="urn:microsoft.com/office/officeart/2005/8/layout/list1"/>
    <dgm:cxn modelId="{4B5D07CA-F176-4163-AF38-C7B932735A7A}" type="presParOf" srcId="{FAFDE049-90F1-4D5B-8300-6C42A5ED6B55}" destId="{0E97295F-F011-43C4-93E4-0CAE8B8EC2E6}" srcOrd="12" destOrd="0" presId="urn:microsoft.com/office/officeart/2005/8/layout/list1"/>
    <dgm:cxn modelId="{E6625BF4-1F33-4753-A67D-DFD7CDF23769}" type="presParOf" srcId="{0E97295F-F011-43C4-93E4-0CAE8B8EC2E6}" destId="{36F9BF4B-590E-44F2-99C3-B5711F024064}" srcOrd="0" destOrd="0" presId="urn:microsoft.com/office/officeart/2005/8/layout/list1"/>
    <dgm:cxn modelId="{A60727C4-3675-46FF-9180-F6312A12FEC5}" type="presParOf" srcId="{0E97295F-F011-43C4-93E4-0CAE8B8EC2E6}" destId="{B1AE227F-76C8-4D0F-82C3-7E9E8BF2C400}" srcOrd="1" destOrd="0" presId="urn:microsoft.com/office/officeart/2005/8/layout/list1"/>
    <dgm:cxn modelId="{66B1335F-9E38-4FA4-B6E1-F069E2D978CF}" type="presParOf" srcId="{FAFDE049-90F1-4D5B-8300-6C42A5ED6B55}" destId="{150264F1-5CCC-47D9-9900-87D062413991}" srcOrd="13" destOrd="0" presId="urn:microsoft.com/office/officeart/2005/8/layout/list1"/>
    <dgm:cxn modelId="{84A8F661-01B9-4474-A9B8-4B15C5D8EE80}" type="presParOf" srcId="{FAFDE049-90F1-4D5B-8300-6C42A5ED6B55}" destId="{B1C2F6AB-08A8-429E-909F-A11E14DCF646}" srcOrd="14" destOrd="0" presId="urn:microsoft.com/office/officeart/2005/8/layout/list1"/>
    <dgm:cxn modelId="{66BA4855-1604-4F0D-8AC4-F558212F83C8}" type="presParOf" srcId="{FAFDE049-90F1-4D5B-8300-6C42A5ED6B55}" destId="{31C4BBC3-ECC0-4B74-B5E8-7BEC51FA95EE}" srcOrd="15" destOrd="0" presId="urn:microsoft.com/office/officeart/2005/8/layout/list1"/>
    <dgm:cxn modelId="{CA8A0332-EF1C-4212-8045-908A2CA39E33}" type="presParOf" srcId="{FAFDE049-90F1-4D5B-8300-6C42A5ED6B55}" destId="{EF7BB10A-3670-41C2-A0DC-8C41AB1A1AFA}" srcOrd="16" destOrd="0" presId="urn:microsoft.com/office/officeart/2005/8/layout/list1"/>
    <dgm:cxn modelId="{EADE2645-9810-4DCF-8F21-45789FBF1BFE}" type="presParOf" srcId="{EF7BB10A-3670-41C2-A0DC-8C41AB1A1AFA}" destId="{5B2C9CDE-FE99-4110-A4FE-1FADEB64A3F8}" srcOrd="0" destOrd="0" presId="urn:microsoft.com/office/officeart/2005/8/layout/list1"/>
    <dgm:cxn modelId="{B993254E-9500-4605-B299-477E7BBD1053}" type="presParOf" srcId="{EF7BB10A-3670-41C2-A0DC-8C41AB1A1AFA}" destId="{840EFB1A-2C3C-4707-9018-728638C51D00}" srcOrd="1" destOrd="0" presId="urn:microsoft.com/office/officeart/2005/8/layout/list1"/>
    <dgm:cxn modelId="{F41D884E-5FA6-4A3E-83D8-414336A2A755}" type="presParOf" srcId="{FAFDE049-90F1-4D5B-8300-6C42A5ED6B55}" destId="{8FEA2E30-6307-4654-BF85-0CD9E7B34CC5}" srcOrd="17" destOrd="0" presId="urn:microsoft.com/office/officeart/2005/8/layout/list1"/>
    <dgm:cxn modelId="{ED50B807-2484-4F1F-A66E-59DF41556FED}" type="presParOf" srcId="{FAFDE049-90F1-4D5B-8300-6C42A5ED6B55}" destId="{CA63B123-6ED3-4643-A85D-E33D6706CA9D}" srcOrd="18" destOrd="0" presId="urn:microsoft.com/office/officeart/2005/8/layout/list1"/>
    <dgm:cxn modelId="{250CA09F-7A3D-43E9-ADEB-83B0CE02F617}" type="presParOf" srcId="{FAFDE049-90F1-4D5B-8300-6C42A5ED6B55}" destId="{D04419FC-0FAB-41F4-8975-DB73C25B2992}" srcOrd="19" destOrd="0" presId="urn:microsoft.com/office/officeart/2005/8/layout/list1"/>
    <dgm:cxn modelId="{DF9E42AB-BF72-43BF-823A-EC5F87D24262}" type="presParOf" srcId="{FAFDE049-90F1-4D5B-8300-6C42A5ED6B55}" destId="{0422F096-F017-4D2C-86F1-93817FD024F1}" srcOrd="20" destOrd="0" presId="urn:microsoft.com/office/officeart/2005/8/layout/list1"/>
    <dgm:cxn modelId="{A8E4411B-FED1-4D1D-88F7-0765F61C12B6}" type="presParOf" srcId="{0422F096-F017-4D2C-86F1-93817FD024F1}" destId="{C85C4935-47BB-4863-8EBC-B854800E2BC5}" srcOrd="0" destOrd="0" presId="urn:microsoft.com/office/officeart/2005/8/layout/list1"/>
    <dgm:cxn modelId="{F4E127DC-6A69-46DC-85F2-ED9B88EF043C}" type="presParOf" srcId="{0422F096-F017-4D2C-86F1-93817FD024F1}" destId="{EE0A72F8-FDA4-45EF-9330-E5D99FC8B5C0}" srcOrd="1" destOrd="0" presId="urn:microsoft.com/office/officeart/2005/8/layout/list1"/>
    <dgm:cxn modelId="{03858801-AEB1-4755-83B7-C3D947489E2F}" type="presParOf" srcId="{FAFDE049-90F1-4D5B-8300-6C42A5ED6B55}" destId="{C40299E8-79E1-4A52-97B9-7E8E69B000AE}" srcOrd="21" destOrd="0" presId="urn:microsoft.com/office/officeart/2005/8/layout/list1"/>
    <dgm:cxn modelId="{0B73EA8B-1D6F-4A94-A2B6-B04B185FB14A}" type="presParOf" srcId="{FAFDE049-90F1-4D5B-8300-6C42A5ED6B55}" destId="{B1E87AF2-A28A-45A2-AADB-306FB8D0591B}" srcOrd="22" destOrd="0" presId="urn:microsoft.com/office/officeart/2005/8/layout/list1"/>
  </dgm:cxnLst>
  <dgm:bg/>
  <dgm:whole>
    <a:ln>
      <a:solidFill>
        <a:schemeClr val="accent1">
          <a:lumMod val="60000"/>
          <a:lumOff val="40000"/>
        </a:schemeClr>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6C281EE-66B8-4225-90BB-256E18C59C2F}" type="doc">
      <dgm:prSet loTypeId="urn:microsoft.com/office/officeart/2005/8/layout/hProcess9" loCatId="process" qsTypeId="urn:microsoft.com/office/officeart/2005/8/quickstyle/simple1" qsCatId="simple" csTypeId="urn:microsoft.com/office/officeart/2005/8/colors/accent1_2" csCatId="accent1"/>
      <dgm:spPr/>
      <dgm:t>
        <a:bodyPr/>
        <a:lstStyle/>
        <a:p>
          <a:endParaRPr lang="en-US"/>
        </a:p>
      </dgm:t>
    </dgm:pt>
    <dgm:pt modelId="{86685F4C-FDFD-4DBA-B06C-FD227E32BA3A}">
      <dgm:prSet/>
      <dgm:spPr/>
      <dgm:t>
        <a:bodyPr/>
        <a:lstStyle/>
        <a:p>
          <a:pPr rtl="0"/>
          <a:r>
            <a:rPr lang="en-US" b="0" smtClean="0"/>
            <a:t>Prompt annual mammography has shown the ability to reduce the mortality rate from breast cancer in a population by 15% to 50% </a:t>
          </a:r>
          <a:r>
            <a:rPr lang="en-US" b="0" baseline="30000" smtClean="0"/>
            <a:t>1-3</a:t>
          </a:r>
          <a:endParaRPr lang="en-US"/>
        </a:p>
      </dgm:t>
    </dgm:pt>
    <dgm:pt modelId="{747ECD11-DD2B-41E5-AF6C-8622DA5ABD0B}" type="parTrans" cxnId="{7785BDC6-232D-481D-B7C9-2E11370FB493}">
      <dgm:prSet/>
      <dgm:spPr/>
      <dgm:t>
        <a:bodyPr/>
        <a:lstStyle/>
        <a:p>
          <a:endParaRPr lang="en-US"/>
        </a:p>
      </dgm:t>
    </dgm:pt>
    <dgm:pt modelId="{285E1651-7C32-46E0-8D99-79E06A81BA83}" type="sibTrans" cxnId="{7785BDC6-232D-481D-B7C9-2E11370FB493}">
      <dgm:prSet/>
      <dgm:spPr/>
      <dgm:t>
        <a:bodyPr/>
        <a:lstStyle/>
        <a:p>
          <a:endParaRPr lang="en-US"/>
        </a:p>
      </dgm:t>
    </dgm:pt>
    <dgm:pt modelId="{893755E9-7136-4223-8EAA-DA74CF8ACBE2}">
      <dgm:prSet/>
      <dgm:spPr/>
      <dgm:t>
        <a:bodyPr/>
        <a:lstStyle/>
        <a:p>
          <a:pPr rtl="0"/>
          <a:r>
            <a:rPr lang="en-US" b="0" dirty="0" smtClean="0"/>
            <a:t>As many as 20% of breast cancers will be missed by conventional mammography </a:t>
          </a:r>
          <a:r>
            <a:rPr lang="en-US" b="0" baseline="30000" dirty="0" smtClean="0"/>
            <a:t>4</a:t>
          </a:r>
          <a:endParaRPr lang="en-US" dirty="0"/>
        </a:p>
      </dgm:t>
    </dgm:pt>
    <dgm:pt modelId="{70234AA6-BA37-44E4-A076-F85E567D7A34}" type="parTrans" cxnId="{80E13464-5D1D-4C1C-B2A2-8802C918955A}">
      <dgm:prSet/>
      <dgm:spPr/>
      <dgm:t>
        <a:bodyPr/>
        <a:lstStyle/>
        <a:p>
          <a:endParaRPr lang="en-US"/>
        </a:p>
      </dgm:t>
    </dgm:pt>
    <dgm:pt modelId="{75DCC621-2940-40D4-AB1E-5A1FFDCEAABC}" type="sibTrans" cxnId="{80E13464-5D1D-4C1C-B2A2-8802C918955A}">
      <dgm:prSet/>
      <dgm:spPr/>
      <dgm:t>
        <a:bodyPr/>
        <a:lstStyle/>
        <a:p>
          <a:endParaRPr lang="en-US"/>
        </a:p>
      </dgm:t>
    </dgm:pt>
    <dgm:pt modelId="{7F01A41E-CC19-4E1A-906E-77284698D43D}">
      <dgm:prSet/>
      <dgm:spPr/>
      <dgm:t>
        <a:bodyPr/>
        <a:lstStyle/>
        <a:p>
          <a:pPr rtl="0"/>
          <a:r>
            <a:rPr lang="en-US" b="0" smtClean="0"/>
            <a:t>In the U.S. ~10% of women are recalled for additional diagnostic work-up</a:t>
          </a:r>
          <a:endParaRPr lang="en-US"/>
        </a:p>
      </dgm:t>
    </dgm:pt>
    <dgm:pt modelId="{EC934BA4-0D2A-4E64-8698-4D0BC433C6E5}" type="parTrans" cxnId="{6ED31B01-B288-4427-A084-F6349DC471BF}">
      <dgm:prSet/>
      <dgm:spPr/>
      <dgm:t>
        <a:bodyPr/>
        <a:lstStyle/>
        <a:p>
          <a:endParaRPr lang="en-US"/>
        </a:p>
      </dgm:t>
    </dgm:pt>
    <dgm:pt modelId="{9AC46EB8-86D0-447B-9DC0-6C39FC988153}" type="sibTrans" cxnId="{6ED31B01-B288-4427-A084-F6349DC471BF}">
      <dgm:prSet/>
      <dgm:spPr/>
      <dgm:t>
        <a:bodyPr/>
        <a:lstStyle/>
        <a:p>
          <a:endParaRPr lang="en-US"/>
        </a:p>
      </dgm:t>
    </dgm:pt>
    <dgm:pt modelId="{5C453C8C-6ED0-4BC2-B3AE-7D7A6EBD5CA4}">
      <dgm:prSet/>
      <dgm:spPr/>
      <dgm:t>
        <a:bodyPr/>
        <a:lstStyle/>
        <a:p>
          <a:pPr rtl="0"/>
          <a:r>
            <a:rPr lang="en-US" b="0" smtClean="0"/>
            <a:t>A significant portion prove to have no abnormality, resulting in unnecessary anxiety and cost </a:t>
          </a:r>
          <a:r>
            <a:rPr lang="en-US" b="0" baseline="30000" smtClean="0"/>
            <a:t>5</a:t>
          </a:r>
          <a:endParaRPr lang="en-US"/>
        </a:p>
      </dgm:t>
    </dgm:pt>
    <dgm:pt modelId="{407FB5B2-120C-4F9A-A31D-38E3EF62A229}" type="parTrans" cxnId="{6F9B9CC4-38E0-44F2-B24B-C47C2D460474}">
      <dgm:prSet/>
      <dgm:spPr/>
      <dgm:t>
        <a:bodyPr/>
        <a:lstStyle/>
        <a:p>
          <a:endParaRPr lang="en-US"/>
        </a:p>
      </dgm:t>
    </dgm:pt>
    <dgm:pt modelId="{A5F99EFE-9CCC-4951-9810-939A02D9CE13}" type="sibTrans" cxnId="{6F9B9CC4-38E0-44F2-B24B-C47C2D460474}">
      <dgm:prSet/>
      <dgm:spPr/>
      <dgm:t>
        <a:bodyPr/>
        <a:lstStyle/>
        <a:p>
          <a:endParaRPr lang="en-US"/>
        </a:p>
      </dgm:t>
    </dgm:pt>
    <dgm:pt modelId="{CC0E9779-A7B3-49C8-9601-0F73C3883433}" type="pres">
      <dgm:prSet presAssocID="{66C281EE-66B8-4225-90BB-256E18C59C2F}" presName="CompostProcess" presStyleCnt="0">
        <dgm:presLayoutVars>
          <dgm:dir/>
          <dgm:resizeHandles val="exact"/>
        </dgm:presLayoutVars>
      </dgm:prSet>
      <dgm:spPr/>
      <dgm:t>
        <a:bodyPr/>
        <a:lstStyle/>
        <a:p>
          <a:endParaRPr lang="en-US"/>
        </a:p>
      </dgm:t>
    </dgm:pt>
    <dgm:pt modelId="{4FFC86F8-8747-4EF0-A8A0-AF82A38941A4}" type="pres">
      <dgm:prSet presAssocID="{66C281EE-66B8-4225-90BB-256E18C59C2F}" presName="arrow" presStyleLbl="bgShp" presStyleIdx="0" presStyleCnt="1"/>
      <dgm:spPr/>
    </dgm:pt>
    <dgm:pt modelId="{8AD47902-57D0-47D5-96E9-0BFA6905A162}" type="pres">
      <dgm:prSet presAssocID="{66C281EE-66B8-4225-90BB-256E18C59C2F}" presName="linearProcess" presStyleCnt="0"/>
      <dgm:spPr/>
    </dgm:pt>
    <dgm:pt modelId="{9AC7DB9D-BE9D-4061-BFBB-0E06DA4835BC}" type="pres">
      <dgm:prSet presAssocID="{86685F4C-FDFD-4DBA-B06C-FD227E32BA3A}" presName="textNode" presStyleLbl="node1" presStyleIdx="0" presStyleCnt="4">
        <dgm:presLayoutVars>
          <dgm:bulletEnabled val="1"/>
        </dgm:presLayoutVars>
      </dgm:prSet>
      <dgm:spPr/>
      <dgm:t>
        <a:bodyPr/>
        <a:lstStyle/>
        <a:p>
          <a:endParaRPr lang="en-US"/>
        </a:p>
      </dgm:t>
    </dgm:pt>
    <dgm:pt modelId="{53AB147C-6C33-4F04-B3C9-D1FD9E1D5171}" type="pres">
      <dgm:prSet presAssocID="{285E1651-7C32-46E0-8D99-79E06A81BA83}" presName="sibTrans" presStyleCnt="0"/>
      <dgm:spPr/>
    </dgm:pt>
    <dgm:pt modelId="{B6430FD5-13ED-4F9B-8F95-A272371496B1}" type="pres">
      <dgm:prSet presAssocID="{893755E9-7136-4223-8EAA-DA74CF8ACBE2}" presName="textNode" presStyleLbl="node1" presStyleIdx="1" presStyleCnt="4">
        <dgm:presLayoutVars>
          <dgm:bulletEnabled val="1"/>
        </dgm:presLayoutVars>
      </dgm:prSet>
      <dgm:spPr/>
      <dgm:t>
        <a:bodyPr/>
        <a:lstStyle/>
        <a:p>
          <a:endParaRPr lang="en-US"/>
        </a:p>
      </dgm:t>
    </dgm:pt>
    <dgm:pt modelId="{6EDCE14F-24EC-4AD3-9C76-51C4F5E8D23B}" type="pres">
      <dgm:prSet presAssocID="{75DCC621-2940-40D4-AB1E-5A1FFDCEAABC}" presName="sibTrans" presStyleCnt="0"/>
      <dgm:spPr/>
    </dgm:pt>
    <dgm:pt modelId="{E513D93D-0DEA-45E0-B04D-FB5E91163DCA}" type="pres">
      <dgm:prSet presAssocID="{7F01A41E-CC19-4E1A-906E-77284698D43D}" presName="textNode" presStyleLbl="node1" presStyleIdx="2" presStyleCnt="4">
        <dgm:presLayoutVars>
          <dgm:bulletEnabled val="1"/>
        </dgm:presLayoutVars>
      </dgm:prSet>
      <dgm:spPr/>
      <dgm:t>
        <a:bodyPr/>
        <a:lstStyle/>
        <a:p>
          <a:endParaRPr lang="en-US"/>
        </a:p>
      </dgm:t>
    </dgm:pt>
    <dgm:pt modelId="{A89E9B82-8096-4CBE-AFFA-55921F2D31CC}" type="pres">
      <dgm:prSet presAssocID="{9AC46EB8-86D0-447B-9DC0-6C39FC988153}" presName="sibTrans" presStyleCnt="0"/>
      <dgm:spPr/>
    </dgm:pt>
    <dgm:pt modelId="{3078BADB-979A-44F1-84F2-708E6E055765}" type="pres">
      <dgm:prSet presAssocID="{5C453C8C-6ED0-4BC2-B3AE-7D7A6EBD5CA4}" presName="textNode" presStyleLbl="node1" presStyleIdx="3" presStyleCnt="4">
        <dgm:presLayoutVars>
          <dgm:bulletEnabled val="1"/>
        </dgm:presLayoutVars>
      </dgm:prSet>
      <dgm:spPr/>
      <dgm:t>
        <a:bodyPr/>
        <a:lstStyle/>
        <a:p>
          <a:endParaRPr lang="en-US"/>
        </a:p>
      </dgm:t>
    </dgm:pt>
  </dgm:ptLst>
  <dgm:cxnLst>
    <dgm:cxn modelId="{80E13464-5D1D-4C1C-B2A2-8802C918955A}" srcId="{66C281EE-66B8-4225-90BB-256E18C59C2F}" destId="{893755E9-7136-4223-8EAA-DA74CF8ACBE2}" srcOrd="1" destOrd="0" parTransId="{70234AA6-BA37-44E4-A076-F85E567D7A34}" sibTransId="{75DCC621-2940-40D4-AB1E-5A1FFDCEAABC}"/>
    <dgm:cxn modelId="{7785BDC6-232D-481D-B7C9-2E11370FB493}" srcId="{66C281EE-66B8-4225-90BB-256E18C59C2F}" destId="{86685F4C-FDFD-4DBA-B06C-FD227E32BA3A}" srcOrd="0" destOrd="0" parTransId="{747ECD11-DD2B-41E5-AF6C-8622DA5ABD0B}" sibTransId="{285E1651-7C32-46E0-8D99-79E06A81BA83}"/>
    <dgm:cxn modelId="{7DC7C554-39BD-42A2-A174-6C88511CF724}" type="presOf" srcId="{86685F4C-FDFD-4DBA-B06C-FD227E32BA3A}" destId="{9AC7DB9D-BE9D-4061-BFBB-0E06DA4835BC}" srcOrd="0" destOrd="0" presId="urn:microsoft.com/office/officeart/2005/8/layout/hProcess9"/>
    <dgm:cxn modelId="{6F9B9CC4-38E0-44F2-B24B-C47C2D460474}" srcId="{66C281EE-66B8-4225-90BB-256E18C59C2F}" destId="{5C453C8C-6ED0-4BC2-B3AE-7D7A6EBD5CA4}" srcOrd="3" destOrd="0" parTransId="{407FB5B2-120C-4F9A-A31D-38E3EF62A229}" sibTransId="{A5F99EFE-9CCC-4951-9810-939A02D9CE13}"/>
    <dgm:cxn modelId="{8C516C45-5147-406B-95B4-A50403B788F9}" type="presOf" srcId="{893755E9-7136-4223-8EAA-DA74CF8ACBE2}" destId="{B6430FD5-13ED-4F9B-8F95-A272371496B1}" srcOrd="0" destOrd="0" presId="urn:microsoft.com/office/officeart/2005/8/layout/hProcess9"/>
    <dgm:cxn modelId="{B54B7B9A-03DD-49E6-B54A-A04F33C6B00A}" type="presOf" srcId="{7F01A41E-CC19-4E1A-906E-77284698D43D}" destId="{E513D93D-0DEA-45E0-B04D-FB5E91163DCA}" srcOrd="0" destOrd="0" presId="urn:microsoft.com/office/officeart/2005/8/layout/hProcess9"/>
    <dgm:cxn modelId="{196C324C-D8F5-4A34-B38C-3FE515FCBB81}" type="presOf" srcId="{5C453C8C-6ED0-4BC2-B3AE-7D7A6EBD5CA4}" destId="{3078BADB-979A-44F1-84F2-708E6E055765}" srcOrd="0" destOrd="0" presId="urn:microsoft.com/office/officeart/2005/8/layout/hProcess9"/>
    <dgm:cxn modelId="{63B380F0-8E73-4C69-A640-B33635F19B4C}" type="presOf" srcId="{66C281EE-66B8-4225-90BB-256E18C59C2F}" destId="{CC0E9779-A7B3-49C8-9601-0F73C3883433}" srcOrd="0" destOrd="0" presId="urn:microsoft.com/office/officeart/2005/8/layout/hProcess9"/>
    <dgm:cxn modelId="{6ED31B01-B288-4427-A084-F6349DC471BF}" srcId="{66C281EE-66B8-4225-90BB-256E18C59C2F}" destId="{7F01A41E-CC19-4E1A-906E-77284698D43D}" srcOrd="2" destOrd="0" parTransId="{EC934BA4-0D2A-4E64-8698-4D0BC433C6E5}" sibTransId="{9AC46EB8-86D0-447B-9DC0-6C39FC988153}"/>
    <dgm:cxn modelId="{A31FBAC0-BEF6-4A9A-BC79-4179D87FD462}" type="presParOf" srcId="{CC0E9779-A7B3-49C8-9601-0F73C3883433}" destId="{4FFC86F8-8747-4EF0-A8A0-AF82A38941A4}" srcOrd="0" destOrd="0" presId="urn:microsoft.com/office/officeart/2005/8/layout/hProcess9"/>
    <dgm:cxn modelId="{B9C27DB6-A181-45B5-83F9-B31EFF7E8E7B}" type="presParOf" srcId="{CC0E9779-A7B3-49C8-9601-0F73C3883433}" destId="{8AD47902-57D0-47D5-96E9-0BFA6905A162}" srcOrd="1" destOrd="0" presId="urn:microsoft.com/office/officeart/2005/8/layout/hProcess9"/>
    <dgm:cxn modelId="{C19D6252-7A71-4A84-9547-DBCA5DCA6AFC}" type="presParOf" srcId="{8AD47902-57D0-47D5-96E9-0BFA6905A162}" destId="{9AC7DB9D-BE9D-4061-BFBB-0E06DA4835BC}" srcOrd="0" destOrd="0" presId="urn:microsoft.com/office/officeart/2005/8/layout/hProcess9"/>
    <dgm:cxn modelId="{B1020401-E14B-44F7-B5D3-34B4280C17CD}" type="presParOf" srcId="{8AD47902-57D0-47D5-96E9-0BFA6905A162}" destId="{53AB147C-6C33-4F04-B3C9-D1FD9E1D5171}" srcOrd="1" destOrd="0" presId="urn:microsoft.com/office/officeart/2005/8/layout/hProcess9"/>
    <dgm:cxn modelId="{9FE81E7F-36AE-4DCA-A5D9-81419D26EF6E}" type="presParOf" srcId="{8AD47902-57D0-47D5-96E9-0BFA6905A162}" destId="{B6430FD5-13ED-4F9B-8F95-A272371496B1}" srcOrd="2" destOrd="0" presId="urn:microsoft.com/office/officeart/2005/8/layout/hProcess9"/>
    <dgm:cxn modelId="{38A9D1D1-8A7E-4419-A527-77F81D7A1B3A}" type="presParOf" srcId="{8AD47902-57D0-47D5-96E9-0BFA6905A162}" destId="{6EDCE14F-24EC-4AD3-9C76-51C4F5E8D23B}" srcOrd="3" destOrd="0" presId="urn:microsoft.com/office/officeart/2005/8/layout/hProcess9"/>
    <dgm:cxn modelId="{189DC2EC-3521-4DEA-91BE-039E89FD3D98}" type="presParOf" srcId="{8AD47902-57D0-47D5-96E9-0BFA6905A162}" destId="{E513D93D-0DEA-45E0-B04D-FB5E91163DCA}" srcOrd="4" destOrd="0" presId="urn:microsoft.com/office/officeart/2005/8/layout/hProcess9"/>
    <dgm:cxn modelId="{ECA5F092-0091-4F6D-964A-AEE8B5665EAA}" type="presParOf" srcId="{8AD47902-57D0-47D5-96E9-0BFA6905A162}" destId="{A89E9B82-8096-4CBE-AFFA-55921F2D31CC}" srcOrd="5" destOrd="0" presId="urn:microsoft.com/office/officeart/2005/8/layout/hProcess9"/>
    <dgm:cxn modelId="{BE9EBC31-1F1B-4053-9F4C-2B48C369B749}" type="presParOf" srcId="{8AD47902-57D0-47D5-96E9-0BFA6905A162}" destId="{3078BADB-979A-44F1-84F2-708E6E055765}"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3B010E-3A8C-4DB0-866B-A966FAFB680A}" type="doc">
      <dgm:prSet loTypeId="urn:microsoft.com/office/officeart/2005/8/layout/vProcess5" loCatId="process" qsTypeId="urn:microsoft.com/office/officeart/2005/8/quickstyle/simple3" qsCatId="simple" csTypeId="urn:microsoft.com/office/officeart/2005/8/colors/accent1_4" csCatId="accent1" phldr="1"/>
      <dgm:spPr/>
      <dgm:t>
        <a:bodyPr/>
        <a:lstStyle/>
        <a:p>
          <a:endParaRPr lang="en-US"/>
        </a:p>
      </dgm:t>
    </dgm:pt>
    <dgm:pt modelId="{6966C026-130F-456E-9728-A68A0EC04A64}">
      <dgm:prSet/>
      <dgm:spPr/>
      <dgm:t>
        <a:bodyPr/>
        <a:lstStyle/>
        <a:p>
          <a:pPr rtl="0"/>
          <a:r>
            <a:rPr lang="en-US" b="0" smtClean="0"/>
            <a:t>Comparison of current images with prior images is standard mammography practice and critical to perceive subtle changes that may be associated with a cancer</a:t>
          </a:r>
          <a:endParaRPr lang="en-US"/>
        </a:p>
      </dgm:t>
    </dgm:pt>
    <dgm:pt modelId="{271A89AB-D664-4E88-9AB9-0E3B9824490E}" type="parTrans" cxnId="{F7507648-77E0-434A-BFAA-F3436DDD5D09}">
      <dgm:prSet/>
      <dgm:spPr/>
      <dgm:t>
        <a:bodyPr/>
        <a:lstStyle/>
        <a:p>
          <a:endParaRPr lang="en-US"/>
        </a:p>
      </dgm:t>
    </dgm:pt>
    <dgm:pt modelId="{8B7008D5-B743-4BD9-9A2A-9E9A2068859B}" type="sibTrans" cxnId="{F7507648-77E0-434A-BFAA-F3436DDD5D09}">
      <dgm:prSet/>
      <dgm:spPr>
        <a:ln>
          <a:solidFill>
            <a:schemeClr val="accent1">
              <a:alpha val="90000"/>
            </a:schemeClr>
          </a:solidFill>
        </a:ln>
      </dgm:spPr>
      <dgm:t>
        <a:bodyPr/>
        <a:lstStyle/>
        <a:p>
          <a:endParaRPr lang="en-US"/>
        </a:p>
      </dgm:t>
    </dgm:pt>
    <dgm:pt modelId="{5BC384BE-0CF7-4309-A6B4-CF6A3BA7AA71}">
      <dgm:prSet/>
      <dgm:spPr/>
      <dgm:t>
        <a:bodyPr/>
        <a:lstStyle/>
        <a:p>
          <a:pPr rtl="0"/>
          <a:r>
            <a:rPr lang="en-US" b="0" smtClean="0"/>
            <a:t>Obtaining a 2D exam with the tomosynthesis exam will allow direct comparison of current 2D images with prior 2D images</a:t>
          </a:r>
          <a:endParaRPr lang="en-US"/>
        </a:p>
      </dgm:t>
    </dgm:pt>
    <dgm:pt modelId="{1DD02ED7-6627-4A15-97A4-916237E91B0A}" type="parTrans" cxnId="{2C92CC45-C799-47D0-8DCB-979F4132BB59}">
      <dgm:prSet/>
      <dgm:spPr/>
      <dgm:t>
        <a:bodyPr/>
        <a:lstStyle/>
        <a:p>
          <a:endParaRPr lang="en-US"/>
        </a:p>
      </dgm:t>
    </dgm:pt>
    <dgm:pt modelId="{29FADA11-C8C2-4B77-81DC-22A7D02C57EA}" type="sibTrans" cxnId="{2C92CC45-C799-47D0-8DCB-979F4132BB59}">
      <dgm:prSet/>
      <dgm:spPr>
        <a:ln>
          <a:solidFill>
            <a:schemeClr val="accent1">
              <a:alpha val="90000"/>
            </a:schemeClr>
          </a:solidFill>
        </a:ln>
      </dgm:spPr>
      <dgm:t>
        <a:bodyPr/>
        <a:lstStyle/>
        <a:p>
          <a:endParaRPr lang="en-US"/>
        </a:p>
      </dgm:t>
    </dgm:pt>
    <dgm:pt modelId="{F9005B12-3FE5-4317-99F9-3E71CD5CA257}">
      <dgm:prSet/>
      <dgm:spPr/>
      <dgm:t>
        <a:bodyPr/>
        <a:lstStyle/>
        <a:p>
          <a:pPr rtl="0"/>
          <a:r>
            <a:rPr lang="en-US" b="0" smtClean="0"/>
            <a:t>Segmental and clustered calcifications are more easily and quickly  appreciated with 2D because they can traverse multiple slices in the tomosynthesis image set</a:t>
          </a:r>
          <a:endParaRPr lang="en-US"/>
        </a:p>
      </dgm:t>
    </dgm:pt>
    <dgm:pt modelId="{7ADCBC0C-488F-44C2-BDA7-2EF9AABD4C88}" type="parTrans" cxnId="{C68C41E0-0E68-47B3-8DF7-885931436D9B}">
      <dgm:prSet/>
      <dgm:spPr/>
      <dgm:t>
        <a:bodyPr/>
        <a:lstStyle/>
        <a:p>
          <a:endParaRPr lang="en-US"/>
        </a:p>
      </dgm:t>
    </dgm:pt>
    <dgm:pt modelId="{B3E2DC01-25CE-4536-BE81-D2FE2F60DEC2}" type="sibTrans" cxnId="{C68C41E0-0E68-47B3-8DF7-885931436D9B}">
      <dgm:prSet/>
      <dgm:spPr>
        <a:ln>
          <a:solidFill>
            <a:schemeClr val="accent1">
              <a:alpha val="90000"/>
            </a:schemeClr>
          </a:solidFill>
        </a:ln>
      </dgm:spPr>
      <dgm:t>
        <a:bodyPr/>
        <a:lstStyle/>
        <a:p>
          <a:endParaRPr lang="en-US"/>
        </a:p>
      </dgm:t>
    </dgm:pt>
    <dgm:pt modelId="{4FBC7B21-ADA3-4ECD-B7CD-A35E13B4F79B}">
      <dgm:prSet/>
      <dgm:spPr/>
      <dgm:t>
        <a:bodyPr/>
        <a:lstStyle/>
        <a:p>
          <a:pPr rtl="0"/>
          <a:r>
            <a:rPr lang="en-US" b="0" smtClean="0"/>
            <a:t>By minimizing structure overlap, tomosynthesis image slices optimally demonstrates masses and architectural distortion</a:t>
          </a:r>
          <a:endParaRPr lang="en-US"/>
        </a:p>
      </dgm:t>
    </dgm:pt>
    <dgm:pt modelId="{309369E2-F125-4EA9-A8F2-83C440BCB5F8}" type="parTrans" cxnId="{458D40CB-5A87-4DCB-89EB-8A9089840B6F}">
      <dgm:prSet/>
      <dgm:spPr/>
      <dgm:t>
        <a:bodyPr/>
        <a:lstStyle/>
        <a:p>
          <a:endParaRPr lang="en-US"/>
        </a:p>
      </dgm:t>
    </dgm:pt>
    <dgm:pt modelId="{FB23B89C-DDFA-48E7-8FA8-1DC402D4FDBC}" type="sibTrans" cxnId="{458D40CB-5A87-4DCB-89EB-8A9089840B6F}">
      <dgm:prSet/>
      <dgm:spPr/>
      <dgm:t>
        <a:bodyPr/>
        <a:lstStyle/>
        <a:p>
          <a:endParaRPr lang="en-US"/>
        </a:p>
      </dgm:t>
    </dgm:pt>
    <dgm:pt modelId="{0340E7E8-03DA-4AE6-BF08-08EB2566429D}" type="pres">
      <dgm:prSet presAssocID="{753B010E-3A8C-4DB0-866B-A966FAFB680A}" presName="outerComposite" presStyleCnt="0">
        <dgm:presLayoutVars>
          <dgm:chMax val="5"/>
          <dgm:dir/>
          <dgm:resizeHandles val="exact"/>
        </dgm:presLayoutVars>
      </dgm:prSet>
      <dgm:spPr/>
      <dgm:t>
        <a:bodyPr/>
        <a:lstStyle/>
        <a:p>
          <a:endParaRPr lang="en-US"/>
        </a:p>
      </dgm:t>
    </dgm:pt>
    <dgm:pt modelId="{F002126B-DC4A-4A59-AC92-4AD9AC082B46}" type="pres">
      <dgm:prSet presAssocID="{753B010E-3A8C-4DB0-866B-A966FAFB680A}" presName="dummyMaxCanvas" presStyleCnt="0">
        <dgm:presLayoutVars/>
      </dgm:prSet>
      <dgm:spPr/>
      <dgm:t>
        <a:bodyPr/>
        <a:lstStyle/>
        <a:p>
          <a:endParaRPr lang="en-US"/>
        </a:p>
      </dgm:t>
    </dgm:pt>
    <dgm:pt modelId="{33B49004-3FAB-4F28-B231-946A935C7318}" type="pres">
      <dgm:prSet presAssocID="{753B010E-3A8C-4DB0-866B-A966FAFB680A}" presName="FourNodes_1" presStyleLbl="node1" presStyleIdx="0" presStyleCnt="4">
        <dgm:presLayoutVars>
          <dgm:bulletEnabled val="1"/>
        </dgm:presLayoutVars>
      </dgm:prSet>
      <dgm:spPr/>
      <dgm:t>
        <a:bodyPr/>
        <a:lstStyle/>
        <a:p>
          <a:endParaRPr lang="en-US"/>
        </a:p>
      </dgm:t>
    </dgm:pt>
    <dgm:pt modelId="{367E8B23-5A7A-4B19-8692-68C314B46491}" type="pres">
      <dgm:prSet presAssocID="{753B010E-3A8C-4DB0-866B-A966FAFB680A}" presName="FourNodes_2" presStyleLbl="node1" presStyleIdx="1" presStyleCnt="4">
        <dgm:presLayoutVars>
          <dgm:bulletEnabled val="1"/>
        </dgm:presLayoutVars>
      </dgm:prSet>
      <dgm:spPr/>
      <dgm:t>
        <a:bodyPr/>
        <a:lstStyle/>
        <a:p>
          <a:endParaRPr lang="en-US"/>
        </a:p>
      </dgm:t>
    </dgm:pt>
    <dgm:pt modelId="{4660A486-2CB1-4B3A-A43A-7319FFF760B9}" type="pres">
      <dgm:prSet presAssocID="{753B010E-3A8C-4DB0-866B-A966FAFB680A}" presName="FourNodes_3" presStyleLbl="node1" presStyleIdx="2" presStyleCnt="4">
        <dgm:presLayoutVars>
          <dgm:bulletEnabled val="1"/>
        </dgm:presLayoutVars>
      </dgm:prSet>
      <dgm:spPr/>
      <dgm:t>
        <a:bodyPr/>
        <a:lstStyle/>
        <a:p>
          <a:endParaRPr lang="en-US"/>
        </a:p>
      </dgm:t>
    </dgm:pt>
    <dgm:pt modelId="{41742C49-DFF2-4EEA-9010-E40E8BA757A1}" type="pres">
      <dgm:prSet presAssocID="{753B010E-3A8C-4DB0-866B-A966FAFB680A}" presName="FourNodes_4" presStyleLbl="node1" presStyleIdx="3" presStyleCnt="4">
        <dgm:presLayoutVars>
          <dgm:bulletEnabled val="1"/>
        </dgm:presLayoutVars>
      </dgm:prSet>
      <dgm:spPr/>
      <dgm:t>
        <a:bodyPr/>
        <a:lstStyle/>
        <a:p>
          <a:endParaRPr lang="en-US"/>
        </a:p>
      </dgm:t>
    </dgm:pt>
    <dgm:pt modelId="{4C15B48C-D2BA-4C3E-84AB-414994598E11}" type="pres">
      <dgm:prSet presAssocID="{753B010E-3A8C-4DB0-866B-A966FAFB680A}" presName="FourConn_1-2" presStyleLbl="fgAccFollowNode1" presStyleIdx="0" presStyleCnt="3">
        <dgm:presLayoutVars>
          <dgm:bulletEnabled val="1"/>
        </dgm:presLayoutVars>
      </dgm:prSet>
      <dgm:spPr/>
      <dgm:t>
        <a:bodyPr/>
        <a:lstStyle/>
        <a:p>
          <a:endParaRPr lang="en-US"/>
        </a:p>
      </dgm:t>
    </dgm:pt>
    <dgm:pt modelId="{DBABAF2C-7820-40E8-AC5B-AB53C9373C05}" type="pres">
      <dgm:prSet presAssocID="{753B010E-3A8C-4DB0-866B-A966FAFB680A}" presName="FourConn_2-3" presStyleLbl="fgAccFollowNode1" presStyleIdx="1" presStyleCnt="3">
        <dgm:presLayoutVars>
          <dgm:bulletEnabled val="1"/>
        </dgm:presLayoutVars>
      </dgm:prSet>
      <dgm:spPr/>
      <dgm:t>
        <a:bodyPr/>
        <a:lstStyle/>
        <a:p>
          <a:endParaRPr lang="en-US"/>
        </a:p>
      </dgm:t>
    </dgm:pt>
    <dgm:pt modelId="{C9A49211-C20B-4252-8C6A-14B216775F0C}" type="pres">
      <dgm:prSet presAssocID="{753B010E-3A8C-4DB0-866B-A966FAFB680A}" presName="FourConn_3-4" presStyleLbl="fgAccFollowNode1" presStyleIdx="2" presStyleCnt="3">
        <dgm:presLayoutVars>
          <dgm:bulletEnabled val="1"/>
        </dgm:presLayoutVars>
      </dgm:prSet>
      <dgm:spPr/>
      <dgm:t>
        <a:bodyPr/>
        <a:lstStyle/>
        <a:p>
          <a:endParaRPr lang="en-US"/>
        </a:p>
      </dgm:t>
    </dgm:pt>
    <dgm:pt modelId="{BB69711B-DE6D-433C-B3BB-9FFF56DAC9AD}" type="pres">
      <dgm:prSet presAssocID="{753B010E-3A8C-4DB0-866B-A966FAFB680A}" presName="FourNodes_1_text" presStyleLbl="node1" presStyleIdx="3" presStyleCnt="4">
        <dgm:presLayoutVars>
          <dgm:bulletEnabled val="1"/>
        </dgm:presLayoutVars>
      </dgm:prSet>
      <dgm:spPr/>
      <dgm:t>
        <a:bodyPr/>
        <a:lstStyle/>
        <a:p>
          <a:endParaRPr lang="en-US"/>
        </a:p>
      </dgm:t>
    </dgm:pt>
    <dgm:pt modelId="{89E67283-3E4D-4F69-9FFF-437B6D363760}" type="pres">
      <dgm:prSet presAssocID="{753B010E-3A8C-4DB0-866B-A966FAFB680A}" presName="FourNodes_2_text" presStyleLbl="node1" presStyleIdx="3" presStyleCnt="4">
        <dgm:presLayoutVars>
          <dgm:bulletEnabled val="1"/>
        </dgm:presLayoutVars>
      </dgm:prSet>
      <dgm:spPr/>
      <dgm:t>
        <a:bodyPr/>
        <a:lstStyle/>
        <a:p>
          <a:endParaRPr lang="en-US"/>
        </a:p>
      </dgm:t>
    </dgm:pt>
    <dgm:pt modelId="{7C6D73CF-5CA5-4081-AA2F-8A8FE00D0750}" type="pres">
      <dgm:prSet presAssocID="{753B010E-3A8C-4DB0-866B-A966FAFB680A}" presName="FourNodes_3_text" presStyleLbl="node1" presStyleIdx="3" presStyleCnt="4">
        <dgm:presLayoutVars>
          <dgm:bulletEnabled val="1"/>
        </dgm:presLayoutVars>
      </dgm:prSet>
      <dgm:spPr/>
      <dgm:t>
        <a:bodyPr/>
        <a:lstStyle/>
        <a:p>
          <a:endParaRPr lang="en-US"/>
        </a:p>
      </dgm:t>
    </dgm:pt>
    <dgm:pt modelId="{0C7F41A6-C5DD-4F96-80B2-15AD03BF131A}" type="pres">
      <dgm:prSet presAssocID="{753B010E-3A8C-4DB0-866B-A966FAFB680A}" presName="FourNodes_4_text" presStyleLbl="node1" presStyleIdx="3" presStyleCnt="4">
        <dgm:presLayoutVars>
          <dgm:bulletEnabled val="1"/>
        </dgm:presLayoutVars>
      </dgm:prSet>
      <dgm:spPr/>
      <dgm:t>
        <a:bodyPr/>
        <a:lstStyle/>
        <a:p>
          <a:endParaRPr lang="en-US"/>
        </a:p>
      </dgm:t>
    </dgm:pt>
  </dgm:ptLst>
  <dgm:cxnLst>
    <dgm:cxn modelId="{ADE5AF45-A4B7-4CF2-9FFD-4E89C894D82E}" type="presOf" srcId="{29FADA11-C8C2-4B77-81DC-22A7D02C57EA}" destId="{DBABAF2C-7820-40E8-AC5B-AB53C9373C05}" srcOrd="0" destOrd="0" presId="urn:microsoft.com/office/officeart/2005/8/layout/vProcess5"/>
    <dgm:cxn modelId="{4EC35BB5-2AEC-4863-9F4D-BE7BEE8ACF91}" type="presOf" srcId="{753B010E-3A8C-4DB0-866B-A966FAFB680A}" destId="{0340E7E8-03DA-4AE6-BF08-08EB2566429D}" srcOrd="0" destOrd="0" presId="urn:microsoft.com/office/officeart/2005/8/layout/vProcess5"/>
    <dgm:cxn modelId="{F7507648-77E0-434A-BFAA-F3436DDD5D09}" srcId="{753B010E-3A8C-4DB0-866B-A966FAFB680A}" destId="{6966C026-130F-456E-9728-A68A0EC04A64}" srcOrd="0" destOrd="0" parTransId="{271A89AB-D664-4E88-9AB9-0E3B9824490E}" sibTransId="{8B7008D5-B743-4BD9-9A2A-9E9A2068859B}"/>
    <dgm:cxn modelId="{D6F906E0-09C5-403F-B4A6-9A5D018870CC}" type="presOf" srcId="{5BC384BE-0CF7-4309-A6B4-CF6A3BA7AA71}" destId="{367E8B23-5A7A-4B19-8692-68C314B46491}" srcOrd="0" destOrd="0" presId="urn:microsoft.com/office/officeart/2005/8/layout/vProcess5"/>
    <dgm:cxn modelId="{E5508654-52F0-45B6-878A-EC39871DE593}" type="presOf" srcId="{F9005B12-3FE5-4317-99F9-3E71CD5CA257}" destId="{7C6D73CF-5CA5-4081-AA2F-8A8FE00D0750}" srcOrd="1" destOrd="0" presId="urn:microsoft.com/office/officeart/2005/8/layout/vProcess5"/>
    <dgm:cxn modelId="{458D40CB-5A87-4DCB-89EB-8A9089840B6F}" srcId="{753B010E-3A8C-4DB0-866B-A966FAFB680A}" destId="{4FBC7B21-ADA3-4ECD-B7CD-A35E13B4F79B}" srcOrd="3" destOrd="0" parTransId="{309369E2-F125-4EA9-A8F2-83C440BCB5F8}" sibTransId="{FB23B89C-DDFA-48E7-8FA8-1DC402D4FDBC}"/>
    <dgm:cxn modelId="{61BF96E0-4F9E-440F-A3C7-B3AEAC4CD4D6}" type="presOf" srcId="{F9005B12-3FE5-4317-99F9-3E71CD5CA257}" destId="{4660A486-2CB1-4B3A-A43A-7319FFF760B9}" srcOrd="0" destOrd="0" presId="urn:microsoft.com/office/officeart/2005/8/layout/vProcess5"/>
    <dgm:cxn modelId="{2C92CC45-C799-47D0-8DCB-979F4132BB59}" srcId="{753B010E-3A8C-4DB0-866B-A966FAFB680A}" destId="{5BC384BE-0CF7-4309-A6B4-CF6A3BA7AA71}" srcOrd="1" destOrd="0" parTransId="{1DD02ED7-6627-4A15-97A4-916237E91B0A}" sibTransId="{29FADA11-C8C2-4B77-81DC-22A7D02C57EA}"/>
    <dgm:cxn modelId="{DB56AC27-60EF-48C9-87EC-E74B47E59C1D}" type="presOf" srcId="{B3E2DC01-25CE-4536-BE81-D2FE2F60DEC2}" destId="{C9A49211-C20B-4252-8C6A-14B216775F0C}" srcOrd="0" destOrd="0" presId="urn:microsoft.com/office/officeart/2005/8/layout/vProcess5"/>
    <dgm:cxn modelId="{C68C41E0-0E68-47B3-8DF7-885931436D9B}" srcId="{753B010E-3A8C-4DB0-866B-A966FAFB680A}" destId="{F9005B12-3FE5-4317-99F9-3E71CD5CA257}" srcOrd="2" destOrd="0" parTransId="{7ADCBC0C-488F-44C2-BDA7-2EF9AABD4C88}" sibTransId="{B3E2DC01-25CE-4536-BE81-D2FE2F60DEC2}"/>
    <dgm:cxn modelId="{B235A118-81C4-4F02-8738-EDCA03A2A2C5}" type="presOf" srcId="{5BC384BE-0CF7-4309-A6B4-CF6A3BA7AA71}" destId="{89E67283-3E4D-4F69-9FFF-437B6D363760}" srcOrd="1" destOrd="0" presId="urn:microsoft.com/office/officeart/2005/8/layout/vProcess5"/>
    <dgm:cxn modelId="{E43CD01A-EAC4-48ED-8579-C2982CC46F9B}" type="presOf" srcId="{6966C026-130F-456E-9728-A68A0EC04A64}" destId="{33B49004-3FAB-4F28-B231-946A935C7318}" srcOrd="0" destOrd="0" presId="urn:microsoft.com/office/officeart/2005/8/layout/vProcess5"/>
    <dgm:cxn modelId="{90535E58-A788-49E0-8BBD-A6E252C678D7}" type="presOf" srcId="{4FBC7B21-ADA3-4ECD-B7CD-A35E13B4F79B}" destId="{0C7F41A6-C5DD-4F96-80B2-15AD03BF131A}" srcOrd="1" destOrd="0" presId="urn:microsoft.com/office/officeart/2005/8/layout/vProcess5"/>
    <dgm:cxn modelId="{85252B6A-C8DA-4150-9BBF-14D678D96493}" type="presOf" srcId="{4FBC7B21-ADA3-4ECD-B7CD-A35E13B4F79B}" destId="{41742C49-DFF2-4EEA-9010-E40E8BA757A1}" srcOrd="0" destOrd="0" presId="urn:microsoft.com/office/officeart/2005/8/layout/vProcess5"/>
    <dgm:cxn modelId="{E4EBADE0-F3F5-47EE-BDB2-FBC1815D0CFF}" type="presOf" srcId="{8B7008D5-B743-4BD9-9A2A-9E9A2068859B}" destId="{4C15B48C-D2BA-4C3E-84AB-414994598E11}" srcOrd="0" destOrd="0" presId="urn:microsoft.com/office/officeart/2005/8/layout/vProcess5"/>
    <dgm:cxn modelId="{FF19F560-2C4F-4C58-8CC2-9A7E5B6244FC}" type="presOf" srcId="{6966C026-130F-456E-9728-A68A0EC04A64}" destId="{BB69711B-DE6D-433C-B3BB-9FFF56DAC9AD}" srcOrd="1" destOrd="0" presId="urn:microsoft.com/office/officeart/2005/8/layout/vProcess5"/>
    <dgm:cxn modelId="{0EBB2EED-BD9B-4F62-87E0-C76D99892BB4}" type="presParOf" srcId="{0340E7E8-03DA-4AE6-BF08-08EB2566429D}" destId="{F002126B-DC4A-4A59-AC92-4AD9AC082B46}" srcOrd="0" destOrd="0" presId="urn:microsoft.com/office/officeart/2005/8/layout/vProcess5"/>
    <dgm:cxn modelId="{AB394980-BDAE-4A05-958F-A2C10CB42336}" type="presParOf" srcId="{0340E7E8-03DA-4AE6-BF08-08EB2566429D}" destId="{33B49004-3FAB-4F28-B231-946A935C7318}" srcOrd="1" destOrd="0" presId="urn:microsoft.com/office/officeart/2005/8/layout/vProcess5"/>
    <dgm:cxn modelId="{70AE3156-8206-4393-B9BD-F66E46FA7E80}" type="presParOf" srcId="{0340E7E8-03DA-4AE6-BF08-08EB2566429D}" destId="{367E8B23-5A7A-4B19-8692-68C314B46491}" srcOrd="2" destOrd="0" presId="urn:microsoft.com/office/officeart/2005/8/layout/vProcess5"/>
    <dgm:cxn modelId="{BC8ED0EC-AB67-4A1D-8A52-D8819AD0F854}" type="presParOf" srcId="{0340E7E8-03DA-4AE6-BF08-08EB2566429D}" destId="{4660A486-2CB1-4B3A-A43A-7319FFF760B9}" srcOrd="3" destOrd="0" presId="urn:microsoft.com/office/officeart/2005/8/layout/vProcess5"/>
    <dgm:cxn modelId="{5476564B-F682-49CC-B0CA-B47050EB4F89}" type="presParOf" srcId="{0340E7E8-03DA-4AE6-BF08-08EB2566429D}" destId="{41742C49-DFF2-4EEA-9010-E40E8BA757A1}" srcOrd="4" destOrd="0" presId="urn:microsoft.com/office/officeart/2005/8/layout/vProcess5"/>
    <dgm:cxn modelId="{3A928DC9-7C50-42A5-A3A0-7B69971CB903}" type="presParOf" srcId="{0340E7E8-03DA-4AE6-BF08-08EB2566429D}" destId="{4C15B48C-D2BA-4C3E-84AB-414994598E11}" srcOrd="5" destOrd="0" presId="urn:microsoft.com/office/officeart/2005/8/layout/vProcess5"/>
    <dgm:cxn modelId="{31A8B161-6FDF-4BDC-B45C-415B6FC6D2EB}" type="presParOf" srcId="{0340E7E8-03DA-4AE6-BF08-08EB2566429D}" destId="{DBABAF2C-7820-40E8-AC5B-AB53C9373C05}" srcOrd="6" destOrd="0" presId="urn:microsoft.com/office/officeart/2005/8/layout/vProcess5"/>
    <dgm:cxn modelId="{9BF76D20-75B4-4474-ADF3-39A02F595C29}" type="presParOf" srcId="{0340E7E8-03DA-4AE6-BF08-08EB2566429D}" destId="{C9A49211-C20B-4252-8C6A-14B216775F0C}" srcOrd="7" destOrd="0" presId="urn:microsoft.com/office/officeart/2005/8/layout/vProcess5"/>
    <dgm:cxn modelId="{8A55B237-182C-4120-8BEF-E227AE0F9D78}" type="presParOf" srcId="{0340E7E8-03DA-4AE6-BF08-08EB2566429D}" destId="{BB69711B-DE6D-433C-B3BB-9FFF56DAC9AD}" srcOrd="8" destOrd="0" presId="urn:microsoft.com/office/officeart/2005/8/layout/vProcess5"/>
    <dgm:cxn modelId="{6BF8710B-ED49-4FBF-9C1C-95B83B11ACB2}" type="presParOf" srcId="{0340E7E8-03DA-4AE6-BF08-08EB2566429D}" destId="{89E67283-3E4D-4F69-9FFF-437B6D363760}" srcOrd="9" destOrd="0" presId="urn:microsoft.com/office/officeart/2005/8/layout/vProcess5"/>
    <dgm:cxn modelId="{B2CFCF9E-D34F-4CC8-8280-0715148610E9}" type="presParOf" srcId="{0340E7E8-03DA-4AE6-BF08-08EB2566429D}" destId="{7C6D73CF-5CA5-4081-AA2F-8A8FE00D0750}" srcOrd="10" destOrd="0" presId="urn:microsoft.com/office/officeart/2005/8/layout/vProcess5"/>
    <dgm:cxn modelId="{74D78F2C-2630-4384-B566-D3A7F96972E4}" type="presParOf" srcId="{0340E7E8-03DA-4AE6-BF08-08EB2566429D}" destId="{0C7F41A6-C5DD-4F96-80B2-15AD03BF131A}"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5530929-9EE1-4318-AC09-BB4BC124199F}"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30CC801C-87AE-4976-936E-DC3D5F3651D3}">
      <dgm:prSet>
        <dgm:style>
          <a:lnRef idx="2">
            <a:schemeClr val="accent4"/>
          </a:lnRef>
          <a:fillRef idx="1">
            <a:schemeClr val="lt1"/>
          </a:fillRef>
          <a:effectRef idx="0">
            <a:schemeClr val="accent4"/>
          </a:effectRef>
          <a:fontRef idx="minor">
            <a:schemeClr val="dk1"/>
          </a:fontRef>
        </dgm:style>
      </dgm:prSet>
      <dgm:spPr>
        <a:ln>
          <a:solidFill>
            <a:schemeClr val="accent4"/>
          </a:solidFill>
        </a:ln>
      </dgm:spPr>
      <dgm:t>
        <a:bodyPr/>
        <a:lstStyle/>
        <a:p>
          <a:pPr algn="l" rtl="0"/>
          <a:r>
            <a:rPr lang="en-US" b="0" dirty="0" smtClean="0"/>
            <a:t>Most accurate mammogram available today</a:t>
          </a:r>
          <a:r>
            <a:rPr lang="en-US" b="0" baseline="30000" dirty="0" smtClean="0"/>
            <a:t>2-3</a:t>
          </a:r>
          <a:endParaRPr lang="en-US" dirty="0"/>
        </a:p>
      </dgm:t>
    </dgm:pt>
    <dgm:pt modelId="{D8E5D4B2-12D6-40A8-8706-A326C088E88B}" type="parTrans" cxnId="{CA158E53-FCBE-4CC2-B8C0-BBA2E012CAA8}">
      <dgm:prSet/>
      <dgm:spPr/>
      <dgm:t>
        <a:bodyPr/>
        <a:lstStyle/>
        <a:p>
          <a:endParaRPr lang="en-US"/>
        </a:p>
      </dgm:t>
    </dgm:pt>
    <dgm:pt modelId="{DC23792D-0FEC-499B-BF72-FDBFE5F63AF3}" type="sibTrans" cxnId="{CA158E53-FCBE-4CC2-B8C0-BBA2E012CAA8}">
      <dgm:prSet/>
      <dgm:spPr/>
      <dgm:t>
        <a:bodyPr/>
        <a:lstStyle/>
        <a:p>
          <a:endParaRPr lang="en-US"/>
        </a:p>
      </dgm:t>
    </dgm:pt>
    <dgm:pt modelId="{5903D68B-F219-461F-8DD5-0862EA801E24}">
      <dgm:prSet>
        <dgm:style>
          <a:lnRef idx="2">
            <a:schemeClr val="accent4"/>
          </a:lnRef>
          <a:fillRef idx="1">
            <a:schemeClr val="lt1"/>
          </a:fillRef>
          <a:effectRef idx="0">
            <a:schemeClr val="accent4"/>
          </a:effectRef>
          <a:fontRef idx="minor">
            <a:schemeClr val="dk1"/>
          </a:fontRef>
        </dgm:style>
      </dgm:prSet>
      <dgm:spPr/>
      <dgm:t>
        <a:bodyPr/>
        <a:lstStyle/>
        <a:p>
          <a:pPr rtl="0"/>
          <a:r>
            <a:rPr lang="en-US" b="0" dirty="0" smtClean="0"/>
            <a:t>Superior to 2D mammography alone</a:t>
          </a:r>
          <a:r>
            <a:rPr lang="en-US" b="0" baseline="30000" dirty="0" smtClean="0"/>
            <a:t>2-3,11</a:t>
          </a:r>
          <a:endParaRPr lang="en-US" dirty="0"/>
        </a:p>
      </dgm:t>
    </dgm:pt>
    <dgm:pt modelId="{E828EBCD-59F8-41F3-B549-AF81F503FA44}" type="parTrans" cxnId="{C647F246-837F-4ECB-83FE-1551B401B532}">
      <dgm:prSet/>
      <dgm:spPr/>
      <dgm:t>
        <a:bodyPr/>
        <a:lstStyle/>
        <a:p>
          <a:endParaRPr lang="en-US"/>
        </a:p>
      </dgm:t>
    </dgm:pt>
    <dgm:pt modelId="{09FC7F4E-C3B5-42F2-A611-7DF53D9EC2ED}" type="sibTrans" cxnId="{C647F246-837F-4ECB-83FE-1551B401B532}">
      <dgm:prSet/>
      <dgm:spPr/>
      <dgm:t>
        <a:bodyPr/>
        <a:lstStyle/>
        <a:p>
          <a:endParaRPr lang="en-US"/>
        </a:p>
      </dgm:t>
    </dgm:pt>
    <dgm:pt modelId="{0FCFD03D-3BF1-44BD-95AD-6F610413A213}">
      <dgm:prSet>
        <dgm:style>
          <a:lnRef idx="2">
            <a:schemeClr val="accent4"/>
          </a:lnRef>
          <a:fillRef idx="1">
            <a:schemeClr val="lt1"/>
          </a:fillRef>
          <a:effectRef idx="0">
            <a:schemeClr val="accent4"/>
          </a:effectRef>
          <a:fontRef idx="minor">
            <a:schemeClr val="dk1"/>
          </a:fontRef>
        </dgm:style>
      </dgm:prSet>
      <dgm:spPr/>
      <dgm:t>
        <a:bodyPr/>
        <a:lstStyle/>
        <a:p>
          <a:pPr rtl="0"/>
          <a:r>
            <a:rPr lang="en-US" b="0" dirty="0" smtClean="0"/>
            <a:t>Significant increase in efficiencies</a:t>
          </a:r>
          <a:r>
            <a:rPr lang="en-US" b="0" baseline="30000" dirty="0" smtClean="0"/>
            <a:t>5</a:t>
          </a:r>
          <a:endParaRPr lang="en-US" dirty="0"/>
        </a:p>
      </dgm:t>
    </dgm:pt>
    <dgm:pt modelId="{E58A5B17-7965-4BD4-8C04-F3D6E70728C0}" type="parTrans" cxnId="{3FC9CDEC-D41C-4B28-A486-3268A56F4A9D}">
      <dgm:prSet/>
      <dgm:spPr/>
      <dgm:t>
        <a:bodyPr/>
        <a:lstStyle/>
        <a:p>
          <a:endParaRPr lang="en-US"/>
        </a:p>
      </dgm:t>
    </dgm:pt>
    <dgm:pt modelId="{3135DEEC-4844-40E2-8B34-90ABBB0F5666}" type="sibTrans" cxnId="{3FC9CDEC-D41C-4B28-A486-3268A56F4A9D}">
      <dgm:prSet/>
      <dgm:spPr/>
      <dgm:t>
        <a:bodyPr/>
        <a:lstStyle/>
        <a:p>
          <a:endParaRPr lang="en-US"/>
        </a:p>
      </dgm:t>
    </dgm:pt>
    <dgm:pt modelId="{00A637BE-E705-448E-A1A5-F1AF90043AF6}">
      <dgm:prSet>
        <dgm:style>
          <a:lnRef idx="2">
            <a:schemeClr val="accent4"/>
          </a:lnRef>
          <a:fillRef idx="1">
            <a:schemeClr val="lt1"/>
          </a:fillRef>
          <a:effectRef idx="0">
            <a:schemeClr val="accent4"/>
          </a:effectRef>
          <a:fontRef idx="minor">
            <a:schemeClr val="dk1"/>
          </a:fontRef>
        </dgm:style>
      </dgm:prSet>
      <dgm:spPr/>
      <dgm:t>
        <a:bodyPr/>
        <a:lstStyle/>
        <a:p>
          <a:pPr rtl="0"/>
          <a:r>
            <a:rPr lang="en-US" b="0" dirty="0" smtClean="0"/>
            <a:t>Fewer false positives may result in fewer biopsies</a:t>
          </a:r>
          <a:r>
            <a:rPr lang="en-US" b="0" baseline="30000" dirty="0" smtClean="0"/>
            <a:t>2,9</a:t>
          </a:r>
          <a:endParaRPr lang="en-US" dirty="0"/>
        </a:p>
      </dgm:t>
    </dgm:pt>
    <dgm:pt modelId="{ABDF02F7-FF91-443F-B3B9-A6BF02182C71}" type="parTrans" cxnId="{49FDBE9D-9F3E-4CC4-8633-3D06676C409C}">
      <dgm:prSet/>
      <dgm:spPr/>
      <dgm:t>
        <a:bodyPr/>
        <a:lstStyle/>
        <a:p>
          <a:endParaRPr lang="en-US"/>
        </a:p>
      </dgm:t>
    </dgm:pt>
    <dgm:pt modelId="{4FB69149-9B33-4C18-86D3-9EE296AA8AC0}" type="sibTrans" cxnId="{49FDBE9D-9F3E-4CC4-8633-3D06676C409C}">
      <dgm:prSet/>
      <dgm:spPr/>
      <dgm:t>
        <a:bodyPr/>
        <a:lstStyle/>
        <a:p>
          <a:endParaRPr lang="en-US"/>
        </a:p>
      </dgm:t>
    </dgm:pt>
    <dgm:pt modelId="{93F3C084-A933-45CD-8940-D67448A74CAA}">
      <dgm:prSet>
        <dgm:style>
          <a:lnRef idx="2">
            <a:schemeClr val="accent4"/>
          </a:lnRef>
          <a:fillRef idx="1">
            <a:schemeClr val="lt1"/>
          </a:fillRef>
          <a:effectRef idx="0">
            <a:schemeClr val="accent4"/>
          </a:effectRef>
          <a:fontRef idx="minor">
            <a:schemeClr val="dk1"/>
          </a:fontRef>
        </dgm:style>
      </dgm:prSet>
      <dgm:spPr/>
      <dgm:t>
        <a:bodyPr/>
        <a:lstStyle/>
        <a:p>
          <a:pPr rtl="0"/>
          <a:r>
            <a:rPr lang="en-US" b="0" dirty="0" smtClean="0"/>
            <a:t>Significant increase in sensitivity and specificity</a:t>
          </a:r>
          <a:r>
            <a:rPr lang="en-US" b="0" baseline="30000" dirty="0" smtClean="0"/>
            <a:t>2-3</a:t>
          </a:r>
          <a:endParaRPr lang="en-US" dirty="0"/>
        </a:p>
      </dgm:t>
    </dgm:pt>
    <dgm:pt modelId="{ED692885-2CDB-4422-803A-6AFE54B8FDB7}" type="parTrans" cxnId="{61EB5B8A-90C0-4A22-9DA7-2D640878CFDB}">
      <dgm:prSet/>
      <dgm:spPr/>
      <dgm:t>
        <a:bodyPr/>
        <a:lstStyle/>
        <a:p>
          <a:endParaRPr lang="en-US"/>
        </a:p>
      </dgm:t>
    </dgm:pt>
    <dgm:pt modelId="{BB6F368B-0D20-4CCD-B68B-8F98F5190080}" type="sibTrans" cxnId="{61EB5B8A-90C0-4A22-9DA7-2D640878CFDB}">
      <dgm:prSet/>
      <dgm:spPr/>
      <dgm:t>
        <a:bodyPr/>
        <a:lstStyle/>
        <a:p>
          <a:endParaRPr lang="en-US"/>
        </a:p>
      </dgm:t>
    </dgm:pt>
    <dgm:pt modelId="{8942DD18-2265-490A-9728-999B426230E1}">
      <dgm:prSet>
        <dgm:style>
          <a:lnRef idx="2">
            <a:schemeClr val="accent4"/>
          </a:lnRef>
          <a:fillRef idx="1">
            <a:schemeClr val="lt1"/>
          </a:fillRef>
          <a:effectRef idx="0">
            <a:schemeClr val="accent4"/>
          </a:effectRef>
          <a:fontRef idx="minor">
            <a:schemeClr val="dk1"/>
          </a:fontRef>
        </dgm:style>
      </dgm:prSet>
      <dgm:spPr/>
      <dgm:t>
        <a:bodyPr/>
        <a:lstStyle/>
        <a:p>
          <a:pPr rtl="0"/>
          <a:r>
            <a:rPr lang="en-US" b="0" dirty="0" smtClean="0"/>
            <a:t>Reduced healthcare costs</a:t>
          </a:r>
          <a:r>
            <a:rPr lang="en-US" b="0" baseline="30000" dirty="0" smtClean="0"/>
            <a:t>14</a:t>
          </a:r>
          <a:endParaRPr lang="en-US" dirty="0"/>
        </a:p>
      </dgm:t>
    </dgm:pt>
    <dgm:pt modelId="{639DF08D-14DF-4E5B-95D9-38F17E257809}" type="parTrans" cxnId="{ADE9032D-C7E1-45A3-86BF-E6605C65B16E}">
      <dgm:prSet/>
      <dgm:spPr/>
      <dgm:t>
        <a:bodyPr/>
        <a:lstStyle/>
        <a:p>
          <a:endParaRPr lang="en-US"/>
        </a:p>
      </dgm:t>
    </dgm:pt>
    <dgm:pt modelId="{477989E0-B4A9-4844-A8C7-A5BE563C75F4}" type="sibTrans" cxnId="{ADE9032D-C7E1-45A3-86BF-E6605C65B16E}">
      <dgm:prSet/>
      <dgm:spPr/>
      <dgm:t>
        <a:bodyPr/>
        <a:lstStyle/>
        <a:p>
          <a:endParaRPr lang="en-US"/>
        </a:p>
      </dgm:t>
    </dgm:pt>
    <dgm:pt modelId="{9B557725-A9FA-4D8F-9AA2-5140CF4A99C9}">
      <dgm:prSet>
        <dgm:style>
          <a:lnRef idx="2">
            <a:schemeClr val="accent4"/>
          </a:lnRef>
          <a:fillRef idx="1">
            <a:schemeClr val="lt1"/>
          </a:fillRef>
          <a:effectRef idx="0">
            <a:schemeClr val="accent4"/>
          </a:effectRef>
          <a:fontRef idx="minor">
            <a:schemeClr val="dk1"/>
          </a:fontRef>
        </dgm:style>
      </dgm:prSet>
      <dgm:spPr/>
      <dgm:t>
        <a:bodyPr/>
        <a:lstStyle/>
        <a:p>
          <a:pPr rtl="0"/>
          <a:r>
            <a:rPr lang="en-US" b="0" dirty="0" smtClean="0"/>
            <a:t>Reduction in patient anxiety and burden</a:t>
          </a:r>
          <a:r>
            <a:rPr lang="en-US" b="0" baseline="30000" dirty="0" smtClean="0"/>
            <a:t>15</a:t>
          </a:r>
          <a:endParaRPr lang="en-US" dirty="0"/>
        </a:p>
      </dgm:t>
    </dgm:pt>
    <dgm:pt modelId="{56B268E2-CBED-47C3-BA9F-6127974D5705}" type="parTrans" cxnId="{4F8A42E8-67ED-4532-84F9-667579FD7E30}">
      <dgm:prSet/>
      <dgm:spPr/>
      <dgm:t>
        <a:bodyPr/>
        <a:lstStyle/>
        <a:p>
          <a:endParaRPr lang="en-US"/>
        </a:p>
      </dgm:t>
    </dgm:pt>
    <dgm:pt modelId="{8844FD67-1885-46DF-83E1-33349B00667A}" type="sibTrans" cxnId="{4F8A42E8-67ED-4532-84F9-667579FD7E30}">
      <dgm:prSet/>
      <dgm:spPr/>
      <dgm:t>
        <a:bodyPr/>
        <a:lstStyle/>
        <a:p>
          <a:endParaRPr lang="en-US"/>
        </a:p>
      </dgm:t>
    </dgm:pt>
    <dgm:pt modelId="{71A77021-B63C-4269-A227-A7E034A900EE}" type="pres">
      <dgm:prSet presAssocID="{65530929-9EE1-4318-AC09-BB4BC124199F}" presName="Name0" presStyleCnt="0">
        <dgm:presLayoutVars>
          <dgm:chMax val="7"/>
          <dgm:chPref val="7"/>
          <dgm:dir/>
        </dgm:presLayoutVars>
      </dgm:prSet>
      <dgm:spPr/>
      <dgm:t>
        <a:bodyPr/>
        <a:lstStyle/>
        <a:p>
          <a:endParaRPr lang="en-US"/>
        </a:p>
      </dgm:t>
    </dgm:pt>
    <dgm:pt modelId="{315E378A-45F4-4A1E-8D2B-1AEA4A8B37B4}" type="pres">
      <dgm:prSet presAssocID="{65530929-9EE1-4318-AC09-BB4BC124199F}" presName="Name1" presStyleCnt="0"/>
      <dgm:spPr/>
    </dgm:pt>
    <dgm:pt modelId="{C7E81B32-1212-492C-9C1E-F69A2A13D76C}" type="pres">
      <dgm:prSet presAssocID="{65530929-9EE1-4318-AC09-BB4BC124199F}" presName="cycle" presStyleCnt="0"/>
      <dgm:spPr/>
    </dgm:pt>
    <dgm:pt modelId="{31FDDB8B-4185-4447-8EEA-6D57F905321F}" type="pres">
      <dgm:prSet presAssocID="{65530929-9EE1-4318-AC09-BB4BC124199F}" presName="srcNode" presStyleLbl="node1" presStyleIdx="0" presStyleCnt="7"/>
      <dgm:spPr/>
    </dgm:pt>
    <dgm:pt modelId="{B1D1F93D-78E5-4ACE-AA48-6C58D01A20F3}" type="pres">
      <dgm:prSet presAssocID="{65530929-9EE1-4318-AC09-BB4BC124199F}" presName="conn" presStyleLbl="parChTrans1D2" presStyleIdx="0" presStyleCnt="1"/>
      <dgm:spPr/>
      <dgm:t>
        <a:bodyPr/>
        <a:lstStyle/>
        <a:p>
          <a:endParaRPr lang="en-US"/>
        </a:p>
      </dgm:t>
    </dgm:pt>
    <dgm:pt modelId="{41E1084A-C314-4E1D-8F54-1D2BF5C9FEB3}" type="pres">
      <dgm:prSet presAssocID="{65530929-9EE1-4318-AC09-BB4BC124199F}" presName="extraNode" presStyleLbl="node1" presStyleIdx="0" presStyleCnt="7"/>
      <dgm:spPr/>
    </dgm:pt>
    <dgm:pt modelId="{EB30AAB6-D67C-43AF-872E-86131DFF8553}" type="pres">
      <dgm:prSet presAssocID="{65530929-9EE1-4318-AC09-BB4BC124199F}" presName="dstNode" presStyleLbl="node1" presStyleIdx="0" presStyleCnt="7"/>
      <dgm:spPr/>
    </dgm:pt>
    <dgm:pt modelId="{73A5DBA1-72E5-48C5-9002-C1DF6804E908}" type="pres">
      <dgm:prSet presAssocID="{30CC801C-87AE-4976-936E-DC3D5F3651D3}" presName="text_1" presStyleLbl="node1" presStyleIdx="0" presStyleCnt="7" custScaleX="95035">
        <dgm:presLayoutVars>
          <dgm:bulletEnabled val="1"/>
        </dgm:presLayoutVars>
      </dgm:prSet>
      <dgm:spPr/>
      <dgm:t>
        <a:bodyPr/>
        <a:lstStyle/>
        <a:p>
          <a:endParaRPr lang="en-US"/>
        </a:p>
      </dgm:t>
    </dgm:pt>
    <dgm:pt modelId="{4269B58A-4B38-4F09-97A6-51DBC8E152EF}" type="pres">
      <dgm:prSet presAssocID="{30CC801C-87AE-4976-936E-DC3D5F3651D3}" presName="accent_1" presStyleCnt="0"/>
      <dgm:spPr/>
    </dgm:pt>
    <dgm:pt modelId="{7BDEB012-C9C8-4492-8C47-49F0E4F9E7BC}" type="pres">
      <dgm:prSet presAssocID="{30CC801C-87AE-4976-936E-DC3D5F3651D3}" presName="accentRepeatNode" presStyleLbl="solidFgAcc1" presStyleIdx="0" presStyleCnt="7"/>
      <dgm:spPr/>
    </dgm:pt>
    <dgm:pt modelId="{D4F799F9-6006-4BDC-9371-6E6F37750C54}" type="pres">
      <dgm:prSet presAssocID="{5903D68B-F219-461F-8DD5-0862EA801E24}" presName="text_2" presStyleLbl="node1" presStyleIdx="1" presStyleCnt="7">
        <dgm:presLayoutVars>
          <dgm:bulletEnabled val="1"/>
        </dgm:presLayoutVars>
      </dgm:prSet>
      <dgm:spPr/>
      <dgm:t>
        <a:bodyPr/>
        <a:lstStyle/>
        <a:p>
          <a:endParaRPr lang="en-US"/>
        </a:p>
      </dgm:t>
    </dgm:pt>
    <dgm:pt modelId="{70834A0F-412C-4CEA-98D2-6B3AD84448CD}" type="pres">
      <dgm:prSet presAssocID="{5903D68B-F219-461F-8DD5-0862EA801E24}" presName="accent_2" presStyleCnt="0"/>
      <dgm:spPr/>
    </dgm:pt>
    <dgm:pt modelId="{B203B2B1-9D70-4831-A4D2-E5FD34ABEA2E}" type="pres">
      <dgm:prSet presAssocID="{5903D68B-F219-461F-8DD5-0862EA801E24}" presName="accentRepeatNode" presStyleLbl="solidFgAcc1" presStyleIdx="1" presStyleCnt="7"/>
      <dgm:spPr/>
    </dgm:pt>
    <dgm:pt modelId="{6B76D0C6-A00D-48F7-B088-111D079D1DF2}" type="pres">
      <dgm:prSet presAssocID="{0FCFD03D-3BF1-44BD-95AD-6F610413A213}" presName="text_3" presStyleLbl="node1" presStyleIdx="2" presStyleCnt="7">
        <dgm:presLayoutVars>
          <dgm:bulletEnabled val="1"/>
        </dgm:presLayoutVars>
      </dgm:prSet>
      <dgm:spPr/>
      <dgm:t>
        <a:bodyPr/>
        <a:lstStyle/>
        <a:p>
          <a:endParaRPr lang="en-US"/>
        </a:p>
      </dgm:t>
    </dgm:pt>
    <dgm:pt modelId="{ADC31CAF-6220-4973-9F7F-2E7450AE13EB}" type="pres">
      <dgm:prSet presAssocID="{0FCFD03D-3BF1-44BD-95AD-6F610413A213}" presName="accent_3" presStyleCnt="0"/>
      <dgm:spPr/>
    </dgm:pt>
    <dgm:pt modelId="{E7BDE23D-F68A-4C29-9748-034287131D39}" type="pres">
      <dgm:prSet presAssocID="{0FCFD03D-3BF1-44BD-95AD-6F610413A213}" presName="accentRepeatNode" presStyleLbl="solidFgAcc1" presStyleIdx="2" presStyleCnt="7"/>
      <dgm:spPr/>
    </dgm:pt>
    <dgm:pt modelId="{0E48CBF9-9A95-42D4-9B53-626AD48BD003}" type="pres">
      <dgm:prSet presAssocID="{00A637BE-E705-448E-A1A5-F1AF90043AF6}" presName="text_4" presStyleLbl="node1" presStyleIdx="3" presStyleCnt="7">
        <dgm:presLayoutVars>
          <dgm:bulletEnabled val="1"/>
        </dgm:presLayoutVars>
      </dgm:prSet>
      <dgm:spPr/>
      <dgm:t>
        <a:bodyPr/>
        <a:lstStyle/>
        <a:p>
          <a:endParaRPr lang="en-US"/>
        </a:p>
      </dgm:t>
    </dgm:pt>
    <dgm:pt modelId="{8DA6372A-B5BB-43A1-B9F3-CD0D068BABEB}" type="pres">
      <dgm:prSet presAssocID="{00A637BE-E705-448E-A1A5-F1AF90043AF6}" presName="accent_4" presStyleCnt="0"/>
      <dgm:spPr/>
    </dgm:pt>
    <dgm:pt modelId="{D29B51C6-511B-4CCE-8395-67FE702D8A00}" type="pres">
      <dgm:prSet presAssocID="{00A637BE-E705-448E-A1A5-F1AF90043AF6}" presName="accentRepeatNode" presStyleLbl="solidFgAcc1" presStyleIdx="3" presStyleCnt="7"/>
      <dgm:spPr/>
    </dgm:pt>
    <dgm:pt modelId="{0F364979-C35F-4B4A-8E98-40A8064B7704}" type="pres">
      <dgm:prSet presAssocID="{93F3C084-A933-45CD-8940-D67448A74CAA}" presName="text_5" presStyleLbl="node1" presStyleIdx="4" presStyleCnt="7">
        <dgm:presLayoutVars>
          <dgm:bulletEnabled val="1"/>
        </dgm:presLayoutVars>
      </dgm:prSet>
      <dgm:spPr/>
      <dgm:t>
        <a:bodyPr/>
        <a:lstStyle/>
        <a:p>
          <a:endParaRPr lang="en-US"/>
        </a:p>
      </dgm:t>
    </dgm:pt>
    <dgm:pt modelId="{2A7A0C0A-14E1-4273-A058-4D5F5B1B42EE}" type="pres">
      <dgm:prSet presAssocID="{93F3C084-A933-45CD-8940-D67448A74CAA}" presName="accent_5" presStyleCnt="0"/>
      <dgm:spPr/>
    </dgm:pt>
    <dgm:pt modelId="{3AECAC59-FB26-4044-8E34-4027A82CAB1E}" type="pres">
      <dgm:prSet presAssocID="{93F3C084-A933-45CD-8940-D67448A74CAA}" presName="accentRepeatNode" presStyleLbl="solidFgAcc1" presStyleIdx="4" presStyleCnt="7"/>
      <dgm:spPr/>
    </dgm:pt>
    <dgm:pt modelId="{3CF91F3F-9009-443E-830E-F56DCCA884BC}" type="pres">
      <dgm:prSet presAssocID="{8942DD18-2265-490A-9728-999B426230E1}" presName="text_6" presStyleLbl="node1" presStyleIdx="5" presStyleCnt="7">
        <dgm:presLayoutVars>
          <dgm:bulletEnabled val="1"/>
        </dgm:presLayoutVars>
      </dgm:prSet>
      <dgm:spPr/>
      <dgm:t>
        <a:bodyPr/>
        <a:lstStyle/>
        <a:p>
          <a:endParaRPr lang="en-US"/>
        </a:p>
      </dgm:t>
    </dgm:pt>
    <dgm:pt modelId="{34B2353F-DEEC-4E9D-8141-DC5E63C571E6}" type="pres">
      <dgm:prSet presAssocID="{8942DD18-2265-490A-9728-999B426230E1}" presName="accent_6" presStyleCnt="0"/>
      <dgm:spPr/>
    </dgm:pt>
    <dgm:pt modelId="{3F007F38-82A3-42A9-A7CF-1FBFBA215A71}" type="pres">
      <dgm:prSet presAssocID="{8942DD18-2265-490A-9728-999B426230E1}" presName="accentRepeatNode" presStyleLbl="solidFgAcc1" presStyleIdx="5" presStyleCnt="7"/>
      <dgm:spPr/>
    </dgm:pt>
    <dgm:pt modelId="{D343AA45-349C-43A3-ADA3-57C479F0D1D7}" type="pres">
      <dgm:prSet presAssocID="{9B557725-A9FA-4D8F-9AA2-5140CF4A99C9}" presName="text_7" presStyleLbl="node1" presStyleIdx="6" presStyleCnt="7">
        <dgm:presLayoutVars>
          <dgm:bulletEnabled val="1"/>
        </dgm:presLayoutVars>
      </dgm:prSet>
      <dgm:spPr/>
      <dgm:t>
        <a:bodyPr/>
        <a:lstStyle/>
        <a:p>
          <a:endParaRPr lang="en-US"/>
        </a:p>
      </dgm:t>
    </dgm:pt>
    <dgm:pt modelId="{0B9CAF4B-8D81-4D9B-8180-B38460CCB840}" type="pres">
      <dgm:prSet presAssocID="{9B557725-A9FA-4D8F-9AA2-5140CF4A99C9}" presName="accent_7" presStyleCnt="0"/>
      <dgm:spPr/>
    </dgm:pt>
    <dgm:pt modelId="{5259D359-EA28-4C8B-AF30-F1C0DF6DAE31}" type="pres">
      <dgm:prSet presAssocID="{9B557725-A9FA-4D8F-9AA2-5140CF4A99C9}" presName="accentRepeatNode" presStyleLbl="solidFgAcc1" presStyleIdx="6" presStyleCnt="7"/>
      <dgm:spPr/>
    </dgm:pt>
  </dgm:ptLst>
  <dgm:cxnLst>
    <dgm:cxn modelId="{C647F246-837F-4ECB-83FE-1551B401B532}" srcId="{65530929-9EE1-4318-AC09-BB4BC124199F}" destId="{5903D68B-F219-461F-8DD5-0862EA801E24}" srcOrd="1" destOrd="0" parTransId="{E828EBCD-59F8-41F3-B549-AF81F503FA44}" sibTransId="{09FC7F4E-C3B5-42F2-A611-7DF53D9EC2ED}"/>
    <dgm:cxn modelId="{19325E46-7AD8-4288-8568-3BFAFB1783A3}" type="presOf" srcId="{9B557725-A9FA-4D8F-9AA2-5140CF4A99C9}" destId="{D343AA45-349C-43A3-ADA3-57C479F0D1D7}" srcOrd="0" destOrd="0" presId="urn:microsoft.com/office/officeart/2008/layout/VerticalCurvedList"/>
    <dgm:cxn modelId="{FBE66B1A-AC5D-4CEC-A42F-28BDD0AAEB5E}" type="presOf" srcId="{65530929-9EE1-4318-AC09-BB4BC124199F}" destId="{71A77021-B63C-4269-A227-A7E034A900EE}" srcOrd="0" destOrd="0" presId="urn:microsoft.com/office/officeart/2008/layout/VerticalCurvedList"/>
    <dgm:cxn modelId="{26A6F18A-5BC3-495E-AD80-EF405E3ED622}" type="presOf" srcId="{00A637BE-E705-448E-A1A5-F1AF90043AF6}" destId="{0E48CBF9-9A95-42D4-9B53-626AD48BD003}" srcOrd="0" destOrd="0" presId="urn:microsoft.com/office/officeart/2008/layout/VerticalCurvedList"/>
    <dgm:cxn modelId="{ADE9032D-C7E1-45A3-86BF-E6605C65B16E}" srcId="{65530929-9EE1-4318-AC09-BB4BC124199F}" destId="{8942DD18-2265-490A-9728-999B426230E1}" srcOrd="5" destOrd="0" parTransId="{639DF08D-14DF-4E5B-95D9-38F17E257809}" sibTransId="{477989E0-B4A9-4844-A8C7-A5BE563C75F4}"/>
    <dgm:cxn modelId="{4D6956AC-9E1A-40F9-979A-84540D2DBB1E}" type="presOf" srcId="{93F3C084-A933-45CD-8940-D67448A74CAA}" destId="{0F364979-C35F-4B4A-8E98-40A8064B7704}" srcOrd="0" destOrd="0" presId="urn:microsoft.com/office/officeart/2008/layout/VerticalCurvedList"/>
    <dgm:cxn modelId="{4F8A42E8-67ED-4532-84F9-667579FD7E30}" srcId="{65530929-9EE1-4318-AC09-BB4BC124199F}" destId="{9B557725-A9FA-4D8F-9AA2-5140CF4A99C9}" srcOrd="6" destOrd="0" parTransId="{56B268E2-CBED-47C3-BA9F-6127974D5705}" sibTransId="{8844FD67-1885-46DF-83E1-33349B00667A}"/>
    <dgm:cxn modelId="{DA7BC220-9FC1-4DCD-9575-0855B9ED1C08}" type="presOf" srcId="{8942DD18-2265-490A-9728-999B426230E1}" destId="{3CF91F3F-9009-443E-830E-F56DCCA884BC}" srcOrd="0" destOrd="0" presId="urn:microsoft.com/office/officeart/2008/layout/VerticalCurvedList"/>
    <dgm:cxn modelId="{CA158E53-FCBE-4CC2-B8C0-BBA2E012CAA8}" srcId="{65530929-9EE1-4318-AC09-BB4BC124199F}" destId="{30CC801C-87AE-4976-936E-DC3D5F3651D3}" srcOrd="0" destOrd="0" parTransId="{D8E5D4B2-12D6-40A8-8706-A326C088E88B}" sibTransId="{DC23792D-0FEC-499B-BF72-FDBFE5F63AF3}"/>
    <dgm:cxn modelId="{9BC4593F-4EFA-45C3-8577-8AE2AEE1D4F9}" type="presOf" srcId="{0FCFD03D-3BF1-44BD-95AD-6F610413A213}" destId="{6B76D0C6-A00D-48F7-B088-111D079D1DF2}" srcOrd="0" destOrd="0" presId="urn:microsoft.com/office/officeart/2008/layout/VerticalCurvedList"/>
    <dgm:cxn modelId="{C2DD5810-F845-41E6-B639-10D9B1F00DA4}" type="presOf" srcId="{30CC801C-87AE-4976-936E-DC3D5F3651D3}" destId="{73A5DBA1-72E5-48C5-9002-C1DF6804E908}" srcOrd="0" destOrd="0" presId="urn:microsoft.com/office/officeart/2008/layout/VerticalCurvedList"/>
    <dgm:cxn modelId="{49FDBE9D-9F3E-4CC4-8633-3D06676C409C}" srcId="{65530929-9EE1-4318-AC09-BB4BC124199F}" destId="{00A637BE-E705-448E-A1A5-F1AF90043AF6}" srcOrd="3" destOrd="0" parTransId="{ABDF02F7-FF91-443F-B3B9-A6BF02182C71}" sibTransId="{4FB69149-9B33-4C18-86D3-9EE296AA8AC0}"/>
    <dgm:cxn modelId="{61EB5B8A-90C0-4A22-9DA7-2D640878CFDB}" srcId="{65530929-9EE1-4318-AC09-BB4BC124199F}" destId="{93F3C084-A933-45CD-8940-D67448A74CAA}" srcOrd="4" destOrd="0" parTransId="{ED692885-2CDB-4422-803A-6AFE54B8FDB7}" sibTransId="{BB6F368B-0D20-4CCD-B68B-8F98F5190080}"/>
    <dgm:cxn modelId="{3FC9CDEC-D41C-4B28-A486-3268A56F4A9D}" srcId="{65530929-9EE1-4318-AC09-BB4BC124199F}" destId="{0FCFD03D-3BF1-44BD-95AD-6F610413A213}" srcOrd="2" destOrd="0" parTransId="{E58A5B17-7965-4BD4-8C04-F3D6E70728C0}" sibTransId="{3135DEEC-4844-40E2-8B34-90ABBB0F5666}"/>
    <dgm:cxn modelId="{E948AF76-63BF-4ED1-AEFE-36F153AC4A26}" type="presOf" srcId="{5903D68B-F219-461F-8DD5-0862EA801E24}" destId="{D4F799F9-6006-4BDC-9371-6E6F37750C54}" srcOrd="0" destOrd="0" presId="urn:microsoft.com/office/officeart/2008/layout/VerticalCurvedList"/>
    <dgm:cxn modelId="{6CB8730D-8F4A-446F-8BE4-DA64257DF0D1}" type="presOf" srcId="{DC23792D-0FEC-499B-BF72-FDBFE5F63AF3}" destId="{B1D1F93D-78E5-4ACE-AA48-6C58D01A20F3}" srcOrd="0" destOrd="0" presId="urn:microsoft.com/office/officeart/2008/layout/VerticalCurvedList"/>
    <dgm:cxn modelId="{A1F65F31-4CB5-42F3-8C71-A22C31D3A038}" type="presParOf" srcId="{71A77021-B63C-4269-A227-A7E034A900EE}" destId="{315E378A-45F4-4A1E-8D2B-1AEA4A8B37B4}" srcOrd="0" destOrd="0" presId="urn:microsoft.com/office/officeart/2008/layout/VerticalCurvedList"/>
    <dgm:cxn modelId="{B305BE64-5A11-424D-99E6-BD9C239130D4}" type="presParOf" srcId="{315E378A-45F4-4A1E-8D2B-1AEA4A8B37B4}" destId="{C7E81B32-1212-492C-9C1E-F69A2A13D76C}" srcOrd="0" destOrd="0" presId="urn:microsoft.com/office/officeart/2008/layout/VerticalCurvedList"/>
    <dgm:cxn modelId="{8CCF8AAE-72BE-4CD1-83E4-37BF784AD07F}" type="presParOf" srcId="{C7E81B32-1212-492C-9C1E-F69A2A13D76C}" destId="{31FDDB8B-4185-4447-8EEA-6D57F905321F}" srcOrd="0" destOrd="0" presId="urn:microsoft.com/office/officeart/2008/layout/VerticalCurvedList"/>
    <dgm:cxn modelId="{2D350908-5D37-4E9F-8FBF-ADBEAE7F78AC}" type="presParOf" srcId="{C7E81B32-1212-492C-9C1E-F69A2A13D76C}" destId="{B1D1F93D-78E5-4ACE-AA48-6C58D01A20F3}" srcOrd="1" destOrd="0" presId="urn:microsoft.com/office/officeart/2008/layout/VerticalCurvedList"/>
    <dgm:cxn modelId="{829B4169-6E42-485C-950F-CA3395F1DFD8}" type="presParOf" srcId="{C7E81B32-1212-492C-9C1E-F69A2A13D76C}" destId="{41E1084A-C314-4E1D-8F54-1D2BF5C9FEB3}" srcOrd="2" destOrd="0" presId="urn:microsoft.com/office/officeart/2008/layout/VerticalCurvedList"/>
    <dgm:cxn modelId="{D21DCFB0-8F6C-4EA9-A909-F1C44AD16911}" type="presParOf" srcId="{C7E81B32-1212-492C-9C1E-F69A2A13D76C}" destId="{EB30AAB6-D67C-43AF-872E-86131DFF8553}" srcOrd="3" destOrd="0" presId="urn:microsoft.com/office/officeart/2008/layout/VerticalCurvedList"/>
    <dgm:cxn modelId="{6D3ADEB0-C249-49BC-8447-9EEC1DA32A8E}" type="presParOf" srcId="{315E378A-45F4-4A1E-8D2B-1AEA4A8B37B4}" destId="{73A5DBA1-72E5-48C5-9002-C1DF6804E908}" srcOrd="1" destOrd="0" presId="urn:microsoft.com/office/officeart/2008/layout/VerticalCurvedList"/>
    <dgm:cxn modelId="{5511F129-0BC4-437F-AD32-50450AFD60B5}" type="presParOf" srcId="{315E378A-45F4-4A1E-8D2B-1AEA4A8B37B4}" destId="{4269B58A-4B38-4F09-97A6-51DBC8E152EF}" srcOrd="2" destOrd="0" presId="urn:microsoft.com/office/officeart/2008/layout/VerticalCurvedList"/>
    <dgm:cxn modelId="{57285712-9A6D-420F-86E3-61589ECEED23}" type="presParOf" srcId="{4269B58A-4B38-4F09-97A6-51DBC8E152EF}" destId="{7BDEB012-C9C8-4492-8C47-49F0E4F9E7BC}" srcOrd="0" destOrd="0" presId="urn:microsoft.com/office/officeart/2008/layout/VerticalCurvedList"/>
    <dgm:cxn modelId="{7438FD95-978E-4A13-A071-B6157E81CEDF}" type="presParOf" srcId="{315E378A-45F4-4A1E-8D2B-1AEA4A8B37B4}" destId="{D4F799F9-6006-4BDC-9371-6E6F37750C54}" srcOrd="3" destOrd="0" presId="urn:microsoft.com/office/officeart/2008/layout/VerticalCurvedList"/>
    <dgm:cxn modelId="{5F1CBF32-FFFB-46C6-B64B-54D0A7755A4F}" type="presParOf" srcId="{315E378A-45F4-4A1E-8D2B-1AEA4A8B37B4}" destId="{70834A0F-412C-4CEA-98D2-6B3AD84448CD}" srcOrd="4" destOrd="0" presId="urn:microsoft.com/office/officeart/2008/layout/VerticalCurvedList"/>
    <dgm:cxn modelId="{755E4BB4-095F-4CD8-A2FB-16AC8FFC7A76}" type="presParOf" srcId="{70834A0F-412C-4CEA-98D2-6B3AD84448CD}" destId="{B203B2B1-9D70-4831-A4D2-E5FD34ABEA2E}" srcOrd="0" destOrd="0" presId="urn:microsoft.com/office/officeart/2008/layout/VerticalCurvedList"/>
    <dgm:cxn modelId="{65B29FED-E440-4819-8A31-7565709372B6}" type="presParOf" srcId="{315E378A-45F4-4A1E-8D2B-1AEA4A8B37B4}" destId="{6B76D0C6-A00D-48F7-B088-111D079D1DF2}" srcOrd="5" destOrd="0" presId="urn:microsoft.com/office/officeart/2008/layout/VerticalCurvedList"/>
    <dgm:cxn modelId="{0304CC83-F954-479F-B2DE-23F007EFD125}" type="presParOf" srcId="{315E378A-45F4-4A1E-8D2B-1AEA4A8B37B4}" destId="{ADC31CAF-6220-4973-9F7F-2E7450AE13EB}" srcOrd="6" destOrd="0" presId="urn:microsoft.com/office/officeart/2008/layout/VerticalCurvedList"/>
    <dgm:cxn modelId="{E077A3AF-61C2-4873-9186-8ED8EDA862F3}" type="presParOf" srcId="{ADC31CAF-6220-4973-9F7F-2E7450AE13EB}" destId="{E7BDE23D-F68A-4C29-9748-034287131D39}" srcOrd="0" destOrd="0" presId="urn:microsoft.com/office/officeart/2008/layout/VerticalCurvedList"/>
    <dgm:cxn modelId="{82B7343F-B5AF-4CED-9153-5733D571F9F7}" type="presParOf" srcId="{315E378A-45F4-4A1E-8D2B-1AEA4A8B37B4}" destId="{0E48CBF9-9A95-42D4-9B53-626AD48BD003}" srcOrd="7" destOrd="0" presId="urn:microsoft.com/office/officeart/2008/layout/VerticalCurvedList"/>
    <dgm:cxn modelId="{1F8091B5-9112-49FE-A7F2-8B61BCD5B883}" type="presParOf" srcId="{315E378A-45F4-4A1E-8D2B-1AEA4A8B37B4}" destId="{8DA6372A-B5BB-43A1-B9F3-CD0D068BABEB}" srcOrd="8" destOrd="0" presId="urn:microsoft.com/office/officeart/2008/layout/VerticalCurvedList"/>
    <dgm:cxn modelId="{885AEEC9-8D40-484F-BFA3-2109450B0087}" type="presParOf" srcId="{8DA6372A-B5BB-43A1-B9F3-CD0D068BABEB}" destId="{D29B51C6-511B-4CCE-8395-67FE702D8A00}" srcOrd="0" destOrd="0" presId="urn:microsoft.com/office/officeart/2008/layout/VerticalCurvedList"/>
    <dgm:cxn modelId="{80670DE5-65A6-4DA4-8489-B2F1DF551055}" type="presParOf" srcId="{315E378A-45F4-4A1E-8D2B-1AEA4A8B37B4}" destId="{0F364979-C35F-4B4A-8E98-40A8064B7704}" srcOrd="9" destOrd="0" presId="urn:microsoft.com/office/officeart/2008/layout/VerticalCurvedList"/>
    <dgm:cxn modelId="{7BC442F0-546D-449C-9212-6FAF3919736F}" type="presParOf" srcId="{315E378A-45F4-4A1E-8D2B-1AEA4A8B37B4}" destId="{2A7A0C0A-14E1-4273-A058-4D5F5B1B42EE}" srcOrd="10" destOrd="0" presId="urn:microsoft.com/office/officeart/2008/layout/VerticalCurvedList"/>
    <dgm:cxn modelId="{FCAAFA75-D6DF-43DD-B343-9F0D4008C917}" type="presParOf" srcId="{2A7A0C0A-14E1-4273-A058-4D5F5B1B42EE}" destId="{3AECAC59-FB26-4044-8E34-4027A82CAB1E}" srcOrd="0" destOrd="0" presId="urn:microsoft.com/office/officeart/2008/layout/VerticalCurvedList"/>
    <dgm:cxn modelId="{4F8637E3-3603-4A43-893A-4C0E0BA1E278}" type="presParOf" srcId="{315E378A-45F4-4A1E-8D2B-1AEA4A8B37B4}" destId="{3CF91F3F-9009-443E-830E-F56DCCA884BC}" srcOrd="11" destOrd="0" presId="urn:microsoft.com/office/officeart/2008/layout/VerticalCurvedList"/>
    <dgm:cxn modelId="{3C151A76-2367-4F56-AB83-90AB35518381}" type="presParOf" srcId="{315E378A-45F4-4A1E-8D2B-1AEA4A8B37B4}" destId="{34B2353F-DEEC-4E9D-8141-DC5E63C571E6}" srcOrd="12" destOrd="0" presId="urn:microsoft.com/office/officeart/2008/layout/VerticalCurvedList"/>
    <dgm:cxn modelId="{C2C6F2DF-D3CA-4025-A1A7-D2F126FDC64B}" type="presParOf" srcId="{34B2353F-DEEC-4E9D-8141-DC5E63C571E6}" destId="{3F007F38-82A3-42A9-A7CF-1FBFBA215A71}" srcOrd="0" destOrd="0" presId="urn:microsoft.com/office/officeart/2008/layout/VerticalCurvedList"/>
    <dgm:cxn modelId="{0464D895-CD61-41E2-ABCC-C4B0733A8A4D}" type="presParOf" srcId="{315E378A-45F4-4A1E-8D2B-1AEA4A8B37B4}" destId="{D343AA45-349C-43A3-ADA3-57C479F0D1D7}" srcOrd="13" destOrd="0" presId="urn:microsoft.com/office/officeart/2008/layout/VerticalCurvedList"/>
    <dgm:cxn modelId="{BC054013-8CE8-434F-9E7D-E0A03AD4B818}" type="presParOf" srcId="{315E378A-45F4-4A1E-8D2B-1AEA4A8B37B4}" destId="{0B9CAF4B-8D81-4D9B-8180-B38460CCB840}" srcOrd="14" destOrd="0" presId="urn:microsoft.com/office/officeart/2008/layout/VerticalCurvedList"/>
    <dgm:cxn modelId="{FC922F9D-3EA3-4845-ABAE-2377D05861F9}" type="presParOf" srcId="{0B9CAF4B-8D81-4D9B-8180-B38460CCB840}" destId="{5259D359-EA28-4C8B-AF30-F1C0DF6DAE3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5B6FE57-9198-475E-B998-F14D6BFD14B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6FDC1A3-CBC5-4FEF-B4E2-8AEE27A73C01}">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800" b="1" dirty="0" smtClean="0"/>
            <a:t>TomoHD mode</a:t>
          </a:r>
          <a:endParaRPr lang="en-US" sz="2800" b="1" dirty="0"/>
        </a:p>
      </dgm:t>
    </dgm:pt>
    <dgm:pt modelId="{C2C07FA5-94EB-4C0A-B602-DAD07A0ACA04}" type="parTrans" cxnId="{8E4F7348-279A-4663-B873-16B425243510}">
      <dgm:prSet/>
      <dgm:spPr/>
      <dgm:t>
        <a:bodyPr/>
        <a:lstStyle/>
        <a:p>
          <a:endParaRPr lang="en-US"/>
        </a:p>
      </dgm:t>
    </dgm:pt>
    <dgm:pt modelId="{189D72B1-CED5-4055-8A79-399E235ED3F6}" type="sibTrans" cxnId="{8E4F7348-279A-4663-B873-16B425243510}">
      <dgm:prSet/>
      <dgm:spPr/>
      <dgm:t>
        <a:bodyPr/>
        <a:lstStyle/>
        <a:p>
          <a:endParaRPr lang="en-US"/>
        </a:p>
      </dgm:t>
    </dgm:pt>
    <dgm:pt modelId="{E7CFF4B6-56F6-4B68-8C94-C4AEAFEE635E}">
      <dgm:prSet phldrT="[Text]" custT="1"/>
      <dgm:spPr/>
      <dgm:t>
        <a:bodyPr/>
        <a:lstStyle/>
        <a:p>
          <a:r>
            <a:rPr lang="en-US" sz="2400" dirty="0" smtClean="0"/>
            <a:t>Single exposure to acquire 3D</a:t>
          </a:r>
          <a:r>
            <a:rPr lang="en-US" sz="2400" baseline="30000" dirty="0" smtClean="0">
              <a:latin typeface="Arial" panose="020B0604020202020204" pitchFamily="34" charset="0"/>
              <a:cs typeface="Arial" panose="020B0604020202020204" pitchFamily="34" charset="0"/>
            </a:rPr>
            <a:t>™</a:t>
          </a:r>
          <a:r>
            <a:rPr lang="en-US" sz="2400" dirty="0" smtClean="0"/>
            <a:t> data set </a:t>
          </a:r>
          <a:endParaRPr lang="en-US" sz="2400" dirty="0"/>
        </a:p>
      </dgm:t>
    </dgm:pt>
    <dgm:pt modelId="{A079E518-C3CD-4D7D-8B73-9752C05DE24A}" type="parTrans" cxnId="{642BE834-89B9-4AF9-BED2-33E6B0EDF358}">
      <dgm:prSet/>
      <dgm:spPr/>
      <dgm:t>
        <a:bodyPr/>
        <a:lstStyle/>
        <a:p>
          <a:endParaRPr lang="en-US"/>
        </a:p>
      </dgm:t>
    </dgm:pt>
    <dgm:pt modelId="{FAD465E6-C45B-42EB-9415-CC9E9794D7C4}" type="sibTrans" cxnId="{642BE834-89B9-4AF9-BED2-33E6B0EDF358}">
      <dgm:prSet/>
      <dgm:spPr/>
      <dgm:t>
        <a:bodyPr/>
        <a:lstStyle/>
        <a:p>
          <a:endParaRPr lang="en-US"/>
        </a:p>
      </dgm:t>
    </dgm:pt>
    <dgm:pt modelId="{DFC8F3D6-5767-4A0A-B947-6B34E885EC64}">
      <dgm:prSet phldrT="[Text]" custT="1"/>
      <dgm:spPr/>
      <dgm:t>
        <a:bodyPr/>
        <a:lstStyle/>
        <a:p>
          <a:r>
            <a:rPr lang="en-US" sz="2400" dirty="0" smtClean="0"/>
            <a:t>Utilizes </a:t>
          </a:r>
          <a:r>
            <a:rPr lang="en-US" sz="2400" b="0" dirty="0" smtClean="0"/>
            <a:t>C-View</a:t>
          </a:r>
          <a:r>
            <a:rPr lang="en-US" sz="2400" baseline="30000" dirty="0" smtClean="0">
              <a:latin typeface="Arial" panose="020B0604020202020204" pitchFamily="34" charset="0"/>
              <a:cs typeface="Arial" panose="020B0604020202020204" pitchFamily="34" charset="0"/>
            </a:rPr>
            <a:t>™ </a:t>
          </a:r>
          <a:r>
            <a:rPr lang="en-US" sz="2400" baseline="0" dirty="0" smtClean="0">
              <a:latin typeface="Arial" panose="020B0604020202020204" pitchFamily="34" charset="0"/>
              <a:cs typeface="Arial" panose="020B0604020202020204" pitchFamily="34" charset="0"/>
            </a:rPr>
            <a:t>software to create the 2D image</a:t>
          </a:r>
          <a:endParaRPr lang="en-US" sz="2400" baseline="0" dirty="0"/>
        </a:p>
      </dgm:t>
    </dgm:pt>
    <dgm:pt modelId="{9E27D3F5-068B-4D50-ABE4-268EF48DA159}" type="parTrans" cxnId="{F16A51B5-2409-4676-AF64-748F7BE1FF79}">
      <dgm:prSet/>
      <dgm:spPr/>
      <dgm:t>
        <a:bodyPr/>
        <a:lstStyle/>
        <a:p>
          <a:endParaRPr lang="en-US"/>
        </a:p>
      </dgm:t>
    </dgm:pt>
    <dgm:pt modelId="{6863DC61-4150-4985-AC67-CF4FA34161F1}" type="sibTrans" cxnId="{F16A51B5-2409-4676-AF64-748F7BE1FF79}">
      <dgm:prSet/>
      <dgm:spPr/>
      <dgm:t>
        <a:bodyPr/>
        <a:lstStyle/>
        <a:p>
          <a:endParaRPr lang="en-US"/>
        </a:p>
      </dgm:t>
    </dgm:pt>
    <dgm:pt modelId="{E4E4441A-82A1-4A56-9DEB-84E08F496D76}">
      <dgm:prSet phldrT="[Text]" custT="1">
        <dgm:style>
          <a:lnRef idx="2">
            <a:schemeClr val="accent1"/>
          </a:lnRef>
          <a:fillRef idx="1">
            <a:schemeClr val="lt1"/>
          </a:fillRef>
          <a:effectRef idx="0">
            <a:schemeClr val="accent1"/>
          </a:effectRef>
          <a:fontRef idx="minor">
            <a:schemeClr val="dk1"/>
          </a:fontRef>
        </dgm:style>
      </dgm:prSet>
      <dgm:spPr/>
      <dgm:t>
        <a:bodyPr/>
        <a:lstStyle/>
        <a:p>
          <a:r>
            <a:rPr lang="en-US" sz="2800" b="1" baseline="0" dirty="0" smtClean="0"/>
            <a:t>Combo mode exam</a:t>
          </a:r>
          <a:endParaRPr lang="en-US" sz="2800" b="1" baseline="0" dirty="0"/>
        </a:p>
      </dgm:t>
    </dgm:pt>
    <dgm:pt modelId="{EF71B655-CB89-4438-AD3F-3A2BA8969B84}" type="parTrans" cxnId="{E3F54C3A-2ED5-42EA-9904-BC1C2DBDB078}">
      <dgm:prSet/>
      <dgm:spPr/>
      <dgm:t>
        <a:bodyPr/>
        <a:lstStyle/>
        <a:p>
          <a:endParaRPr lang="en-US"/>
        </a:p>
      </dgm:t>
    </dgm:pt>
    <dgm:pt modelId="{9706DC4C-764C-49FA-BB7C-4259E3A9E1BB}" type="sibTrans" cxnId="{E3F54C3A-2ED5-42EA-9904-BC1C2DBDB078}">
      <dgm:prSet/>
      <dgm:spPr/>
      <dgm:t>
        <a:bodyPr/>
        <a:lstStyle/>
        <a:p>
          <a:endParaRPr lang="en-US"/>
        </a:p>
      </dgm:t>
    </dgm:pt>
    <dgm:pt modelId="{92D20E01-2736-4F58-8DCD-065DBB2F4053}">
      <dgm:prSet custT="1"/>
      <dgm:spPr/>
      <dgm:t>
        <a:bodyPr/>
        <a:lstStyle/>
        <a:p>
          <a:r>
            <a:rPr lang="en-US" sz="2400" baseline="0" dirty="0" smtClean="0"/>
            <a:t>Combination of 3D</a:t>
          </a:r>
          <a:r>
            <a:rPr lang="en-US" sz="2400" baseline="30000" dirty="0" smtClean="0"/>
            <a:t>™</a:t>
          </a:r>
          <a:r>
            <a:rPr lang="en-US" sz="2400" baseline="0" dirty="0" smtClean="0"/>
            <a:t> and 2D exposures</a:t>
          </a:r>
          <a:endParaRPr lang="en-US" sz="2400" baseline="0" dirty="0"/>
        </a:p>
      </dgm:t>
    </dgm:pt>
    <dgm:pt modelId="{F76C6162-CCCC-4335-A2E6-D6DB52DA0B2B}" type="parTrans" cxnId="{DC43C335-06D7-40EE-8861-55C6B161F8E7}">
      <dgm:prSet/>
      <dgm:spPr/>
      <dgm:t>
        <a:bodyPr/>
        <a:lstStyle/>
        <a:p>
          <a:endParaRPr lang="en-US"/>
        </a:p>
      </dgm:t>
    </dgm:pt>
    <dgm:pt modelId="{D7BE3320-9894-4682-9531-16D50F9A2028}" type="sibTrans" cxnId="{DC43C335-06D7-40EE-8861-55C6B161F8E7}">
      <dgm:prSet/>
      <dgm:spPr/>
      <dgm:t>
        <a:bodyPr/>
        <a:lstStyle/>
        <a:p>
          <a:endParaRPr lang="en-US"/>
        </a:p>
      </dgm:t>
    </dgm:pt>
    <dgm:pt modelId="{09587598-FCBE-4E43-A0BD-2DFD4A6341BD}">
      <dgm:prSet phldrT="[Text]" custT="1"/>
      <dgm:spPr/>
      <dgm:t>
        <a:bodyPr/>
        <a:lstStyle/>
        <a:p>
          <a:endParaRPr lang="en-US" sz="2400" baseline="0" dirty="0"/>
        </a:p>
      </dgm:t>
    </dgm:pt>
    <dgm:pt modelId="{160F7439-672C-493C-B87D-46612A7D229C}" type="parTrans" cxnId="{34BBA2D1-1C83-4F52-A621-DADB18DB0C09}">
      <dgm:prSet/>
      <dgm:spPr/>
      <dgm:t>
        <a:bodyPr/>
        <a:lstStyle/>
        <a:p>
          <a:endParaRPr lang="en-US"/>
        </a:p>
      </dgm:t>
    </dgm:pt>
    <dgm:pt modelId="{9403335A-8AE8-4D6E-BA2B-3840C2825E73}" type="sibTrans" cxnId="{34BBA2D1-1C83-4F52-A621-DADB18DB0C09}">
      <dgm:prSet/>
      <dgm:spPr/>
      <dgm:t>
        <a:bodyPr/>
        <a:lstStyle/>
        <a:p>
          <a:endParaRPr lang="en-US"/>
        </a:p>
      </dgm:t>
    </dgm:pt>
    <dgm:pt modelId="{1A205A4C-F6FC-4990-B6DE-0F31A347DA91}">
      <dgm:prSet phldrT="[Text]" custT="1"/>
      <dgm:spPr/>
      <dgm:t>
        <a:bodyPr/>
        <a:lstStyle/>
        <a:p>
          <a:endParaRPr lang="en-US" sz="2800" dirty="0"/>
        </a:p>
      </dgm:t>
    </dgm:pt>
    <dgm:pt modelId="{A3C38CAA-B431-4729-A66F-003F18E6E005}" type="parTrans" cxnId="{CA2DDE08-2102-4D5F-80D1-A3B8A6C61BCD}">
      <dgm:prSet/>
      <dgm:spPr/>
      <dgm:t>
        <a:bodyPr/>
        <a:lstStyle/>
        <a:p>
          <a:endParaRPr lang="en-US"/>
        </a:p>
      </dgm:t>
    </dgm:pt>
    <dgm:pt modelId="{2981E7A9-9F49-4468-84D1-448F337C41BC}" type="sibTrans" cxnId="{CA2DDE08-2102-4D5F-80D1-A3B8A6C61BCD}">
      <dgm:prSet/>
      <dgm:spPr/>
      <dgm:t>
        <a:bodyPr/>
        <a:lstStyle/>
        <a:p>
          <a:endParaRPr lang="en-US"/>
        </a:p>
      </dgm:t>
    </dgm:pt>
    <dgm:pt modelId="{778D88E3-AA41-4250-B7AB-BF872C8EFD68}" type="pres">
      <dgm:prSet presAssocID="{55B6FE57-9198-475E-B998-F14D6BFD14B2}" presName="linear" presStyleCnt="0">
        <dgm:presLayoutVars>
          <dgm:animLvl val="lvl"/>
          <dgm:resizeHandles val="exact"/>
        </dgm:presLayoutVars>
      </dgm:prSet>
      <dgm:spPr/>
      <dgm:t>
        <a:bodyPr/>
        <a:lstStyle/>
        <a:p>
          <a:endParaRPr lang="en-US"/>
        </a:p>
      </dgm:t>
    </dgm:pt>
    <dgm:pt modelId="{15735B61-BA9B-4E2B-8586-ED9B94485E10}" type="pres">
      <dgm:prSet presAssocID="{E6FDC1A3-CBC5-4FEF-B4E2-8AEE27A73C01}" presName="parentText" presStyleLbl="node1" presStyleIdx="0" presStyleCnt="2" custScaleY="91810" custLinFactNeighborX="-1" custLinFactNeighborY="9766">
        <dgm:presLayoutVars>
          <dgm:chMax val="0"/>
          <dgm:bulletEnabled val="1"/>
        </dgm:presLayoutVars>
      </dgm:prSet>
      <dgm:spPr/>
      <dgm:t>
        <a:bodyPr/>
        <a:lstStyle/>
        <a:p>
          <a:endParaRPr lang="en-US"/>
        </a:p>
      </dgm:t>
    </dgm:pt>
    <dgm:pt modelId="{1566BB5E-D10E-4E67-AF72-79BF410A5682}" type="pres">
      <dgm:prSet presAssocID="{E6FDC1A3-CBC5-4FEF-B4E2-8AEE27A73C01}" presName="childText" presStyleLbl="revTx" presStyleIdx="0" presStyleCnt="2">
        <dgm:presLayoutVars>
          <dgm:bulletEnabled val="1"/>
        </dgm:presLayoutVars>
      </dgm:prSet>
      <dgm:spPr/>
      <dgm:t>
        <a:bodyPr/>
        <a:lstStyle/>
        <a:p>
          <a:endParaRPr lang="en-US"/>
        </a:p>
      </dgm:t>
    </dgm:pt>
    <dgm:pt modelId="{0389680E-25A0-4CF1-B9DA-6256755BADC8}" type="pres">
      <dgm:prSet presAssocID="{E4E4441A-82A1-4A56-9DEB-84E08F496D76}" presName="parentText" presStyleLbl="node1" presStyleIdx="1" presStyleCnt="2" custLinFactNeighborX="-1" custLinFactNeighborY="10885">
        <dgm:presLayoutVars>
          <dgm:chMax val="0"/>
          <dgm:bulletEnabled val="1"/>
        </dgm:presLayoutVars>
      </dgm:prSet>
      <dgm:spPr/>
      <dgm:t>
        <a:bodyPr/>
        <a:lstStyle/>
        <a:p>
          <a:endParaRPr lang="en-US"/>
        </a:p>
      </dgm:t>
    </dgm:pt>
    <dgm:pt modelId="{F854C7A9-0812-4C28-9CA5-E97FDCBD40E5}" type="pres">
      <dgm:prSet presAssocID="{E4E4441A-82A1-4A56-9DEB-84E08F496D76}" presName="childText" presStyleLbl="revTx" presStyleIdx="1" presStyleCnt="2">
        <dgm:presLayoutVars>
          <dgm:bulletEnabled val="1"/>
        </dgm:presLayoutVars>
      </dgm:prSet>
      <dgm:spPr/>
      <dgm:t>
        <a:bodyPr/>
        <a:lstStyle/>
        <a:p>
          <a:endParaRPr lang="en-US"/>
        </a:p>
      </dgm:t>
    </dgm:pt>
  </dgm:ptLst>
  <dgm:cxnLst>
    <dgm:cxn modelId="{34BBA2D1-1C83-4F52-A621-DADB18DB0C09}" srcId="{E4E4441A-82A1-4A56-9DEB-84E08F496D76}" destId="{09587598-FCBE-4E43-A0BD-2DFD4A6341BD}" srcOrd="0" destOrd="0" parTransId="{160F7439-672C-493C-B87D-46612A7D229C}" sibTransId="{9403335A-8AE8-4D6E-BA2B-3840C2825E73}"/>
    <dgm:cxn modelId="{DE46D7D6-2583-4FF8-AB97-7D4C570C7F1C}" type="presOf" srcId="{55B6FE57-9198-475E-B998-F14D6BFD14B2}" destId="{778D88E3-AA41-4250-B7AB-BF872C8EFD68}" srcOrd="0" destOrd="0" presId="urn:microsoft.com/office/officeart/2005/8/layout/vList2"/>
    <dgm:cxn modelId="{F99AA47B-B84A-4FA7-9467-B0C30CA3925A}" type="presOf" srcId="{DFC8F3D6-5767-4A0A-B947-6B34E885EC64}" destId="{1566BB5E-D10E-4E67-AF72-79BF410A5682}" srcOrd="0" destOrd="2" presId="urn:microsoft.com/office/officeart/2005/8/layout/vList2"/>
    <dgm:cxn modelId="{8E4F7348-279A-4663-B873-16B425243510}" srcId="{55B6FE57-9198-475E-B998-F14D6BFD14B2}" destId="{E6FDC1A3-CBC5-4FEF-B4E2-8AEE27A73C01}" srcOrd="0" destOrd="0" parTransId="{C2C07FA5-94EB-4C0A-B602-DAD07A0ACA04}" sibTransId="{189D72B1-CED5-4055-8A79-399E235ED3F6}"/>
    <dgm:cxn modelId="{0BE8ADCF-5B2A-4F79-A6DD-DE90DADDFDF1}" type="presOf" srcId="{E7CFF4B6-56F6-4B68-8C94-C4AEAFEE635E}" destId="{1566BB5E-D10E-4E67-AF72-79BF410A5682}" srcOrd="0" destOrd="1" presId="urn:microsoft.com/office/officeart/2005/8/layout/vList2"/>
    <dgm:cxn modelId="{E3F54C3A-2ED5-42EA-9904-BC1C2DBDB078}" srcId="{55B6FE57-9198-475E-B998-F14D6BFD14B2}" destId="{E4E4441A-82A1-4A56-9DEB-84E08F496D76}" srcOrd="1" destOrd="0" parTransId="{EF71B655-CB89-4438-AD3F-3A2BA8969B84}" sibTransId="{9706DC4C-764C-49FA-BB7C-4259E3A9E1BB}"/>
    <dgm:cxn modelId="{698FA815-AAC5-4001-8CF7-D3B07A6EEF93}" type="presOf" srcId="{1A205A4C-F6FC-4990-B6DE-0F31A347DA91}" destId="{1566BB5E-D10E-4E67-AF72-79BF410A5682}" srcOrd="0" destOrd="0" presId="urn:microsoft.com/office/officeart/2005/8/layout/vList2"/>
    <dgm:cxn modelId="{CA2DDE08-2102-4D5F-80D1-A3B8A6C61BCD}" srcId="{E6FDC1A3-CBC5-4FEF-B4E2-8AEE27A73C01}" destId="{1A205A4C-F6FC-4990-B6DE-0F31A347DA91}" srcOrd="0" destOrd="0" parTransId="{A3C38CAA-B431-4729-A66F-003F18E6E005}" sibTransId="{2981E7A9-9F49-4468-84D1-448F337C41BC}"/>
    <dgm:cxn modelId="{F16A51B5-2409-4676-AF64-748F7BE1FF79}" srcId="{E6FDC1A3-CBC5-4FEF-B4E2-8AEE27A73C01}" destId="{DFC8F3D6-5767-4A0A-B947-6B34E885EC64}" srcOrd="2" destOrd="0" parTransId="{9E27D3F5-068B-4D50-ABE4-268EF48DA159}" sibTransId="{6863DC61-4150-4985-AC67-CF4FA34161F1}"/>
    <dgm:cxn modelId="{DC43C335-06D7-40EE-8861-55C6B161F8E7}" srcId="{E4E4441A-82A1-4A56-9DEB-84E08F496D76}" destId="{92D20E01-2736-4F58-8DCD-065DBB2F4053}" srcOrd="1" destOrd="0" parTransId="{F76C6162-CCCC-4335-A2E6-D6DB52DA0B2B}" sibTransId="{D7BE3320-9894-4682-9531-16D50F9A2028}"/>
    <dgm:cxn modelId="{8554836E-A99E-4DC8-9620-A49083999BE1}" type="presOf" srcId="{E6FDC1A3-CBC5-4FEF-B4E2-8AEE27A73C01}" destId="{15735B61-BA9B-4E2B-8586-ED9B94485E10}" srcOrd="0" destOrd="0" presId="urn:microsoft.com/office/officeart/2005/8/layout/vList2"/>
    <dgm:cxn modelId="{19630389-AEFD-461D-9F4D-744FB10B4E0A}" type="presOf" srcId="{E4E4441A-82A1-4A56-9DEB-84E08F496D76}" destId="{0389680E-25A0-4CF1-B9DA-6256755BADC8}" srcOrd="0" destOrd="0" presId="urn:microsoft.com/office/officeart/2005/8/layout/vList2"/>
    <dgm:cxn modelId="{642BE834-89B9-4AF9-BED2-33E6B0EDF358}" srcId="{E6FDC1A3-CBC5-4FEF-B4E2-8AEE27A73C01}" destId="{E7CFF4B6-56F6-4B68-8C94-C4AEAFEE635E}" srcOrd="1" destOrd="0" parTransId="{A079E518-C3CD-4D7D-8B73-9752C05DE24A}" sibTransId="{FAD465E6-C45B-42EB-9415-CC9E9794D7C4}"/>
    <dgm:cxn modelId="{ACA4095C-A18F-4060-9A28-738EE757FC07}" type="presOf" srcId="{09587598-FCBE-4E43-A0BD-2DFD4A6341BD}" destId="{F854C7A9-0812-4C28-9CA5-E97FDCBD40E5}" srcOrd="0" destOrd="0" presId="urn:microsoft.com/office/officeart/2005/8/layout/vList2"/>
    <dgm:cxn modelId="{6FFB84BE-7AB0-4E1D-A67F-ADE5EC709618}" type="presOf" srcId="{92D20E01-2736-4F58-8DCD-065DBB2F4053}" destId="{F854C7A9-0812-4C28-9CA5-E97FDCBD40E5}" srcOrd="0" destOrd="1" presId="urn:microsoft.com/office/officeart/2005/8/layout/vList2"/>
    <dgm:cxn modelId="{6DB17AFC-EB2A-44B8-B4FF-BB8A70C5603A}" type="presParOf" srcId="{778D88E3-AA41-4250-B7AB-BF872C8EFD68}" destId="{15735B61-BA9B-4E2B-8586-ED9B94485E10}" srcOrd="0" destOrd="0" presId="urn:microsoft.com/office/officeart/2005/8/layout/vList2"/>
    <dgm:cxn modelId="{E2BA3794-9FB4-46E6-878D-4F4FAC7CD5C5}" type="presParOf" srcId="{778D88E3-AA41-4250-B7AB-BF872C8EFD68}" destId="{1566BB5E-D10E-4E67-AF72-79BF410A5682}" srcOrd="1" destOrd="0" presId="urn:microsoft.com/office/officeart/2005/8/layout/vList2"/>
    <dgm:cxn modelId="{023BD52B-261A-4AF2-9F0C-2B53100A2B11}" type="presParOf" srcId="{778D88E3-AA41-4250-B7AB-BF872C8EFD68}" destId="{0389680E-25A0-4CF1-B9DA-6256755BADC8}" srcOrd="2" destOrd="0" presId="urn:microsoft.com/office/officeart/2005/8/layout/vList2"/>
    <dgm:cxn modelId="{C96E5675-5464-4A95-9163-89BA964F22C6}" type="presParOf" srcId="{778D88E3-AA41-4250-B7AB-BF872C8EFD68}" destId="{F854C7A9-0812-4C28-9CA5-E97FDCBD40E5}" srcOrd="3" destOrd="0" presId="urn:microsoft.com/office/officeart/2005/8/layout/vList2"/>
  </dgm:cxnLst>
  <dgm:bg>
    <a:solidFill>
      <a:srgbClr val="DFE3F9"/>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EB6261E-5091-4B51-8EC0-81970926FF16}" type="doc">
      <dgm:prSet loTypeId="urn:microsoft.com/office/officeart/2005/8/layout/vList2" loCatId="list" qsTypeId="urn:microsoft.com/office/officeart/2005/8/quickstyle/simple2" qsCatId="simple" csTypeId="urn:microsoft.com/office/officeart/2005/8/colors/accent4_1" csCatId="accent4" phldr="1"/>
      <dgm:spPr/>
      <dgm:t>
        <a:bodyPr/>
        <a:lstStyle/>
        <a:p>
          <a:endParaRPr lang="en-US"/>
        </a:p>
      </dgm:t>
    </dgm:pt>
    <dgm:pt modelId="{6F0E88BB-A4EE-4331-B3C2-5213C8793DF6}">
      <dgm:prSet custT="1"/>
      <dgm:spPr/>
      <dgm:t>
        <a:bodyPr/>
        <a:lstStyle/>
        <a:p>
          <a:pPr rtl="0"/>
          <a:endParaRPr lang="en-US" sz="2800" b="0" dirty="0" smtClean="0"/>
        </a:p>
        <a:p>
          <a:pPr rtl="0"/>
          <a:r>
            <a:rPr lang="en-US" sz="2800" b="0" dirty="0" smtClean="0">
              <a:solidFill>
                <a:srgbClr val="002060"/>
              </a:solidFill>
            </a:rPr>
            <a:t>C-View</a:t>
          </a:r>
          <a:r>
            <a:rPr lang="en-US" sz="2800" b="0" baseline="30000" dirty="0" smtClean="0">
              <a:solidFill>
                <a:srgbClr val="002060"/>
              </a:solidFill>
              <a:latin typeface="Arial" panose="020B0604020202020204" pitchFamily="34" charset="0"/>
              <a:cs typeface="Arial" panose="020B0604020202020204" pitchFamily="34" charset="0"/>
            </a:rPr>
            <a:t>™</a:t>
          </a:r>
          <a:r>
            <a:rPr lang="en-US" sz="2800" b="0" dirty="0" smtClean="0">
              <a:solidFill>
                <a:srgbClr val="002060"/>
              </a:solidFill>
            </a:rPr>
            <a:t> algorithm creates 2D images with important tomosynthesis information </a:t>
          </a:r>
        </a:p>
        <a:p>
          <a:pPr rtl="0"/>
          <a:endParaRPr lang="en-US" sz="2300" dirty="0"/>
        </a:p>
      </dgm:t>
    </dgm:pt>
    <dgm:pt modelId="{DD59F1B8-C34E-47DD-A392-3BCA449DEF15}" type="parTrans" cxnId="{F59F8EF3-D771-4186-BE63-2D2E8722E2F0}">
      <dgm:prSet/>
      <dgm:spPr/>
      <dgm:t>
        <a:bodyPr/>
        <a:lstStyle/>
        <a:p>
          <a:endParaRPr lang="en-US"/>
        </a:p>
      </dgm:t>
    </dgm:pt>
    <dgm:pt modelId="{642B5AAF-C1BC-4495-B7D9-E84FB844E7EE}" type="sibTrans" cxnId="{F59F8EF3-D771-4186-BE63-2D2E8722E2F0}">
      <dgm:prSet/>
      <dgm:spPr/>
      <dgm:t>
        <a:bodyPr/>
        <a:lstStyle/>
        <a:p>
          <a:endParaRPr lang="en-US"/>
        </a:p>
      </dgm:t>
    </dgm:pt>
    <dgm:pt modelId="{72F54C2D-369C-470F-9DC3-9D09A491363C}">
      <dgm:prSet custT="1"/>
      <dgm:spPr/>
      <dgm:t>
        <a:bodyPr/>
        <a:lstStyle/>
        <a:p>
          <a:pPr rtl="0"/>
          <a:r>
            <a:rPr lang="en-US" sz="2000" b="0" dirty="0" smtClean="0">
              <a:solidFill>
                <a:srgbClr val="002060"/>
              </a:solidFill>
            </a:rPr>
            <a:t>Eliminates 2D exposures resulting in less patient dose</a:t>
          </a:r>
          <a:endParaRPr lang="en-US" sz="2000" dirty="0">
            <a:solidFill>
              <a:srgbClr val="002060"/>
            </a:solidFill>
          </a:endParaRPr>
        </a:p>
      </dgm:t>
    </dgm:pt>
    <dgm:pt modelId="{086A10F4-EAD2-49CF-833B-7CDB391439DF}" type="parTrans" cxnId="{99EF7A03-BC47-4436-B6DB-5A8D5E7C6B5A}">
      <dgm:prSet/>
      <dgm:spPr/>
      <dgm:t>
        <a:bodyPr/>
        <a:lstStyle/>
        <a:p>
          <a:endParaRPr lang="en-US"/>
        </a:p>
      </dgm:t>
    </dgm:pt>
    <dgm:pt modelId="{7C71CE25-F58A-45EC-84CD-D16654D68384}" type="sibTrans" cxnId="{99EF7A03-BC47-4436-B6DB-5A8D5E7C6B5A}">
      <dgm:prSet/>
      <dgm:spPr/>
      <dgm:t>
        <a:bodyPr/>
        <a:lstStyle/>
        <a:p>
          <a:endParaRPr lang="en-US"/>
        </a:p>
      </dgm:t>
    </dgm:pt>
    <dgm:pt modelId="{66A2B765-84C4-4124-B113-6E8941837BC9}">
      <dgm:prSet custT="1"/>
      <dgm:spPr/>
      <dgm:t>
        <a:bodyPr/>
        <a:lstStyle/>
        <a:p>
          <a:pPr rtl="0"/>
          <a:r>
            <a:rPr lang="en-US" sz="2000" b="0" dirty="0" smtClean="0">
              <a:solidFill>
                <a:srgbClr val="002060"/>
              </a:solidFill>
            </a:rPr>
            <a:t>Greater patient comfort via fast, &lt;4 second scan time</a:t>
          </a:r>
          <a:endParaRPr lang="en-US" sz="2000" dirty="0">
            <a:solidFill>
              <a:srgbClr val="002060"/>
            </a:solidFill>
          </a:endParaRPr>
        </a:p>
      </dgm:t>
    </dgm:pt>
    <dgm:pt modelId="{3CE59C4F-73A4-4926-ADCD-7BDBF147DEDC}" type="parTrans" cxnId="{1B716831-398F-48B4-AEEE-DB3D7B78B8ED}">
      <dgm:prSet/>
      <dgm:spPr/>
      <dgm:t>
        <a:bodyPr/>
        <a:lstStyle/>
        <a:p>
          <a:endParaRPr lang="en-US"/>
        </a:p>
      </dgm:t>
    </dgm:pt>
    <dgm:pt modelId="{63E382CB-E75C-4478-BFF1-C50A18B09C04}" type="sibTrans" cxnId="{1B716831-398F-48B4-AEEE-DB3D7B78B8ED}">
      <dgm:prSet/>
      <dgm:spPr/>
      <dgm:t>
        <a:bodyPr/>
        <a:lstStyle/>
        <a:p>
          <a:endParaRPr lang="en-US"/>
        </a:p>
      </dgm:t>
    </dgm:pt>
    <dgm:pt modelId="{41709618-D43E-4FBC-BA34-CC39F5C49343}">
      <dgm:prSet custT="1"/>
      <dgm:spPr/>
      <dgm:t>
        <a:bodyPr/>
        <a:lstStyle/>
        <a:p>
          <a:pPr rtl="0"/>
          <a:r>
            <a:rPr lang="en-US" sz="2800" b="0" dirty="0" smtClean="0">
              <a:solidFill>
                <a:srgbClr val="002060"/>
              </a:solidFill>
            </a:rPr>
            <a:t>Generated 2D images display the heightened detail from the tomosynthesis images</a:t>
          </a:r>
          <a:endParaRPr lang="en-US" sz="2800" dirty="0">
            <a:solidFill>
              <a:srgbClr val="002060"/>
            </a:solidFill>
          </a:endParaRPr>
        </a:p>
      </dgm:t>
    </dgm:pt>
    <dgm:pt modelId="{C4B6DEFE-3A43-4EC8-B482-E4607B5DC609}" type="parTrans" cxnId="{2DEF5202-F7EC-4FDF-B4A9-EE337FED6E1F}">
      <dgm:prSet/>
      <dgm:spPr/>
      <dgm:t>
        <a:bodyPr/>
        <a:lstStyle/>
        <a:p>
          <a:endParaRPr lang="en-US"/>
        </a:p>
      </dgm:t>
    </dgm:pt>
    <dgm:pt modelId="{2B7C3919-735F-4B4C-88EE-394C4E13EB53}" type="sibTrans" cxnId="{2DEF5202-F7EC-4FDF-B4A9-EE337FED6E1F}">
      <dgm:prSet/>
      <dgm:spPr/>
      <dgm:t>
        <a:bodyPr/>
        <a:lstStyle/>
        <a:p>
          <a:endParaRPr lang="en-US"/>
        </a:p>
      </dgm:t>
    </dgm:pt>
    <dgm:pt modelId="{531C5C73-0FA4-4DD9-9F29-672431A7EC9A}">
      <dgm:prSet/>
      <dgm:spPr/>
      <dgm:t>
        <a:bodyPr/>
        <a:lstStyle/>
        <a:p>
          <a:pPr rtl="0"/>
          <a:r>
            <a:rPr lang="en-US" b="0" dirty="0" smtClean="0">
              <a:solidFill>
                <a:srgbClr val="002060"/>
              </a:solidFill>
            </a:rPr>
            <a:t>Clinical evidence shows TomoHD mode is superior to 2D mammography, offering comparable clinical performance to combo mode</a:t>
          </a:r>
          <a:r>
            <a:rPr lang="en-US" b="0" baseline="30000" dirty="0" smtClean="0">
              <a:solidFill>
                <a:srgbClr val="002060"/>
              </a:solidFill>
            </a:rPr>
            <a:t>1, 12-13</a:t>
          </a:r>
          <a:endParaRPr lang="en-US" baseline="30000" dirty="0">
            <a:solidFill>
              <a:srgbClr val="002060"/>
            </a:solidFill>
          </a:endParaRPr>
        </a:p>
      </dgm:t>
    </dgm:pt>
    <dgm:pt modelId="{177C5536-5655-4191-8DC0-E692444EFF05}" type="parTrans" cxnId="{D9F18CAE-67DB-4E82-9D9A-28C1FA8C9A78}">
      <dgm:prSet/>
      <dgm:spPr/>
      <dgm:t>
        <a:bodyPr/>
        <a:lstStyle/>
        <a:p>
          <a:endParaRPr lang="en-US"/>
        </a:p>
      </dgm:t>
    </dgm:pt>
    <dgm:pt modelId="{4184177C-E737-43BB-A9C8-F56A0A8C932D}" type="sibTrans" cxnId="{D9F18CAE-67DB-4E82-9D9A-28C1FA8C9A78}">
      <dgm:prSet/>
      <dgm:spPr/>
      <dgm:t>
        <a:bodyPr/>
        <a:lstStyle/>
        <a:p>
          <a:endParaRPr lang="en-US"/>
        </a:p>
      </dgm:t>
    </dgm:pt>
    <dgm:pt modelId="{173F3199-29D6-4CE4-9304-80F0555723FB}" type="pres">
      <dgm:prSet presAssocID="{8EB6261E-5091-4B51-8EC0-81970926FF16}" presName="linear" presStyleCnt="0">
        <dgm:presLayoutVars>
          <dgm:animLvl val="lvl"/>
          <dgm:resizeHandles val="exact"/>
        </dgm:presLayoutVars>
      </dgm:prSet>
      <dgm:spPr/>
      <dgm:t>
        <a:bodyPr/>
        <a:lstStyle/>
        <a:p>
          <a:endParaRPr lang="en-US"/>
        </a:p>
      </dgm:t>
    </dgm:pt>
    <dgm:pt modelId="{B456ABD6-01AB-4780-8404-C3142BCC641D}" type="pres">
      <dgm:prSet presAssocID="{6F0E88BB-A4EE-4331-B3C2-5213C8793DF6}" presName="parentText" presStyleLbl="node1" presStyleIdx="0" presStyleCnt="3" custScaleY="20211" custLinFactNeighborX="467" custLinFactNeighborY="-40528">
        <dgm:presLayoutVars>
          <dgm:chMax val="0"/>
          <dgm:bulletEnabled val="1"/>
        </dgm:presLayoutVars>
      </dgm:prSet>
      <dgm:spPr/>
      <dgm:t>
        <a:bodyPr/>
        <a:lstStyle/>
        <a:p>
          <a:endParaRPr lang="en-US"/>
        </a:p>
      </dgm:t>
    </dgm:pt>
    <dgm:pt modelId="{A56E28F1-8883-45EC-A06A-C4E09D141F69}" type="pres">
      <dgm:prSet presAssocID="{6F0E88BB-A4EE-4331-B3C2-5213C8793DF6}" presName="childText" presStyleLbl="revTx" presStyleIdx="0" presStyleCnt="1">
        <dgm:presLayoutVars>
          <dgm:bulletEnabled val="1"/>
        </dgm:presLayoutVars>
      </dgm:prSet>
      <dgm:spPr/>
      <dgm:t>
        <a:bodyPr/>
        <a:lstStyle/>
        <a:p>
          <a:endParaRPr lang="en-US"/>
        </a:p>
      </dgm:t>
    </dgm:pt>
    <dgm:pt modelId="{25731C47-5104-49EE-B797-333090BC6F8C}" type="pres">
      <dgm:prSet presAssocID="{41709618-D43E-4FBC-BA34-CC39F5C49343}" presName="parentText" presStyleLbl="node1" presStyleIdx="1" presStyleCnt="3" custScaleY="28282">
        <dgm:presLayoutVars>
          <dgm:chMax val="0"/>
          <dgm:bulletEnabled val="1"/>
        </dgm:presLayoutVars>
      </dgm:prSet>
      <dgm:spPr/>
      <dgm:t>
        <a:bodyPr/>
        <a:lstStyle/>
        <a:p>
          <a:endParaRPr lang="en-US"/>
        </a:p>
      </dgm:t>
    </dgm:pt>
    <dgm:pt modelId="{19CDB3C7-93F2-46C6-91F7-9CB44F1B292C}" type="pres">
      <dgm:prSet presAssocID="{2B7C3919-735F-4B4C-88EE-394C4E13EB53}" presName="spacer" presStyleCnt="0"/>
      <dgm:spPr/>
    </dgm:pt>
    <dgm:pt modelId="{F2A2FE2D-DBB2-42FA-81AA-BAE23550CA4B}" type="pres">
      <dgm:prSet presAssocID="{531C5C73-0FA4-4DD9-9F29-672431A7EC9A}" presName="parentText" presStyleLbl="node1" presStyleIdx="2" presStyleCnt="3" custScaleY="33013">
        <dgm:presLayoutVars>
          <dgm:chMax val="0"/>
          <dgm:bulletEnabled val="1"/>
        </dgm:presLayoutVars>
      </dgm:prSet>
      <dgm:spPr/>
      <dgm:t>
        <a:bodyPr/>
        <a:lstStyle/>
        <a:p>
          <a:endParaRPr lang="en-US"/>
        </a:p>
      </dgm:t>
    </dgm:pt>
  </dgm:ptLst>
  <dgm:cxnLst>
    <dgm:cxn modelId="{2DEF5202-F7EC-4FDF-B4A9-EE337FED6E1F}" srcId="{8EB6261E-5091-4B51-8EC0-81970926FF16}" destId="{41709618-D43E-4FBC-BA34-CC39F5C49343}" srcOrd="1" destOrd="0" parTransId="{C4B6DEFE-3A43-4EC8-B482-E4607B5DC609}" sibTransId="{2B7C3919-735F-4B4C-88EE-394C4E13EB53}"/>
    <dgm:cxn modelId="{C5F035AA-FE1B-4529-824D-58833B7CE11B}" type="presOf" srcId="{66A2B765-84C4-4124-B113-6E8941837BC9}" destId="{A56E28F1-8883-45EC-A06A-C4E09D141F69}" srcOrd="0" destOrd="1" presId="urn:microsoft.com/office/officeart/2005/8/layout/vList2"/>
    <dgm:cxn modelId="{99EF7A03-BC47-4436-B6DB-5A8D5E7C6B5A}" srcId="{6F0E88BB-A4EE-4331-B3C2-5213C8793DF6}" destId="{72F54C2D-369C-470F-9DC3-9D09A491363C}" srcOrd="0" destOrd="0" parTransId="{086A10F4-EAD2-49CF-833B-7CDB391439DF}" sibTransId="{7C71CE25-F58A-45EC-84CD-D16654D68384}"/>
    <dgm:cxn modelId="{F59F8EF3-D771-4186-BE63-2D2E8722E2F0}" srcId="{8EB6261E-5091-4B51-8EC0-81970926FF16}" destId="{6F0E88BB-A4EE-4331-B3C2-5213C8793DF6}" srcOrd="0" destOrd="0" parTransId="{DD59F1B8-C34E-47DD-A392-3BCA449DEF15}" sibTransId="{642B5AAF-C1BC-4495-B7D9-E84FB844E7EE}"/>
    <dgm:cxn modelId="{0A04B70D-5842-44EA-94B9-C34BACF8A1CC}" type="presOf" srcId="{6F0E88BB-A4EE-4331-B3C2-5213C8793DF6}" destId="{B456ABD6-01AB-4780-8404-C3142BCC641D}" srcOrd="0" destOrd="0" presId="urn:microsoft.com/office/officeart/2005/8/layout/vList2"/>
    <dgm:cxn modelId="{94F4DB8F-A8AF-4E11-A11D-F908CCA9ABBD}" type="presOf" srcId="{8EB6261E-5091-4B51-8EC0-81970926FF16}" destId="{173F3199-29D6-4CE4-9304-80F0555723FB}" srcOrd="0" destOrd="0" presId="urn:microsoft.com/office/officeart/2005/8/layout/vList2"/>
    <dgm:cxn modelId="{D9F18CAE-67DB-4E82-9D9A-28C1FA8C9A78}" srcId="{8EB6261E-5091-4B51-8EC0-81970926FF16}" destId="{531C5C73-0FA4-4DD9-9F29-672431A7EC9A}" srcOrd="2" destOrd="0" parTransId="{177C5536-5655-4191-8DC0-E692444EFF05}" sibTransId="{4184177C-E737-43BB-A9C8-F56A0A8C932D}"/>
    <dgm:cxn modelId="{73C40684-D3F1-4223-B765-55D3794FDB1A}" type="presOf" srcId="{72F54C2D-369C-470F-9DC3-9D09A491363C}" destId="{A56E28F1-8883-45EC-A06A-C4E09D141F69}" srcOrd="0" destOrd="0" presId="urn:microsoft.com/office/officeart/2005/8/layout/vList2"/>
    <dgm:cxn modelId="{F3C11D0E-C88E-4086-A1D0-865DDDA38FAE}" type="presOf" srcId="{41709618-D43E-4FBC-BA34-CC39F5C49343}" destId="{25731C47-5104-49EE-B797-333090BC6F8C}" srcOrd="0" destOrd="0" presId="urn:microsoft.com/office/officeart/2005/8/layout/vList2"/>
    <dgm:cxn modelId="{AB92F7ED-1143-407E-93B4-45583DFA3FFA}" type="presOf" srcId="{531C5C73-0FA4-4DD9-9F29-672431A7EC9A}" destId="{F2A2FE2D-DBB2-42FA-81AA-BAE23550CA4B}" srcOrd="0" destOrd="0" presId="urn:microsoft.com/office/officeart/2005/8/layout/vList2"/>
    <dgm:cxn modelId="{1B716831-398F-48B4-AEEE-DB3D7B78B8ED}" srcId="{6F0E88BB-A4EE-4331-B3C2-5213C8793DF6}" destId="{66A2B765-84C4-4124-B113-6E8941837BC9}" srcOrd="1" destOrd="0" parTransId="{3CE59C4F-73A4-4926-ADCD-7BDBF147DEDC}" sibTransId="{63E382CB-E75C-4478-BFF1-C50A18B09C04}"/>
    <dgm:cxn modelId="{173DE26E-891B-4593-9F41-6174485D3E28}" type="presParOf" srcId="{173F3199-29D6-4CE4-9304-80F0555723FB}" destId="{B456ABD6-01AB-4780-8404-C3142BCC641D}" srcOrd="0" destOrd="0" presId="urn:microsoft.com/office/officeart/2005/8/layout/vList2"/>
    <dgm:cxn modelId="{259EFC8C-ADA9-4438-B806-98593134F171}" type="presParOf" srcId="{173F3199-29D6-4CE4-9304-80F0555723FB}" destId="{A56E28F1-8883-45EC-A06A-C4E09D141F69}" srcOrd="1" destOrd="0" presId="urn:microsoft.com/office/officeart/2005/8/layout/vList2"/>
    <dgm:cxn modelId="{EFF9ADD3-43A9-4586-A73F-8D2A379DBF62}" type="presParOf" srcId="{173F3199-29D6-4CE4-9304-80F0555723FB}" destId="{25731C47-5104-49EE-B797-333090BC6F8C}" srcOrd="2" destOrd="0" presId="urn:microsoft.com/office/officeart/2005/8/layout/vList2"/>
    <dgm:cxn modelId="{85A73C70-BB58-4B33-BEB3-BEDBBD508D9B}" type="presParOf" srcId="{173F3199-29D6-4CE4-9304-80F0555723FB}" destId="{19CDB3C7-93F2-46C6-91F7-9CB44F1B292C}" srcOrd="3" destOrd="0" presId="urn:microsoft.com/office/officeart/2005/8/layout/vList2"/>
    <dgm:cxn modelId="{08AECF90-2EC6-4390-A132-5D3971FF9269}" type="presParOf" srcId="{173F3199-29D6-4CE4-9304-80F0555723FB}" destId="{F2A2FE2D-DBB2-42FA-81AA-BAE23550CA4B}"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4BFE509-CC22-4142-870B-EC18FFDBB6BC}"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n-US"/>
        </a:p>
      </dgm:t>
    </dgm:pt>
    <dgm:pt modelId="{87DE2AC2-4D69-4A83-B628-7352A9CD8175}">
      <dgm:prSet>
        <dgm:style>
          <a:lnRef idx="2">
            <a:schemeClr val="accent4"/>
          </a:lnRef>
          <a:fillRef idx="1">
            <a:schemeClr val="lt1"/>
          </a:fillRef>
          <a:effectRef idx="0">
            <a:schemeClr val="accent4"/>
          </a:effectRef>
          <a:fontRef idx="minor">
            <a:schemeClr val="dk1"/>
          </a:fontRef>
        </dgm:style>
      </dgm:prSet>
      <dgm:spPr/>
      <dgm:t>
        <a:bodyPr/>
        <a:lstStyle/>
        <a:p>
          <a:pPr rtl="0"/>
          <a:r>
            <a:rPr lang="en-US" b="1" smtClean="0"/>
            <a:t>Resolution</a:t>
          </a:r>
          <a:endParaRPr lang="en-US"/>
        </a:p>
      </dgm:t>
    </dgm:pt>
    <dgm:pt modelId="{6F1D387A-A53A-4852-ABBD-9484C6DBA727}" type="parTrans" cxnId="{E2889137-3AF8-4B42-BB1D-C7C7988E1E80}">
      <dgm:prSet/>
      <dgm:spPr/>
      <dgm:t>
        <a:bodyPr/>
        <a:lstStyle/>
        <a:p>
          <a:endParaRPr lang="en-US"/>
        </a:p>
      </dgm:t>
    </dgm:pt>
    <dgm:pt modelId="{B535F531-E3BC-4F37-AF49-CB904CE964BF}" type="sibTrans" cxnId="{E2889137-3AF8-4B42-BB1D-C7C7988E1E80}">
      <dgm:prSet/>
      <dgm:spPr/>
      <dgm:t>
        <a:bodyPr/>
        <a:lstStyle/>
        <a:p>
          <a:endParaRPr lang="en-US"/>
        </a:p>
      </dgm:t>
    </dgm:pt>
    <dgm:pt modelId="{A6614789-E130-4181-AEEA-908F1294C963}">
      <dgm:prSet/>
      <dgm:spPr>
        <a:solidFill>
          <a:srgbClr val="E1F7FF"/>
        </a:solidFill>
      </dgm:spPr>
      <dgm:t>
        <a:bodyPr/>
        <a:lstStyle/>
        <a:p>
          <a:pPr rtl="0"/>
          <a:r>
            <a:rPr lang="en-US" dirty="0" smtClean="0"/>
            <a:t>Contrast: More value/weight on linear structures and bright spots (when present)</a:t>
          </a:r>
          <a:endParaRPr lang="en-US" dirty="0"/>
        </a:p>
      </dgm:t>
    </dgm:pt>
    <dgm:pt modelId="{4E4C4658-3F1C-4075-835F-C2305533AEB1}" type="parTrans" cxnId="{A1D79398-C091-4ED8-820A-3FAD91C31BCD}">
      <dgm:prSet/>
      <dgm:spPr/>
      <dgm:t>
        <a:bodyPr/>
        <a:lstStyle/>
        <a:p>
          <a:endParaRPr lang="en-US"/>
        </a:p>
      </dgm:t>
    </dgm:pt>
    <dgm:pt modelId="{4A1E8BF4-961B-4ABD-9EF2-FB32D32AD7A9}" type="sibTrans" cxnId="{A1D79398-C091-4ED8-820A-3FAD91C31BCD}">
      <dgm:prSet/>
      <dgm:spPr/>
      <dgm:t>
        <a:bodyPr/>
        <a:lstStyle/>
        <a:p>
          <a:endParaRPr lang="en-US"/>
        </a:p>
      </dgm:t>
    </dgm:pt>
    <mc:AlternateContent xmlns:mc="http://schemas.openxmlformats.org/markup-compatibility/2006" xmlns:a14="http://schemas.microsoft.com/office/drawing/2010/main">
      <mc:Choice Requires="a14">
        <dgm:pt modelId="{AE554B26-8BE3-41AE-8CE1-FC068776AE96}">
          <dgm:prSet/>
          <dgm:spPr>
            <a:solidFill>
              <a:srgbClr val="E1F7FF"/>
            </a:solidFill>
          </dgm:spPr>
          <dgm:t>
            <a:bodyPr/>
            <a:lstStyle/>
            <a:p>
              <a:pPr rtl="0"/>
              <a:r>
                <a:rPr lang="en-US" dirty="0" smtClean="0"/>
                <a:t>Spatial: Reflects tomosynthesis 100</a:t>
              </a:r>
              <a14:m>
                <m:oMath xmlns:m="http://schemas.openxmlformats.org/officeDocument/2006/math">
                  <m:r>
                    <a:rPr lang="en-US">
                      <a:latin typeface="Cambria Math" panose="02040503050406030204" pitchFamily="18" charset="0"/>
                    </a:rPr>
                    <m:t>µ</m:t>
                  </m:r>
                </m:oMath>
              </a14:m>
              <a:r>
                <a:rPr lang="en-US" dirty="0"/>
                <a:t>m</a:t>
              </a:r>
            </a:p>
          </dgm:t>
        </dgm:pt>
      </mc:Choice>
      <mc:Fallback xmlns="">
        <dgm:pt modelId="{AE554B26-8BE3-41AE-8CE1-FC068776AE96}">
          <dgm:prSet/>
          <dgm:spPr>
            <a:solidFill>
              <a:srgbClr val="E1F7FF"/>
            </a:solidFill>
          </dgm:spPr>
          <dgm:t>
            <a:bodyPr/>
            <a:lstStyle/>
            <a:p>
              <a:pPr rtl="0"/>
              <a:r>
                <a:rPr lang="en-US" dirty="0" smtClean="0"/>
                <a:t>Spatial: Reflects tomosynthesis 100</a:t>
              </a:r>
              <a:r>
                <a:rPr lang="en-US" i="0">
                  <a:latin typeface="Cambria Math" panose="02040503050406030204" pitchFamily="18" charset="0"/>
                </a:rPr>
                <a:t>µ</a:t>
              </a:r>
              <a:r>
                <a:rPr lang="en-US" dirty="0"/>
                <a:t>m</a:t>
              </a:r>
            </a:p>
          </dgm:t>
        </dgm:pt>
      </mc:Fallback>
    </mc:AlternateContent>
    <dgm:pt modelId="{16FE14E0-3953-42DE-9996-40C487CB54D7}" type="parTrans" cxnId="{A61E7A96-01B0-4961-A136-9B2B1B4256D8}">
      <dgm:prSet/>
      <dgm:spPr/>
      <dgm:t>
        <a:bodyPr/>
        <a:lstStyle/>
        <a:p>
          <a:endParaRPr lang="en-US"/>
        </a:p>
      </dgm:t>
    </dgm:pt>
    <dgm:pt modelId="{957BA915-95A2-4E80-B777-8BC548973970}" type="sibTrans" cxnId="{A61E7A96-01B0-4961-A136-9B2B1B4256D8}">
      <dgm:prSet/>
      <dgm:spPr/>
      <dgm:t>
        <a:bodyPr/>
        <a:lstStyle/>
        <a:p>
          <a:endParaRPr lang="en-US"/>
        </a:p>
      </dgm:t>
    </dgm:pt>
    <dgm:pt modelId="{9844081A-10E0-48B2-82BE-DBE849B47830}">
      <dgm:prSet>
        <dgm:style>
          <a:lnRef idx="2">
            <a:schemeClr val="accent4"/>
          </a:lnRef>
          <a:fillRef idx="1">
            <a:schemeClr val="lt1"/>
          </a:fillRef>
          <a:effectRef idx="0">
            <a:schemeClr val="accent4"/>
          </a:effectRef>
          <a:fontRef idx="minor">
            <a:schemeClr val="dk1"/>
          </a:fontRef>
        </dgm:style>
      </dgm:prSet>
      <dgm:spPr/>
      <dgm:t>
        <a:bodyPr/>
        <a:lstStyle/>
        <a:p>
          <a:pPr rtl="0"/>
          <a:r>
            <a:rPr lang="en-US" b="1" smtClean="0"/>
            <a:t>Normal tissue density</a:t>
          </a:r>
          <a:endParaRPr lang="en-US"/>
        </a:p>
      </dgm:t>
    </dgm:pt>
    <dgm:pt modelId="{97FCD4B2-9CEE-43C9-A192-4C0490BFAB80}" type="parTrans" cxnId="{C153CB61-B2CD-437A-8F73-3625388F7820}">
      <dgm:prSet/>
      <dgm:spPr/>
      <dgm:t>
        <a:bodyPr/>
        <a:lstStyle/>
        <a:p>
          <a:endParaRPr lang="en-US"/>
        </a:p>
      </dgm:t>
    </dgm:pt>
    <dgm:pt modelId="{DB2B66FE-571E-4294-AFB3-686315A20EFA}" type="sibTrans" cxnId="{C153CB61-B2CD-437A-8F73-3625388F7820}">
      <dgm:prSet/>
      <dgm:spPr/>
      <dgm:t>
        <a:bodyPr/>
        <a:lstStyle/>
        <a:p>
          <a:endParaRPr lang="en-US"/>
        </a:p>
      </dgm:t>
    </dgm:pt>
    <dgm:pt modelId="{FFF3A50F-A0C1-4172-A644-E9E5DA46A1F7}">
      <dgm:prSet/>
      <dgm:spPr>
        <a:solidFill>
          <a:srgbClr val="E1F7FF"/>
        </a:solidFill>
      </dgm:spPr>
      <dgm:t>
        <a:bodyPr/>
        <a:lstStyle/>
        <a:p>
          <a:pPr rtl="0"/>
          <a:r>
            <a:rPr lang="en-US" dirty="0" smtClean="0"/>
            <a:t>Less value/weight on normal tissue; less overlap while retaining density assessment ability</a:t>
          </a:r>
          <a:endParaRPr lang="en-US" dirty="0"/>
        </a:p>
      </dgm:t>
    </dgm:pt>
    <dgm:pt modelId="{65596A16-B123-4F8E-AF24-34010EB214BD}" type="parTrans" cxnId="{A7B4E241-2FF3-4FD2-BE91-0FCB7AD811AD}">
      <dgm:prSet/>
      <dgm:spPr/>
      <dgm:t>
        <a:bodyPr/>
        <a:lstStyle/>
        <a:p>
          <a:endParaRPr lang="en-US"/>
        </a:p>
      </dgm:t>
    </dgm:pt>
    <dgm:pt modelId="{7DF7B986-6C0A-4BA2-8DEB-CA745457EDDC}" type="sibTrans" cxnId="{A7B4E241-2FF3-4FD2-BE91-0FCB7AD811AD}">
      <dgm:prSet/>
      <dgm:spPr/>
      <dgm:t>
        <a:bodyPr/>
        <a:lstStyle/>
        <a:p>
          <a:endParaRPr lang="en-US"/>
        </a:p>
      </dgm:t>
    </dgm:pt>
    <dgm:pt modelId="{19C1FD6A-632C-458B-9104-A472314EF177}">
      <dgm:prSet>
        <dgm:style>
          <a:lnRef idx="2">
            <a:schemeClr val="accent4"/>
          </a:lnRef>
          <a:fillRef idx="1">
            <a:schemeClr val="lt1"/>
          </a:fillRef>
          <a:effectRef idx="0">
            <a:schemeClr val="accent4"/>
          </a:effectRef>
          <a:fontRef idx="minor">
            <a:schemeClr val="dk1"/>
          </a:fontRef>
        </dgm:style>
      </dgm:prSet>
      <dgm:spPr/>
      <dgm:t>
        <a:bodyPr/>
        <a:lstStyle/>
        <a:p>
          <a:pPr rtl="0"/>
          <a:r>
            <a:rPr lang="en-US" b="1" smtClean="0"/>
            <a:t>Skin line appearance</a:t>
          </a:r>
          <a:endParaRPr lang="en-US"/>
        </a:p>
      </dgm:t>
    </dgm:pt>
    <dgm:pt modelId="{D62A6734-F184-47DE-A068-CF915926B97E}" type="parTrans" cxnId="{03EB1B87-108C-459C-8581-1C387F3B2839}">
      <dgm:prSet/>
      <dgm:spPr/>
      <dgm:t>
        <a:bodyPr/>
        <a:lstStyle/>
        <a:p>
          <a:endParaRPr lang="en-US"/>
        </a:p>
      </dgm:t>
    </dgm:pt>
    <dgm:pt modelId="{500A6E07-FB6C-4847-A9A3-1F754B8F33A1}" type="sibTrans" cxnId="{03EB1B87-108C-459C-8581-1C387F3B2839}">
      <dgm:prSet/>
      <dgm:spPr/>
      <dgm:t>
        <a:bodyPr/>
        <a:lstStyle/>
        <a:p>
          <a:endParaRPr lang="en-US"/>
        </a:p>
      </dgm:t>
    </dgm:pt>
    <dgm:pt modelId="{E8950D59-E7E0-4960-A8B5-75A0C278B74E}">
      <dgm:prSet/>
      <dgm:spPr>
        <a:solidFill>
          <a:srgbClr val="E1F7FF"/>
        </a:solidFill>
      </dgm:spPr>
      <dgm:t>
        <a:bodyPr/>
        <a:lstStyle/>
        <a:p>
          <a:pPr rtl="0"/>
          <a:r>
            <a:rPr lang="en-US" dirty="0" smtClean="0"/>
            <a:t>More akin to tomosynthesis versus FFDM</a:t>
          </a:r>
          <a:endParaRPr lang="en-US" dirty="0"/>
        </a:p>
      </dgm:t>
    </dgm:pt>
    <dgm:pt modelId="{7246EC67-E4DD-4D24-91EB-06E385C9CCB5}" type="parTrans" cxnId="{832669DB-87E0-4A36-B5A6-67F88C5F9A4D}">
      <dgm:prSet/>
      <dgm:spPr/>
      <dgm:t>
        <a:bodyPr/>
        <a:lstStyle/>
        <a:p>
          <a:endParaRPr lang="en-US"/>
        </a:p>
      </dgm:t>
    </dgm:pt>
    <dgm:pt modelId="{D89AFB4D-A6D3-44A2-8966-89E9C941A0BC}" type="sibTrans" cxnId="{832669DB-87E0-4A36-B5A6-67F88C5F9A4D}">
      <dgm:prSet/>
      <dgm:spPr/>
      <dgm:t>
        <a:bodyPr/>
        <a:lstStyle/>
        <a:p>
          <a:endParaRPr lang="en-US"/>
        </a:p>
      </dgm:t>
    </dgm:pt>
    <dgm:pt modelId="{BDB61DFE-7BFE-4B4E-B5D9-7E8F57996025}">
      <dgm:prSet>
        <dgm:style>
          <a:lnRef idx="2">
            <a:schemeClr val="accent4"/>
          </a:lnRef>
          <a:fillRef idx="1">
            <a:schemeClr val="lt1"/>
          </a:fillRef>
          <a:effectRef idx="0">
            <a:schemeClr val="accent4"/>
          </a:effectRef>
          <a:fontRef idx="minor">
            <a:schemeClr val="dk1"/>
          </a:fontRef>
        </dgm:style>
      </dgm:prSet>
      <dgm:spPr/>
      <dgm:t>
        <a:bodyPr/>
        <a:lstStyle/>
        <a:p>
          <a:pPr rtl="0"/>
          <a:r>
            <a:rPr lang="en-US" b="1" smtClean="0"/>
            <a:t>Total patient radiation dose</a:t>
          </a:r>
          <a:endParaRPr lang="en-US"/>
        </a:p>
      </dgm:t>
    </dgm:pt>
    <dgm:pt modelId="{AAB6AC99-9634-4A16-9A4B-2D0F8B0C27FF}" type="parTrans" cxnId="{03A2BC17-1FF5-4AA3-836D-E37C7C953379}">
      <dgm:prSet/>
      <dgm:spPr/>
      <dgm:t>
        <a:bodyPr/>
        <a:lstStyle/>
        <a:p>
          <a:endParaRPr lang="en-US"/>
        </a:p>
      </dgm:t>
    </dgm:pt>
    <dgm:pt modelId="{5561453F-49B6-4E0D-977B-9DFC517CAEAF}" type="sibTrans" cxnId="{03A2BC17-1FF5-4AA3-836D-E37C7C953379}">
      <dgm:prSet/>
      <dgm:spPr/>
      <dgm:t>
        <a:bodyPr/>
        <a:lstStyle/>
        <a:p>
          <a:endParaRPr lang="en-US"/>
        </a:p>
      </dgm:t>
    </dgm:pt>
    <dgm:pt modelId="{735A3ACE-7467-4C39-B874-30544809A22E}">
      <dgm:prSet/>
      <dgm:spPr>
        <a:solidFill>
          <a:srgbClr val="E1F7FF"/>
        </a:solidFill>
      </dgm:spPr>
      <dgm:t>
        <a:bodyPr/>
        <a:lstStyle/>
        <a:p>
          <a:pPr rtl="0"/>
          <a:r>
            <a:rPr lang="en-US" dirty="0" smtClean="0"/>
            <a:t>TomoHD mode: 1.45 </a:t>
          </a:r>
          <a:r>
            <a:rPr lang="en-US" dirty="0" err="1" smtClean="0"/>
            <a:t>mGy</a:t>
          </a:r>
          <a:r>
            <a:rPr lang="en-US" dirty="0" smtClean="0"/>
            <a:t> vs. combo mode: 2.65 </a:t>
          </a:r>
          <a:r>
            <a:rPr lang="en-US" dirty="0" err="1" smtClean="0"/>
            <a:t>mGy</a:t>
          </a:r>
          <a:r>
            <a:rPr lang="en-US" dirty="0" smtClean="0"/>
            <a:t>*</a:t>
          </a:r>
          <a:endParaRPr lang="en-US" dirty="0"/>
        </a:p>
      </dgm:t>
    </dgm:pt>
    <dgm:pt modelId="{DB6D3D48-A79D-4412-B1E3-A5A06940534D}" type="parTrans" cxnId="{FC7FB7B0-AC2E-4F3B-BFC0-E1F030A55AAB}">
      <dgm:prSet/>
      <dgm:spPr/>
      <dgm:t>
        <a:bodyPr/>
        <a:lstStyle/>
        <a:p>
          <a:endParaRPr lang="en-US"/>
        </a:p>
      </dgm:t>
    </dgm:pt>
    <dgm:pt modelId="{AA2ACC29-65C0-48A2-A0DA-80E9460058AE}" type="sibTrans" cxnId="{FC7FB7B0-AC2E-4F3B-BFC0-E1F030A55AAB}">
      <dgm:prSet/>
      <dgm:spPr/>
      <dgm:t>
        <a:bodyPr/>
        <a:lstStyle/>
        <a:p>
          <a:endParaRPr lang="en-US"/>
        </a:p>
      </dgm:t>
    </dgm:pt>
    <dgm:pt modelId="{9CA7B348-2DE7-4392-8645-F1AE50651C4D}" type="pres">
      <dgm:prSet presAssocID="{04BFE509-CC22-4142-870B-EC18FFDBB6BC}" presName="linear" presStyleCnt="0">
        <dgm:presLayoutVars>
          <dgm:animLvl val="lvl"/>
          <dgm:resizeHandles val="exact"/>
        </dgm:presLayoutVars>
      </dgm:prSet>
      <dgm:spPr/>
      <dgm:t>
        <a:bodyPr/>
        <a:lstStyle/>
        <a:p>
          <a:endParaRPr lang="en-US"/>
        </a:p>
      </dgm:t>
    </dgm:pt>
    <dgm:pt modelId="{CA3E9DDC-4CFC-410F-B9D6-1A303FF468F3}" type="pres">
      <dgm:prSet presAssocID="{87DE2AC2-4D69-4A83-B628-7352A9CD8175}" presName="parentText" presStyleLbl="node1" presStyleIdx="0" presStyleCnt="4">
        <dgm:presLayoutVars>
          <dgm:chMax val="0"/>
          <dgm:bulletEnabled val="1"/>
        </dgm:presLayoutVars>
      </dgm:prSet>
      <dgm:spPr/>
      <dgm:t>
        <a:bodyPr/>
        <a:lstStyle/>
        <a:p>
          <a:endParaRPr lang="en-US"/>
        </a:p>
      </dgm:t>
    </dgm:pt>
    <dgm:pt modelId="{2653ED75-9913-4C7F-8A50-69B7358241D3}" type="pres">
      <dgm:prSet presAssocID="{87DE2AC2-4D69-4A83-B628-7352A9CD8175}" presName="childText" presStyleLbl="revTx" presStyleIdx="0" presStyleCnt="4">
        <dgm:presLayoutVars>
          <dgm:bulletEnabled val="1"/>
        </dgm:presLayoutVars>
      </dgm:prSet>
      <dgm:spPr/>
      <dgm:t>
        <a:bodyPr/>
        <a:lstStyle/>
        <a:p>
          <a:endParaRPr lang="en-US"/>
        </a:p>
      </dgm:t>
    </dgm:pt>
    <dgm:pt modelId="{5A5B5BCA-4974-4848-949C-B34EB4FB82A1}" type="pres">
      <dgm:prSet presAssocID="{9844081A-10E0-48B2-82BE-DBE849B47830}" presName="parentText" presStyleLbl="node1" presStyleIdx="1" presStyleCnt="4">
        <dgm:presLayoutVars>
          <dgm:chMax val="0"/>
          <dgm:bulletEnabled val="1"/>
        </dgm:presLayoutVars>
      </dgm:prSet>
      <dgm:spPr/>
      <dgm:t>
        <a:bodyPr/>
        <a:lstStyle/>
        <a:p>
          <a:endParaRPr lang="en-US"/>
        </a:p>
      </dgm:t>
    </dgm:pt>
    <dgm:pt modelId="{2AAB40FC-BD96-4D8C-8435-555E632EDBA9}" type="pres">
      <dgm:prSet presAssocID="{9844081A-10E0-48B2-82BE-DBE849B47830}" presName="childText" presStyleLbl="revTx" presStyleIdx="1" presStyleCnt="4">
        <dgm:presLayoutVars>
          <dgm:bulletEnabled val="1"/>
        </dgm:presLayoutVars>
      </dgm:prSet>
      <dgm:spPr/>
      <dgm:t>
        <a:bodyPr/>
        <a:lstStyle/>
        <a:p>
          <a:endParaRPr lang="en-US"/>
        </a:p>
      </dgm:t>
    </dgm:pt>
    <dgm:pt modelId="{8C7077B3-E5E5-4BD8-9D4F-6C45622AE542}" type="pres">
      <dgm:prSet presAssocID="{19C1FD6A-632C-458B-9104-A472314EF177}" presName="parentText" presStyleLbl="node1" presStyleIdx="2" presStyleCnt="4">
        <dgm:presLayoutVars>
          <dgm:chMax val="0"/>
          <dgm:bulletEnabled val="1"/>
        </dgm:presLayoutVars>
      </dgm:prSet>
      <dgm:spPr/>
      <dgm:t>
        <a:bodyPr/>
        <a:lstStyle/>
        <a:p>
          <a:endParaRPr lang="en-US"/>
        </a:p>
      </dgm:t>
    </dgm:pt>
    <dgm:pt modelId="{5B78E614-72AC-4CBD-87EC-0B6AFB212CFD}" type="pres">
      <dgm:prSet presAssocID="{19C1FD6A-632C-458B-9104-A472314EF177}" presName="childText" presStyleLbl="revTx" presStyleIdx="2" presStyleCnt="4">
        <dgm:presLayoutVars>
          <dgm:bulletEnabled val="1"/>
        </dgm:presLayoutVars>
      </dgm:prSet>
      <dgm:spPr/>
      <dgm:t>
        <a:bodyPr/>
        <a:lstStyle/>
        <a:p>
          <a:endParaRPr lang="en-US"/>
        </a:p>
      </dgm:t>
    </dgm:pt>
    <dgm:pt modelId="{6799EF38-EC12-46D4-B249-25CD419F71C4}" type="pres">
      <dgm:prSet presAssocID="{BDB61DFE-7BFE-4B4E-B5D9-7E8F57996025}" presName="parentText" presStyleLbl="node1" presStyleIdx="3" presStyleCnt="4">
        <dgm:presLayoutVars>
          <dgm:chMax val="0"/>
          <dgm:bulletEnabled val="1"/>
        </dgm:presLayoutVars>
      </dgm:prSet>
      <dgm:spPr/>
      <dgm:t>
        <a:bodyPr/>
        <a:lstStyle/>
        <a:p>
          <a:endParaRPr lang="en-US"/>
        </a:p>
      </dgm:t>
    </dgm:pt>
    <dgm:pt modelId="{57BEE134-481D-4AAB-9AA5-8B21068FAFA8}" type="pres">
      <dgm:prSet presAssocID="{BDB61DFE-7BFE-4B4E-B5D9-7E8F57996025}" presName="childText" presStyleLbl="revTx" presStyleIdx="3" presStyleCnt="4">
        <dgm:presLayoutVars>
          <dgm:bulletEnabled val="1"/>
        </dgm:presLayoutVars>
      </dgm:prSet>
      <dgm:spPr/>
      <dgm:t>
        <a:bodyPr/>
        <a:lstStyle/>
        <a:p>
          <a:endParaRPr lang="en-US"/>
        </a:p>
      </dgm:t>
    </dgm:pt>
  </dgm:ptLst>
  <dgm:cxnLst>
    <dgm:cxn modelId="{BD68E434-02EB-4807-A347-8BE3B6BEDE88}" type="presOf" srcId="{9844081A-10E0-48B2-82BE-DBE849B47830}" destId="{5A5B5BCA-4974-4848-949C-B34EB4FB82A1}" srcOrd="0" destOrd="0" presId="urn:microsoft.com/office/officeart/2005/8/layout/vList2"/>
    <dgm:cxn modelId="{E2889137-3AF8-4B42-BB1D-C7C7988E1E80}" srcId="{04BFE509-CC22-4142-870B-EC18FFDBB6BC}" destId="{87DE2AC2-4D69-4A83-B628-7352A9CD8175}" srcOrd="0" destOrd="0" parTransId="{6F1D387A-A53A-4852-ABBD-9484C6DBA727}" sibTransId="{B535F531-E3BC-4F37-AF49-CB904CE964BF}"/>
    <dgm:cxn modelId="{03EB1B87-108C-459C-8581-1C387F3B2839}" srcId="{04BFE509-CC22-4142-870B-EC18FFDBB6BC}" destId="{19C1FD6A-632C-458B-9104-A472314EF177}" srcOrd="2" destOrd="0" parTransId="{D62A6734-F184-47DE-A068-CF915926B97E}" sibTransId="{500A6E07-FB6C-4847-A9A3-1F754B8F33A1}"/>
    <dgm:cxn modelId="{616D4666-1ED9-4DE3-ACFB-352FEE101E44}" type="presOf" srcId="{735A3ACE-7467-4C39-B874-30544809A22E}" destId="{57BEE134-481D-4AAB-9AA5-8B21068FAFA8}" srcOrd="0" destOrd="0" presId="urn:microsoft.com/office/officeart/2005/8/layout/vList2"/>
    <dgm:cxn modelId="{03A2BC17-1FF5-4AA3-836D-E37C7C953379}" srcId="{04BFE509-CC22-4142-870B-EC18FFDBB6BC}" destId="{BDB61DFE-7BFE-4B4E-B5D9-7E8F57996025}" srcOrd="3" destOrd="0" parTransId="{AAB6AC99-9634-4A16-9A4B-2D0F8B0C27FF}" sibTransId="{5561453F-49B6-4E0D-977B-9DFC517CAEAF}"/>
    <dgm:cxn modelId="{832669DB-87E0-4A36-B5A6-67F88C5F9A4D}" srcId="{19C1FD6A-632C-458B-9104-A472314EF177}" destId="{E8950D59-E7E0-4960-A8B5-75A0C278B74E}" srcOrd="0" destOrd="0" parTransId="{7246EC67-E4DD-4D24-91EB-06E385C9CCB5}" sibTransId="{D89AFB4D-A6D3-44A2-8966-89E9C941A0BC}"/>
    <dgm:cxn modelId="{A86285CC-39B9-407F-B6CB-5CFA304CF6EB}" type="presOf" srcId="{E8950D59-E7E0-4960-A8B5-75A0C278B74E}" destId="{5B78E614-72AC-4CBD-87EC-0B6AFB212CFD}" srcOrd="0" destOrd="0" presId="urn:microsoft.com/office/officeart/2005/8/layout/vList2"/>
    <dgm:cxn modelId="{E8BAAD0F-21D9-4BE2-8E1F-D508370E20A7}" type="presOf" srcId="{BDB61DFE-7BFE-4B4E-B5D9-7E8F57996025}" destId="{6799EF38-EC12-46D4-B249-25CD419F71C4}" srcOrd="0" destOrd="0" presId="urn:microsoft.com/office/officeart/2005/8/layout/vList2"/>
    <dgm:cxn modelId="{FC7FB7B0-AC2E-4F3B-BFC0-E1F030A55AAB}" srcId="{BDB61DFE-7BFE-4B4E-B5D9-7E8F57996025}" destId="{735A3ACE-7467-4C39-B874-30544809A22E}" srcOrd="0" destOrd="0" parTransId="{DB6D3D48-A79D-4412-B1E3-A5A06940534D}" sibTransId="{AA2ACC29-65C0-48A2-A0DA-80E9460058AE}"/>
    <dgm:cxn modelId="{2A2A8E59-B227-40BF-9A42-A3F46FAE66C9}" type="presOf" srcId="{AE554B26-8BE3-41AE-8CE1-FC068776AE96}" destId="{2653ED75-9913-4C7F-8A50-69B7358241D3}" srcOrd="0" destOrd="1" presId="urn:microsoft.com/office/officeart/2005/8/layout/vList2"/>
    <dgm:cxn modelId="{47DACE84-03F1-465D-87D7-343FC5E4A848}" type="presOf" srcId="{A6614789-E130-4181-AEEA-908F1294C963}" destId="{2653ED75-9913-4C7F-8A50-69B7358241D3}" srcOrd="0" destOrd="0" presId="urn:microsoft.com/office/officeart/2005/8/layout/vList2"/>
    <dgm:cxn modelId="{61227A88-8FE1-4DF4-B9BA-52D449BA66D7}" type="presOf" srcId="{04BFE509-CC22-4142-870B-EC18FFDBB6BC}" destId="{9CA7B348-2DE7-4392-8645-F1AE50651C4D}" srcOrd="0" destOrd="0" presId="urn:microsoft.com/office/officeart/2005/8/layout/vList2"/>
    <dgm:cxn modelId="{C153CB61-B2CD-437A-8F73-3625388F7820}" srcId="{04BFE509-CC22-4142-870B-EC18FFDBB6BC}" destId="{9844081A-10E0-48B2-82BE-DBE849B47830}" srcOrd="1" destOrd="0" parTransId="{97FCD4B2-9CEE-43C9-A192-4C0490BFAB80}" sibTransId="{DB2B66FE-571E-4294-AFB3-686315A20EFA}"/>
    <dgm:cxn modelId="{492EBB9D-3C20-4A8C-8339-0D14221B49AF}" type="presOf" srcId="{87DE2AC2-4D69-4A83-B628-7352A9CD8175}" destId="{CA3E9DDC-4CFC-410F-B9D6-1A303FF468F3}" srcOrd="0" destOrd="0" presId="urn:microsoft.com/office/officeart/2005/8/layout/vList2"/>
    <dgm:cxn modelId="{A7B4E241-2FF3-4FD2-BE91-0FCB7AD811AD}" srcId="{9844081A-10E0-48B2-82BE-DBE849B47830}" destId="{FFF3A50F-A0C1-4172-A644-E9E5DA46A1F7}" srcOrd="0" destOrd="0" parTransId="{65596A16-B123-4F8E-AF24-34010EB214BD}" sibTransId="{7DF7B986-6C0A-4BA2-8DEB-CA745457EDDC}"/>
    <dgm:cxn modelId="{A61E7A96-01B0-4961-A136-9B2B1B4256D8}" srcId="{87DE2AC2-4D69-4A83-B628-7352A9CD8175}" destId="{AE554B26-8BE3-41AE-8CE1-FC068776AE96}" srcOrd="1" destOrd="0" parTransId="{16FE14E0-3953-42DE-9996-40C487CB54D7}" sibTransId="{957BA915-95A2-4E80-B777-8BC548973970}"/>
    <dgm:cxn modelId="{A1D79398-C091-4ED8-820A-3FAD91C31BCD}" srcId="{87DE2AC2-4D69-4A83-B628-7352A9CD8175}" destId="{A6614789-E130-4181-AEEA-908F1294C963}" srcOrd="0" destOrd="0" parTransId="{4E4C4658-3F1C-4075-835F-C2305533AEB1}" sibTransId="{4A1E8BF4-961B-4ABD-9EF2-FB32D32AD7A9}"/>
    <dgm:cxn modelId="{24612E9D-D4C5-47DC-BC03-8C68714702A4}" type="presOf" srcId="{FFF3A50F-A0C1-4172-A644-E9E5DA46A1F7}" destId="{2AAB40FC-BD96-4D8C-8435-555E632EDBA9}" srcOrd="0" destOrd="0" presId="urn:microsoft.com/office/officeart/2005/8/layout/vList2"/>
    <dgm:cxn modelId="{9CB6AF5A-56DC-47B8-98A8-1A503878FE54}" type="presOf" srcId="{19C1FD6A-632C-458B-9104-A472314EF177}" destId="{8C7077B3-E5E5-4BD8-9D4F-6C45622AE542}" srcOrd="0" destOrd="0" presId="urn:microsoft.com/office/officeart/2005/8/layout/vList2"/>
    <dgm:cxn modelId="{CDCA0562-F137-4C79-998D-97CA605ECB73}" type="presParOf" srcId="{9CA7B348-2DE7-4392-8645-F1AE50651C4D}" destId="{CA3E9DDC-4CFC-410F-B9D6-1A303FF468F3}" srcOrd="0" destOrd="0" presId="urn:microsoft.com/office/officeart/2005/8/layout/vList2"/>
    <dgm:cxn modelId="{AA8757C0-8B0F-4C8E-9FF2-F8694B3B9100}" type="presParOf" srcId="{9CA7B348-2DE7-4392-8645-F1AE50651C4D}" destId="{2653ED75-9913-4C7F-8A50-69B7358241D3}" srcOrd="1" destOrd="0" presId="urn:microsoft.com/office/officeart/2005/8/layout/vList2"/>
    <dgm:cxn modelId="{87C2D488-FBD0-480B-AD04-B262292141B6}" type="presParOf" srcId="{9CA7B348-2DE7-4392-8645-F1AE50651C4D}" destId="{5A5B5BCA-4974-4848-949C-B34EB4FB82A1}" srcOrd="2" destOrd="0" presId="urn:microsoft.com/office/officeart/2005/8/layout/vList2"/>
    <dgm:cxn modelId="{7D0BF404-57F6-4FE0-A14A-21C94A86FD0D}" type="presParOf" srcId="{9CA7B348-2DE7-4392-8645-F1AE50651C4D}" destId="{2AAB40FC-BD96-4D8C-8435-555E632EDBA9}" srcOrd="3" destOrd="0" presId="urn:microsoft.com/office/officeart/2005/8/layout/vList2"/>
    <dgm:cxn modelId="{638C4CA8-8D08-4D07-985F-39C282B2587F}" type="presParOf" srcId="{9CA7B348-2DE7-4392-8645-F1AE50651C4D}" destId="{8C7077B3-E5E5-4BD8-9D4F-6C45622AE542}" srcOrd="4" destOrd="0" presId="urn:microsoft.com/office/officeart/2005/8/layout/vList2"/>
    <dgm:cxn modelId="{628C3BB6-7B2D-49B2-912A-A641D493D38F}" type="presParOf" srcId="{9CA7B348-2DE7-4392-8645-F1AE50651C4D}" destId="{5B78E614-72AC-4CBD-87EC-0B6AFB212CFD}" srcOrd="5" destOrd="0" presId="urn:microsoft.com/office/officeart/2005/8/layout/vList2"/>
    <dgm:cxn modelId="{5B947CCC-CDCA-41FA-886F-950709B5C7E4}" type="presParOf" srcId="{9CA7B348-2DE7-4392-8645-F1AE50651C4D}" destId="{6799EF38-EC12-46D4-B249-25CD419F71C4}" srcOrd="6" destOrd="0" presId="urn:microsoft.com/office/officeart/2005/8/layout/vList2"/>
    <dgm:cxn modelId="{655B3611-3F7C-42E0-A69C-DFED8E235762}" type="presParOf" srcId="{9CA7B348-2DE7-4392-8645-F1AE50651C4D}" destId="{57BEE134-481D-4AAB-9AA5-8B21068FAFA8}"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4BFE509-CC22-4142-870B-EC18FFDBB6BC}" type="doc">
      <dgm:prSet loTypeId="urn:microsoft.com/office/officeart/2005/8/layout/vList2" loCatId="list" qsTypeId="urn:microsoft.com/office/officeart/2005/8/quickstyle/simple1" qsCatId="simple" csTypeId="urn:microsoft.com/office/officeart/2005/8/colors/accent0_2" csCatId="mainScheme" phldr="1"/>
      <dgm:spPr/>
      <dgm:t>
        <a:bodyPr/>
        <a:lstStyle/>
        <a:p>
          <a:endParaRPr lang="en-US"/>
        </a:p>
      </dgm:t>
    </dgm:pt>
    <dgm:pt modelId="{87DE2AC2-4D69-4A83-B628-7352A9CD8175}">
      <dgm:prSet>
        <dgm:style>
          <a:lnRef idx="2">
            <a:schemeClr val="accent4"/>
          </a:lnRef>
          <a:fillRef idx="1">
            <a:schemeClr val="lt1"/>
          </a:fillRef>
          <a:effectRef idx="0">
            <a:schemeClr val="accent4"/>
          </a:effectRef>
          <a:fontRef idx="minor">
            <a:schemeClr val="dk1"/>
          </a:fontRef>
        </dgm:style>
      </dgm:prSet>
      <dgm:spPr/>
      <dgm:t>
        <a:bodyPr/>
        <a:lstStyle/>
        <a:p>
          <a:pPr rtl="0"/>
          <a:r>
            <a:rPr lang="en-US" b="1" smtClean="0"/>
            <a:t>Resolution</a:t>
          </a:r>
          <a:endParaRPr lang="en-US"/>
        </a:p>
      </dgm:t>
    </dgm:pt>
    <dgm:pt modelId="{6F1D387A-A53A-4852-ABBD-9484C6DBA727}" type="parTrans" cxnId="{E2889137-3AF8-4B42-BB1D-C7C7988E1E80}">
      <dgm:prSet/>
      <dgm:spPr/>
      <dgm:t>
        <a:bodyPr/>
        <a:lstStyle/>
        <a:p>
          <a:endParaRPr lang="en-US"/>
        </a:p>
      </dgm:t>
    </dgm:pt>
    <dgm:pt modelId="{B535F531-E3BC-4F37-AF49-CB904CE964BF}" type="sibTrans" cxnId="{E2889137-3AF8-4B42-BB1D-C7C7988E1E80}">
      <dgm:prSet/>
      <dgm:spPr/>
      <dgm:t>
        <a:bodyPr/>
        <a:lstStyle/>
        <a:p>
          <a:endParaRPr lang="en-US"/>
        </a:p>
      </dgm:t>
    </dgm:pt>
    <dgm:pt modelId="{A6614789-E130-4181-AEEA-908F1294C963}">
      <dgm:prSet/>
      <dgm:spPr>
        <a:blipFill rotWithShape="0">
          <a:blip xmlns:r="http://schemas.openxmlformats.org/officeDocument/2006/relationships" r:embed="rId1"/>
          <a:stretch>
            <a:fillRect t="-7792" b="-10390"/>
          </a:stretch>
        </a:blipFill>
      </dgm:spPr>
      <dgm:t>
        <a:bodyPr/>
        <a:lstStyle/>
        <a:p>
          <a:r>
            <a:rPr lang="en-US">
              <a:noFill/>
            </a:rPr>
            <a:t> </a:t>
          </a:r>
        </a:p>
      </dgm:t>
    </dgm:pt>
    <dgm:pt modelId="{4E4C4658-3F1C-4075-835F-C2305533AEB1}" type="parTrans" cxnId="{A1D79398-C091-4ED8-820A-3FAD91C31BCD}">
      <dgm:prSet/>
      <dgm:spPr/>
      <dgm:t>
        <a:bodyPr/>
        <a:lstStyle/>
        <a:p>
          <a:endParaRPr lang="en-US"/>
        </a:p>
      </dgm:t>
    </dgm:pt>
    <dgm:pt modelId="{4A1E8BF4-961B-4ABD-9EF2-FB32D32AD7A9}" type="sibTrans" cxnId="{A1D79398-C091-4ED8-820A-3FAD91C31BCD}">
      <dgm:prSet/>
      <dgm:spPr/>
      <dgm:t>
        <a:bodyPr/>
        <a:lstStyle/>
        <a:p>
          <a:endParaRPr lang="en-US"/>
        </a:p>
      </dgm:t>
    </dgm:pt>
    <dgm:pt modelId="{AE554B26-8BE3-41AE-8CE1-FC068776AE96}">
      <dgm:prSet/>
      <dgm:spPr>
        <a:solidFill>
          <a:srgbClr val="E1F7FF"/>
        </a:solidFill>
      </dgm:spPr>
      <dgm:t>
        <a:bodyPr/>
        <a:lstStyle/>
        <a:p>
          <a:r>
            <a:rPr lang="en-US">
              <a:noFill/>
            </a:rPr>
            <a:t> </a:t>
          </a:r>
        </a:p>
      </dgm:t>
    </dgm:pt>
    <dgm:pt modelId="{16FE14E0-3953-42DE-9996-40C487CB54D7}" type="parTrans" cxnId="{A61E7A96-01B0-4961-A136-9B2B1B4256D8}">
      <dgm:prSet/>
      <dgm:spPr/>
      <dgm:t>
        <a:bodyPr/>
        <a:lstStyle/>
        <a:p>
          <a:endParaRPr lang="en-US"/>
        </a:p>
      </dgm:t>
    </dgm:pt>
    <dgm:pt modelId="{957BA915-95A2-4E80-B777-8BC548973970}" type="sibTrans" cxnId="{A61E7A96-01B0-4961-A136-9B2B1B4256D8}">
      <dgm:prSet/>
      <dgm:spPr/>
      <dgm:t>
        <a:bodyPr/>
        <a:lstStyle/>
        <a:p>
          <a:endParaRPr lang="en-US"/>
        </a:p>
      </dgm:t>
    </dgm:pt>
    <dgm:pt modelId="{9844081A-10E0-48B2-82BE-DBE849B47830}">
      <dgm:prSet>
        <dgm:style>
          <a:lnRef idx="2">
            <a:schemeClr val="accent4"/>
          </a:lnRef>
          <a:fillRef idx="1">
            <a:schemeClr val="lt1"/>
          </a:fillRef>
          <a:effectRef idx="0">
            <a:schemeClr val="accent4"/>
          </a:effectRef>
          <a:fontRef idx="minor">
            <a:schemeClr val="dk1"/>
          </a:fontRef>
        </dgm:style>
      </dgm:prSet>
      <dgm:spPr/>
      <dgm:t>
        <a:bodyPr/>
        <a:lstStyle/>
        <a:p>
          <a:pPr rtl="0"/>
          <a:r>
            <a:rPr lang="en-US" b="1" smtClean="0"/>
            <a:t>Normal tissue density</a:t>
          </a:r>
          <a:endParaRPr lang="en-US"/>
        </a:p>
      </dgm:t>
    </dgm:pt>
    <dgm:pt modelId="{97FCD4B2-9CEE-43C9-A192-4C0490BFAB80}" type="parTrans" cxnId="{C153CB61-B2CD-437A-8F73-3625388F7820}">
      <dgm:prSet/>
      <dgm:spPr/>
      <dgm:t>
        <a:bodyPr/>
        <a:lstStyle/>
        <a:p>
          <a:endParaRPr lang="en-US"/>
        </a:p>
      </dgm:t>
    </dgm:pt>
    <dgm:pt modelId="{DB2B66FE-571E-4294-AFB3-686315A20EFA}" type="sibTrans" cxnId="{C153CB61-B2CD-437A-8F73-3625388F7820}">
      <dgm:prSet/>
      <dgm:spPr/>
      <dgm:t>
        <a:bodyPr/>
        <a:lstStyle/>
        <a:p>
          <a:endParaRPr lang="en-US"/>
        </a:p>
      </dgm:t>
    </dgm:pt>
    <dgm:pt modelId="{FFF3A50F-A0C1-4172-A644-E9E5DA46A1F7}">
      <dgm:prSet/>
      <dgm:spPr>
        <a:solidFill>
          <a:srgbClr val="E1F7FF"/>
        </a:solidFill>
      </dgm:spPr>
      <dgm:t>
        <a:bodyPr/>
        <a:lstStyle/>
        <a:p>
          <a:pPr rtl="0"/>
          <a:r>
            <a:rPr lang="en-US" dirty="0" smtClean="0"/>
            <a:t>Less value/weight on normal tissue; less overlap while retaining density assessment ability</a:t>
          </a:r>
          <a:endParaRPr lang="en-US" dirty="0"/>
        </a:p>
      </dgm:t>
    </dgm:pt>
    <dgm:pt modelId="{65596A16-B123-4F8E-AF24-34010EB214BD}" type="parTrans" cxnId="{A7B4E241-2FF3-4FD2-BE91-0FCB7AD811AD}">
      <dgm:prSet/>
      <dgm:spPr/>
      <dgm:t>
        <a:bodyPr/>
        <a:lstStyle/>
        <a:p>
          <a:endParaRPr lang="en-US"/>
        </a:p>
      </dgm:t>
    </dgm:pt>
    <dgm:pt modelId="{7DF7B986-6C0A-4BA2-8DEB-CA745457EDDC}" type="sibTrans" cxnId="{A7B4E241-2FF3-4FD2-BE91-0FCB7AD811AD}">
      <dgm:prSet/>
      <dgm:spPr/>
      <dgm:t>
        <a:bodyPr/>
        <a:lstStyle/>
        <a:p>
          <a:endParaRPr lang="en-US"/>
        </a:p>
      </dgm:t>
    </dgm:pt>
    <dgm:pt modelId="{19C1FD6A-632C-458B-9104-A472314EF177}">
      <dgm:prSet>
        <dgm:style>
          <a:lnRef idx="2">
            <a:schemeClr val="accent4"/>
          </a:lnRef>
          <a:fillRef idx="1">
            <a:schemeClr val="lt1"/>
          </a:fillRef>
          <a:effectRef idx="0">
            <a:schemeClr val="accent4"/>
          </a:effectRef>
          <a:fontRef idx="minor">
            <a:schemeClr val="dk1"/>
          </a:fontRef>
        </dgm:style>
      </dgm:prSet>
      <dgm:spPr/>
      <dgm:t>
        <a:bodyPr/>
        <a:lstStyle/>
        <a:p>
          <a:pPr rtl="0"/>
          <a:r>
            <a:rPr lang="en-US" b="1" smtClean="0"/>
            <a:t>Skin line appearance</a:t>
          </a:r>
          <a:endParaRPr lang="en-US"/>
        </a:p>
      </dgm:t>
    </dgm:pt>
    <dgm:pt modelId="{D62A6734-F184-47DE-A068-CF915926B97E}" type="parTrans" cxnId="{03EB1B87-108C-459C-8581-1C387F3B2839}">
      <dgm:prSet/>
      <dgm:spPr/>
      <dgm:t>
        <a:bodyPr/>
        <a:lstStyle/>
        <a:p>
          <a:endParaRPr lang="en-US"/>
        </a:p>
      </dgm:t>
    </dgm:pt>
    <dgm:pt modelId="{500A6E07-FB6C-4847-A9A3-1F754B8F33A1}" type="sibTrans" cxnId="{03EB1B87-108C-459C-8581-1C387F3B2839}">
      <dgm:prSet/>
      <dgm:spPr/>
      <dgm:t>
        <a:bodyPr/>
        <a:lstStyle/>
        <a:p>
          <a:endParaRPr lang="en-US"/>
        </a:p>
      </dgm:t>
    </dgm:pt>
    <dgm:pt modelId="{E8950D59-E7E0-4960-A8B5-75A0C278B74E}">
      <dgm:prSet/>
      <dgm:spPr>
        <a:solidFill>
          <a:srgbClr val="E1F7FF"/>
        </a:solidFill>
      </dgm:spPr>
      <dgm:t>
        <a:bodyPr/>
        <a:lstStyle/>
        <a:p>
          <a:pPr rtl="0"/>
          <a:r>
            <a:rPr lang="en-US" dirty="0" smtClean="0"/>
            <a:t>More akin to tomosynthesis versus FFDM</a:t>
          </a:r>
          <a:endParaRPr lang="en-US" dirty="0"/>
        </a:p>
      </dgm:t>
    </dgm:pt>
    <dgm:pt modelId="{7246EC67-E4DD-4D24-91EB-06E385C9CCB5}" type="parTrans" cxnId="{832669DB-87E0-4A36-B5A6-67F88C5F9A4D}">
      <dgm:prSet/>
      <dgm:spPr/>
      <dgm:t>
        <a:bodyPr/>
        <a:lstStyle/>
        <a:p>
          <a:endParaRPr lang="en-US"/>
        </a:p>
      </dgm:t>
    </dgm:pt>
    <dgm:pt modelId="{D89AFB4D-A6D3-44A2-8966-89E9C941A0BC}" type="sibTrans" cxnId="{832669DB-87E0-4A36-B5A6-67F88C5F9A4D}">
      <dgm:prSet/>
      <dgm:spPr/>
      <dgm:t>
        <a:bodyPr/>
        <a:lstStyle/>
        <a:p>
          <a:endParaRPr lang="en-US"/>
        </a:p>
      </dgm:t>
    </dgm:pt>
    <dgm:pt modelId="{BDB61DFE-7BFE-4B4E-B5D9-7E8F57996025}">
      <dgm:prSet>
        <dgm:style>
          <a:lnRef idx="2">
            <a:schemeClr val="accent4"/>
          </a:lnRef>
          <a:fillRef idx="1">
            <a:schemeClr val="lt1"/>
          </a:fillRef>
          <a:effectRef idx="0">
            <a:schemeClr val="accent4"/>
          </a:effectRef>
          <a:fontRef idx="minor">
            <a:schemeClr val="dk1"/>
          </a:fontRef>
        </dgm:style>
      </dgm:prSet>
      <dgm:spPr/>
      <dgm:t>
        <a:bodyPr/>
        <a:lstStyle/>
        <a:p>
          <a:pPr rtl="0"/>
          <a:r>
            <a:rPr lang="en-US" b="1" smtClean="0"/>
            <a:t>Total patient radiation dose</a:t>
          </a:r>
          <a:endParaRPr lang="en-US"/>
        </a:p>
      </dgm:t>
    </dgm:pt>
    <dgm:pt modelId="{AAB6AC99-9634-4A16-9A4B-2D0F8B0C27FF}" type="parTrans" cxnId="{03A2BC17-1FF5-4AA3-836D-E37C7C953379}">
      <dgm:prSet/>
      <dgm:spPr/>
      <dgm:t>
        <a:bodyPr/>
        <a:lstStyle/>
        <a:p>
          <a:endParaRPr lang="en-US"/>
        </a:p>
      </dgm:t>
    </dgm:pt>
    <dgm:pt modelId="{5561453F-49B6-4E0D-977B-9DFC517CAEAF}" type="sibTrans" cxnId="{03A2BC17-1FF5-4AA3-836D-E37C7C953379}">
      <dgm:prSet/>
      <dgm:spPr/>
      <dgm:t>
        <a:bodyPr/>
        <a:lstStyle/>
        <a:p>
          <a:endParaRPr lang="en-US"/>
        </a:p>
      </dgm:t>
    </dgm:pt>
    <dgm:pt modelId="{735A3ACE-7467-4C39-B874-30544809A22E}">
      <dgm:prSet/>
      <dgm:spPr>
        <a:solidFill>
          <a:srgbClr val="E1F7FF"/>
        </a:solidFill>
      </dgm:spPr>
      <dgm:t>
        <a:bodyPr/>
        <a:lstStyle/>
        <a:p>
          <a:pPr rtl="0"/>
          <a:r>
            <a:rPr lang="en-US" dirty="0" smtClean="0"/>
            <a:t>TomoHD mode: 1.45 </a:t>
          </a:r>
          <a:r>
            <a:rPr lang="en-US" dirty="0" err="1" smtClean="0"/>
            <a:t>mGy</a:t>
          </a:r>
          <a:r>
            <a:rPr lang="en-US" dirty="0" smtClean="0"/>
            <a:t> vs. combo mode: 2.65 </a:t>
          </a:r>
          <a:r>
            <a:rPr lang="en-US" dirty="0" err="1" smtClean="0"/>
            <a:t>mGy</a:t>
          </a:r>
          <a:r>
            <a:rPr lang="en-US" dirty="0" smtClean="0"/>
            <a:t>*</a:t>
          </a:r>
          <a:endParaRPr lang="en-US" dirty="0"/>
        </a:p>
      </dgm:t>
    </dgm:pt>
    <dgm:pt modelId="{DB6D3D48-A79D-4412-B1E3-A5A06940534D}" type="parTrans" cxnId="{FC7FB7B0-AC2E-4F3B-BFC0-E1F030A55AAB}">
      <dgm:prSet/>
      <dgm:spPr/>
      <dgm:t>
        <a:bodyPr/>
        <a:lstStyle/>
        <a:p>
          <a:endParaRPr lang="en-US"/>
        </a:p>
      </dgm:t>
    </dgm:pt>
    <dgm:pt modelId="{AA2ACC29-65C0-48A2-A0DA-80E9460058AE}" type="sibTrans" cxnId="{FC7FB7B0-AC2E-4F3B-BFC0-E1F030A55AAB}">
      <dgm:prSet/>
      <dgm:spPr/>
      <dgm:t>
        <a:bodyPr/>
        <a:lstStyle/>
        <a:p>
          <a:endParaRPr lang="en-US"/>
        </a:p>
      </dgm:t>
    </dgm:pt>
    <dgm:pt modelId="{9CA7B348-2DE7-4392-8645-F1AE50651C4D}" type="pres">
      <dgm:prSet presAssocID="{04BFE509-CC22-4142-870B-EC18FFDBB6BC}" presName="linear" presStyleCnt="0">
        <dgm:presLayoutVars>
          <dgm:animLvl val="lvl"/>
          <dgm:resizeHandles val="exact"/>
        </dgm:presLayoutVars>
      </dgm:prSet>
      <dgm:spPr/>
      <dgm:t>
        <a:bodyPr/>
        <a:lstStyle/>
        <a:p>
          <a:endParaRPr lang="en-US"/>
        </a:p>
      </dgm:t>
    </dgm:pt>
    <dgm:pt modelId="{CA3E9DDC-4CFC-410F-B9D6-1A303FF468F3}" type="pres">
      <dgm:prSet presAssocID="{87DE2AC2-4D69-4A83-B628-7352A9CD8175}" presName="parentText" presStyleLbl="node1" presStyleIdx="0" presStyleCnt="4">
        <dgm:presLayoutVars>
          <dgm:chMax val="0"/>
          <dgm:bulletEnabled val="1"/>
        </dgm:presLayoutVars>
      </dgm:prSet>
      <dgm:spPr/>
      <dgm:t>
        <a:bodyPr/>
        <a:lstStyle/>
        <a:p>
          <a:endParaRPr lang="en-US"/>
        </a:p>
      </dgm:t>
    </dgm:pt>
    <dgm:pt modelId="{2653ED75-9913-4C7F-8A50-69B7358241D3}" type="pres">
      <dgm:prSet presAssocID="{87DE2AC2-4D69-4A83-B628-7352A9CD8175}" presName="childText" presStyleLbl="revTx" presStyleIdx="0" presStyleCnt="4">
        <dgm:presLayoutVars>
          <dgm:bulletEnabled val="1"/>
        </dgm:presLayoutVars>
      </dgm:prSet>
      <dgm:spPr/>
      <dgm:t>
        <a:bodyPr/>
        <a:lstStyle/>
        <a:p>
          <a:endParaRPr lang="en-US"/>
        </a:p>
      </dgm:t>
    </dgm:pt>
    <dgm:pt modelId="{5A5B5BCA-4974-4848-949C-B34EB4FB82A1}" type="pres">
      <dgm:prSet presAssocID="{9844081A-10E0-48B2-82BE-DBE849B47830}" presName="parentText" presStyleLbl="node1" presStyleIdx="1" presStyleCnt="4">
        <dgm:presLayoutVars>
          <dgm:chMax val="0"/>
          <dgm:bulletEnabled val="1"/>
        </dgm:presLayoutVars>
      </dgm:prSet>
      <dgm:spPr/>
      <dgm:t>
        <a:bodyPr/>
        <a:lstStyle/>
        <a:p>
          <a:endParaRPr lang="en-US"/>
        </a:p>
      </dgm:t>
    </dgm:pt>
    <dgm:pt modelId="{2AAB40FC-BD96-4D8C-8435-555E632EDBA9}" type="pres">
      <dgm:prSet presAssocID="{9844081A-10E0-48B2-82BE-DBE849B47830}" presName="childText" presStyleLbl="revTx" presStyleIdx="1" presStyleCnt="4">
        <dgm:presLayoutVars>
          <dgm:bulletEnabled val="1"/>
        </dgm:presLayoutVars>
      </dgm:prSet>
      <dgm:spPr/>
      <dgm:t>
        <a:bodyPr/>
        <a:lstStyle/>
        <a:p>
          <a:endParaRPr lang="en-US"/>
        </a:p>
      </dgm:t>
    </dgm:pt>
    <dgm:pt modelId="{8C7077B3-E5E5-4BD8-9D4F-6C45622AE542}" type="pres">
      <dgm:prSet presAssocID="{19C1FD6A-632C-458B-9104-A472314EF177}" presName="parentText" presStyleLbl="node1" presStyleIdx="2" presStyleCnt="4">
        <dgm:presLayoutVars>
          <dgm:chMax val="0"/>
          <dgm:bulletEnabled val="1"/>
        </dgm:presLayoutVars>
      </dgm:prSet>
      <dgm:spPr/>
      <dgm:t>
        <a:bodyPr/>
        <a:lstStyle/>
        <a:p>
          <a:endParaRPr lang="en-US"/>
        </a:p>
      </dgm:t>
    </dgm:pt>
    <dgm:pt modelId="{5B78E614-72AC-4CBD-87EC-0B6AFB212CFD}" type="pres">
      <dgm:prSet presAssocID="{19C1FD6A-632C-458B-9104-A472314EF177}" presName="childText" presStyleLbl="revTx" presStyleIdx="2" presStyleCnt="4">
        <dgm:presLayoutVars>
          <dgm:bulletEnabled val="1"/>
        </dgm:presLayoutVars>
      </dgm:prSet>
      <dgm:spPr/>
      <dgm:t>
        <a:bodyPr/>
        <a:lstStyle/>
        <a:p>
          <a:endParaRPr lang="en-US"/>
        </a:p>
      </dgm:t>
    </dgm:pt>
    <dgm:pt modelId="{6799EF38-EC12-46D4-B249-25CD419F71C4}" type="pres">
      <dgm:prSet presAssocID="{BDB61DFE-7BFE-4B4E-B5D9-7E8F57996025}" presName="parentText" presStyleLbl="node1" presStyleIdx="3" presStyleCnt="4">
        <dgm:presLayoutVars>
          <dgm:chMax val="0"/>
          <dgm:bulletEnabled val="1"/>
        </dgm:presLayoutVars>
      </dgm:prSet>
      <dgm:spPr/>
      <dgm:t>
        <a:bodyPr/>
        <a:lstStyle/>
        <a:p>
          <a:endParaRPr lang="en-US"/>
        </a:p>
      </dgm:t>
    </dgm:pt>
    <dgm:pt modelId="{57BEE134-481D-4AAB-9AA5-8B21068FAFA8}" type="pres">
      <dgm:prSet presAssocID="{BDB61DFE-7BFE-4B4E-B5D9-7E8F57996025}" presName="childText" presStyleLbl="revTx" presStyleIdx="3" presStyleCnt="4">
        <dgm:presLayoutVars>
          <dgm:bulletEnabled val="1"/>
        </dgm:presLayoutVars>
      </dgm:prSet>
      <dgm:spPr/>
      <dgm:t>
        <a:bodyPr/>
        <a:lstStyle/>
        <a:p>
          <a:endParaRPr lang="en-US"/>
        </a:p>
      </dgm:t>
    </dgm:pt>
  </dgm:ptLst>
  <dgm:cxnLst>
    <dgm:cxn modelId="{BD68E434-02EB-4807-A347-8BE3B6BEDE88}" type="presOf" srcId="{9844081A-10E0-48B2-82BE-DBE849B47830}" destId="{5A5B5BCA-4974-4848-949C-B34EB4FB82A1}" srcOrd="0" destOrd="0" presId="urn:microsoft.com/office/officeart/2005/8/layout/vList2"/>
    <dgm:cxn modelId="{E2889137-3AF8-4B42-BB1D-C7C7988E1E80}" srcId="{04BFE509-CC22-4142-870B-EC18FFDBB6BC}" destId="{87DE2AC2-4D69-4A83-B628-7352A9CD8175}" srcOrd="0" destOrd="0" parTransId="{6F1D387A-A53A-4852-ABBD-9484C6DBA727}" sibTransId="{B535F531-E3BC-4F37-AF49-CB904CE964BF}"/>
    <dgm:cxn modelId="{03EB1B87-108C-459C-8581-1C387F3B2839}" srcId="{04BFE509-CC22-4142-870B-EC18FFDBB6BC}" destId="{19C1FD6A-632C-458B-9104-A472314EF177}" srcOrd="2" destOrd="0" parTransId="{D62A6734-F184-47DE-A068-CF915926B97E}" sibTransId="{500A6E07-FB6C-4847-A9A3-1F754B8F33A1}"/>
    <dgm:cxn modelId="{616D4666-1ED9-4DE3-ACFB-352FEE101E44}" type="presOf" srcId="{735A3ACE-7467-4C39-B874-30544809A22E}" destId="{57BEE134-481D-4AAB-9AA5-8B21068FAFA8}" srcOrd="0" destOrd="0" presId="urn:microsoft.com/office/officeart/2005/8/layout/vList2"/>
    <dgm:cxn modelId="{03A2BC17-1FF5-4AA3-836D-E37C7C953379}" srcId="{04BFE509-CC22-4142-870B-EC18FFDBB6BC}" destId="{BDB61DFE-7BFE-4B4E-B5D9-7E8F57996025}" srcOrd="3" destOrd="0" parTransId="{AAB6AC99-9634-4A16-9A4B-2D0F8B0C27FF}" sibTransId="{5561453F-49B6-4E0D-977B-9DFC517CAEAF}"/>
    <dgm:cxn modelId="{832669DB-87E0-4A36-B5A6-67F88C5F9A4D}" srcId="{19C1FD6A-632C-458B-9104-A472314EF177}" destId="{E8950D59-E7E0-4960-A8B5-75A0C278B74E}" srcOrd="0" destOrd="0" parTransId="{7246EC67-E4DD-4D24-91EB-06E385C9CCB5}" sibTransId="{D89AFB4D-A6D3-44A2-8966-89E9C941A0BC}"/>
    <dgm:cxn modelId="{A86285CC-39B9-407F-B6CB-5CFA304CF6EB}" type="presOf" srcId="{E8950D59-E7E0-4960-A8B5-75A0C278B74E}" destId="{5B78E614-72AC-4CBD-87EC-0B6AFB212CFD}" srcOrd="0" destOrd="0" presId="urn:microsoft.com/office/officeart/2005/8/layout/vList2"/>
    <dgm:cxn modelId="{E8BAAD0F-21D9-4BE2-8E1F-D508370E20A7}" type="presOf" srcId="{BDB61DFE-7BFE-4B4E-B5D9-7E8F57996025}" destId="{6799EF38-EC12-46D4-B249-25CD419F71C4}" srcOrd="0" destOrd="0" presId="urn:microsoft.com/office/officeart/2005/8/layout/vList2"/>
    <dgm:cxn modelId="{FC7FB7B0-AC2E-4F3B-BFC0-E1F030A55AAB}" srcId="{BDB61DFE-7BFE-4B4E-B5D9-7E8F57996025}" destId="{735A3ACE-7467-4C39-B874-30544809A22E}" srcOrd="0" destOrd="0" parTransId="{DB6D3D48-A79D-4412-B1E3-A5A06940534D}" sibTransId="{AA2ACC29-65C0-48A2-A0DA-80E9460058AE}"/>
    <dgm:cxn modelId="{2A2A8E59-B227-40BF-9A42-A3F46FAE66C9}" type="presOf" srcId="{AE554B26-8BE3-41AE-8CE1-FC068776AE96}" destId="{2653ED75-9913-4C7F-8A50-69B7358241D3}" srcOrd="0" destOrd="1" presId="urn:microsoft.com/office/officeart/2005/8/layout/vList2"/>
    <dgm:cxn modelId="{47DACE84-03F1-465D-87D7-343FC5E4A848}" type="presOf" srcId="{A6614789-E130-4181-AEEA-908F1294C963}" destId="{2653ED75-9913-4C7F-8A50-69B7358241D3}" srcOrd="0" destOrd="0" presId="urn:microsoft.com/office/officeart/2005/8/layout/vList2"/>
    <dgm:cxn modelId="{61227A88-8FE1-4DF4-B9BA-52D449BA66D7}" type="presOf" srcId="{04BFE509-CC22-4142-870B-EC18FFDBB6BC}" destId="{9CA7B348-2DE7-4392-8645-F1AE50651C4D}" srcOrd="0" destOrd="0" presId="urn:microsoft.com/office/officeart/2005/8/layout/vList2"/>
    <dgm:cxn modelId="{C153CB61-B2CD-437A-8F73-3625388F7820}" srcId="{04BFE509-CC22-4142-870B-EC18FFDBB6BC}" destId="{9844081A-10E0-48B2-82BE-DBE849B47830}" srcOrd="1" destOrd="0" parTransId="{97FCD4B2-9CEE-43C9-A192-4C0490BFAB80}" sibTransId="{DB2B66FE-571E-4294-AFB3-686315A20EFA}"/>
    <dgm:cxn modelId="{492EBB9D-3C20-4A8C-8339-0D14221B49AF}" type="presOf" srcId="{87DE2AC2-4D69-4A83-B628-7352A9CD8175}" destId="{CA3E9DDC-4CFC-410F-B9D6-1A303FF468F3}" srcOrd="0" destOrd="0" presId="urn:microsoft.com/office/officeart/2005/8/layout/vList2"/>
    <dgm:cxn modelId="{A7B4E241-2FF3-4FD2-BE91-0FCB7AD811AD}" srcId="{9844081A-10E0-48B2-82BE-DBE849B47830}" destId="{FFF3A50F-A0C1-4172-A644-E9E5DA46A1F7}" srcOrd="0" destOrd="0" parTransId="{65596A16-B123-4F8E-AF24-34010EB214BD}" sibTransId="{7DF7B986-6C0A-4BA2-8DEB-CA745457EDDC}"/>
    <dgm:cxn modelId="{A61E7A96-01B0-4961-A136-9B2B1B4256D8}" srcId="{87DE2AC2-4D69-4A83-B628-7352A9CD8175}" destId="{AE554B26-8BE3-41AE-8CE1-FC068776AE96}" srcOrd="1" destOrd="0" parTransId="{16FE14E0-3953-42DE-9996-40C487CB54D7}" sibTransId="{957BA915-95A2-4E80-B777-8BC548973970}"/>
    <dgm:cxn modelId="{A1D79398-C091-4ED8-820A-3FAD91C31BCD}" srcId="{87DE2AC2-4D69-4A83-B628-7352A9CD8175}" destId="{A6614789-E130-4181-AEEA-908F1294C963}" srcOrd="0" destOrd="0" parTransId="{4E4C4658-3F1C-4075-835F-C2305533AEB1}" sibTransId="{4A1E8BF4-961B-4ABD-9EF2-FB32D32AD7A9}"/>
    <dgm:cxn modelId="{24612E9D-D4C5-47DC-BC03-8C68714702A4}" type="presOf" srcId="{FFF3A50F-A0C1-4172-A644-E9E5DA46A1F7}" destId="{2AAB40FC-BD96-4D8C-8435-555E632EDBA9}" srcOrd="0" destOrd="0" presId="urn:microsoft.com/office/officeart/2005/8/layout/vList2"/>
    <dgm:cxn modelId="{9CB6AF5A-56DC-47B8-98A8-1A503878FE54}" type="presOf" srcId="{19C1FD6A-632C-458B-9104-A472314EF177}" destId="{8C7077B3-E5E5-4BD8-9D4F-6C45622AE542}" srcOrd="0" destOrd="0" presId="urn:microsoft.com/office/officeart/2005/8/layout/vList2"/>
    <dgm:cxn modelId="{CDCA0562-F137-4C79-998D-97CA605ECB73}" type="presParOf" srcId="{9CA7B348-2DE7-4392-8645-F1AE50651C4D}" destId="{CA3E9DDC-4CFC-410F-B9D6-1A303FF468F3}" srcOrd="0" destOrd="0" presId="urn:microsoft.com/office/officeart/2005/8/layout/vList2"/>
    <dgm:cxn modelId="{AA8757C0-8B0F-4C8E-9FF2-F8694B3B9100}" type="presParOf" srcId="{9CA7B348-2DE7-4392-8645-F1AE50651C4D}" destId="{2653ED75-9913-4C7F-8A50-69B7358241D3}" srcOrd="1" destOrd="0" presId="urn:microsoft.com/office/officeart/2005/8/layout/vList2"/>
    <dgm:cxn modelId="{87C2D488-FBD0-480B-AD04-B262292141B6}" type="presParOf" srcId="{9CA7B348-2DE7-4392-8645-F1AE50651C4D}" destId="{5A5B5BCA-4974-4848-949C-B34EB4FB82A1}" srcOrd="2" destOrd="0" presId="urn:microsoft.com/office/officeart/2005/8/layout/vList2"/>
    <dgm:cxn modelId="{7D0BF404-57F6-4FE0-A14A-21C94A86FD0D}" type="presParOf" srcId="{9CA7B348-2DE7-4392-8645-F1AE50651C4D}" destId="{2AAB40FC-BD96-4D8C-8435-555E632EDBA9}" srcOrd="3" destOrd="0" presId="urn:microsoft.com/office/officeart/2005/8/layout/vList2"/>
    <dgm:cxn modelId="{638C4CA8-8D08-4D07-985F-39C282B2587F}" type="presParOf" srcId="{9CA7B348-2DE7-4392-8645-F1AE50651C4D}" destId="{8C7077B3-E5E5-4BD8-9D4F-6C45622AE542}" srcOrd="4" destOrd="0" presId="urn:microsoft.com/office/officeart/2005/8/layout/vList2"/>
    <dgm:cxn modelId="{628C3BB6-7B2D-49B2-912A-A641D493D38F}" type="presParOf" srcId="{9CA7B348-2DE7-4392-8645-F1AE50651C4D}" destId="{5B78E614-72AC-4CBD-87EC-0B6AFB212CFD}" srcOrd="5" destOrd="0" presId="urn:microsoft.com/office/officeart/2005/8/layout/vList2"/>
    <dgm:cxn modelId="{5B947CCC-CDCA-41FA-886F-950709B5C7E4}" type="presParOf" srcId="{9CA7B348-2DE7-4392-8645-F1AE50651C4D}" destId="{6799EF38-EC12-46D4-B249-25CD419F71C4}" srcOrd="6" destOrd="0" presId="urn:microsoft.com/office/officeart/2005/8/layout/vList2"/>
    <dgm:cxn modelId="{655B3611-3F7C-42E0-A69C-DFED8E235762}" type="presParOf" srcId="{9CA7B348-2DE7-4392-8645-F1AE50651C4D}" destId="{57BEE134-481D-4AAB-9AA5-8B21068FAFA8}"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6C38B8-7F9B-4C96-A8A3-2B0F25B69E35}">
      <dsp:nvSpPr>
        <dsp:cNvPr id="0" name=""/>
        <dsp:cNvSpPr/>
      </dsp:nvSpPr>
      <dsp:spPr>
        <a:xfrm>
          <a:off x="0" y="0"/>
          <a:ext cx="3354112" cy="3354112"/>
        </a:xfrm>
        <a:prstGeom prst="ellipse">
          <a:avLst/>
        </a:prstGeom>
        <a:gradFill rotWithShape="0">
          <a:gsLst>
            <a:gs pos="0">
              <a:schemeClr val="accent1">
                <a:shade val="80000"/>
                <a:alpha val="50000"/>
                <a:hueOff val="0"/>
                <a:satOff val="0"/>
                <a:lumOff val="0"/>
                <a:alphaOff val="0"/>
                <a:tint val="50000"/>
                <a:satMod val="300000"/>
              </a:schemeClr>
            </a:gs>
            <a:gs pos="35000">
              <a:schemeClr val="accent1">
                <a:shade val="80000"/>
                <a:alpha val="50000"/>
                <a:hueOff val="0"/>
                <a:satOff val="0"/>
                <a:lumOff val="0"/>
                <a:alphaOff val="0"/>
                <a:tint val="37000"/>
                <a:satMod val="300000"/>
              </a:schemeClr>
            </a:gs>
            <a:gs pos="100000">
              <a:schemeClr val="accent1">
                <a:shade val="80000"/>
                <a:alpha val="50000"/>
                <a:hueOff val="0"/>
                <a:satOff val="0"/>
                <a:lumOff val="0"/>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84588" tIns="31750" rIns="184588" bIns="31750" numCol="1" spcCol="1270" anchor="ctr" anchorCtr="0">
          <a:noAutofit/>
        </a:bodyPr>
        <a:lstStyle/>
        <a:p>
          <a:pPr lvl="0" algn="ctr" defTabSz="1111250">
            <a:lnSpc>
              <a:spcPct val="90000"/>
            </a:lnSpc>
            <a:spcBef>
              <a:spcPct val="0"/>
            </a:spcBef>
            <a:spcAft>
              <a:spcPct val="35000"/>
            </a:spcAft>
          </a:pPr>
          <a:r>
            <a:rPr lang="en-US" sz="2500" kern="1200" dirty="0" smtClean="0"/>
            <a:t>Standard positioning &amp; compression</a:t>
          </a:r>
          <a:endParaRPr lang="en-US" sz="2500" kern="1200" dirty="0"/>
        </a:p>
      </dsp:txBody>
      <dsp:txXfrm>
        <a:off x="491198" y="491198"/>
        <a:ext cx="2371716" cy="2371716"/>
      </dsp:txXfrm>
    </dsp:sp>
    <dsp:sp modelId="{3C03978D-16EB-495E-B888-DE8AA100A378}">
      <dsp:nvSpPr>
        <dsp:cNvPr id="0" name=""/>
        <dsp:cNvSpPr/>
      </dsp:nvSpPr>
      <dsp:spPr>
        <a:xfrm>
          <a:off x="2687125" y="601278"/>
          <a:ext cx="3354112" cy="3354112"/>
        </a:xfrm>
        <a:prstGeom prst="ellipse">
          <a:avLst/>
        </a:prstGeom>
        <a:gradFill rotWithShape="0">
          <a:gsLst>
            <a:gs pos="0">
              <a:schemeClr val="accent1">
                <a:shade val="80000"/>
                <a:alpha val="50000"/>
                <a:hueOff val="199953"/>
                <a:satOff val="-41441"/>
                <a:lumOff val="35962"/>
                <a:alphaOff val="0"/>
                <a:tint val="50000"/>
                <a:satMod val="300000"/>
              </a:schemeClr>
            </a:gs>
            <a:gs pos="35000">
              <a:schemeClr val="accent1">
                <a:shade val="80000"/>
                <a:alpha val="50000"/>
                <a:hueOff val="199953"/>
                <a:satOff val="-41441"/>
                <a:lumOff val="35962"/>
                <a:alphaOff val="0"/>
                <a:tint val="37000"/>
                <a:satMod val="300000"/>
              </a:schemeClr>
            </a:gs>
            <a:gs pos="100000">
              <a:schemeClr val="accent1">
                <a:shade val="80000"/>
                <a:alpha val="50000"/>
                <a:hueOff val="199953"/>
                <a:satOff val="-41441"/>
                <a:lumOff val="35962"/>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84588" tIns="31750" rIns="184588" bIns="31750" numCol="1" spcCol="1270" anchor="ctr" anchorCtr="0">
          <a:noAutofit/>
        </a:bodyPr>
        <a:lstStyle/>
        <a:p>
          <a:pPr lvl="0" algn="ctr" defTabSz="1111250">
            <a:lnSpc>
              <a:spcPct val="90000"/>
            </a:lnSpc>
            <a:spcBef>
              <a:spcPct val="0"/>
            </a:spcBef>
            <a:spcAft>
              <a:spcPct val="35000"/>
            </a:spcAft>
          </a:pPr>
          <a:r>
            <a:rPr lang="en-US" sz="2500" b="1" kern="1200" dirty="0" smtClean="0"/>
            <a:t>3D</a:t>
          </a:r>
          <a:r>
            <a:rPr lang="en-US" sz="2500" b="0" kern="1200" baseline="30000" dirty="0" smtClean="0">
              <a:latin typeface="Arial" panose="020B0604020202020204" pitchFamily="34" charset="0"/>
              <a:cs typeface="Arial" panose="020B0604020202020204" pitchFamily="34" charset="0"/>
            </a:rPr>
            <a:t>™</a:t>
          </a:r>
          <a:r>
            <a:rPr lang="en-US" sz="2500" kern="1200" dirty="0" smtClean="0"/>
            <a:t> </a:t>
          </a:r>
          <a:r>
            <a:rPr lang="en-US" sz="2500" kern="1200" dirty="0" smtClean="0"/>
            <a:t>= 15 low dose images are acquired from different angles -        no grid</a:t>
          </a:r>
          <a:endParaRPr lang="en-US" sz="2500" kern="1200" dirty="0"/>
        </a:p>
      </dsp:txBody>
      <dsp:txXfrm>
        <a:off x="3178323" y="1092476"/>
        <a:ext cx="2371716" cy="2371716"/>
      </dsp:txXfrm>
    </dsp:sp>
    <dsp:sp modelId="{E6875884-0A95-4C67-A6ED-A2F9ECD2E30F}">
      <dsp:nvSpPr>
        <dsp:cNvPr id="0" name=""/>
        <dsp:cNvSpPr/>
      </dsp:nvSpPr>
      <dsp:spPr>
        <a:xfrm>
          <a:off x="5374250" y="1202557"/>
          <a:ext cx="3354112" cy="3354112"/>
        </a:xfrm>
        <a:prstGeom prst="ellipse">
          <a:avLst/>
        </a:prstGeom>
        <a:gradFill rotWithShape="0">
          <a:gsLst>
            <a:gs pos="0">
              <a:schemeClr val="accent1">
                <a:shade val="80000"/>
                <a:alpha val="50000"/>
                <a:hueOff val="199953"/>
                <a:satOff val="-41441"/>
                <a:lumOff val="35962"/>
                <a:alphaOff val="0"/>
                <a:tint val="50000"/>
                <a:satMod val="300000"/>
              </a:schemeClr>
            </a:gs>
            <a:gs pos="35000">
              <a:schemeClr val="accent1">
                <a:shade val="80000"/>
                <a:alpha val="50000"/>
                <a:hueOff val="199953"/>
                <a:satOff val="-41441"/>
                <a:lumOff val="35962"/>
                <a:alphaOff val="0"/>
                <a:tint val="37000"/>
                <a:satMod val="300000"/>
              </a:schemeClr>
            </a:gs>
            <a:gs pos="100000">
              <a:schemeClr val="accent1">
                <a:shade val="80000"/>
                <a:alpha val="50000"/>
                <a:hueOff val="199953"/>
                <a:satOff val="-41441"/>
                <a:lumOff val="35962"/>
                <a:alphaOff val="0"/>
                <a:tint val="15000"/>
                <a:satMod val="350000"/>
              </a:schemeClr>
            </a:gs>
          </a:gsLst>
          <a:lin ang="162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84588" tIns="31750" rIns="184588" bIns="31750" numCol="1" spcCol="1270" anchor="ctr" anchorCtr="0">
          <a:noAutofit/>
        </a:bodyPr>
        <a:lstStyle/>
        <a:p>
          <a:pPr lvl="0" algn="ctr" defTabSz="1111250">
            <a:lnSpc>
              <a:spcPct val="90000"/>
            </a:lnSpc>
            <a:spcBef>
              <a:spcPct val="0"/>
            </a:spcBef>
            <a:spcAft>
              <a:spcPct val="35000"/>
            </a:spcAft>
          </a:pPr>
          <a:r>
            <a:rPr lang="en-US" sz="2500" b="1" kern="1200" dirty="0" smtClean="0"/>
            <a:t>2D</a:t>
          </a:r>
          <a:r>
            <a:rPr lang="en-US" sz="2500" kern="1200" dirty="0" smtClean="0"/>
            <a:t> = grid is automatically brought back into place &amp; the  2D image is acquired </a:t>
          </a:r>
          <a:endParaRPr lang="en-US" sz="2500" kern="1200" dirty="0"/>
        </a:p>
      </dsp:txBody>
      <dsp:txXfrm>
        <a:off x="5865448" y="1693755"/>
        <a:ext cx="2371716" cy="23717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735B61-BA9B-4E2B-8586-ED9B94485E10}">
      <dsp:nvSpPr>
        <dsp:cNvPr id="0" name=""/>
        <dsp:cNvSpPr/>
      </dsp:nvSpPr>
      <dsp:spPr>
        <a:xfrm>
          <a:off x="0" y="122901"/>
          <a:ext cx="8448675" cy="1031209"/>
        </a:xfrm>
        <a:prstGeom prst="round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b="1" kern="1200" dirty="0" smtClean="0"/>
            <a:t>TomoHD mode</a:t>
          </a:r>
          <a:endParaRPr lang="en-US" sz="2800" b="1" kern="1200" dirty="0"/>
        </a:p>
      </dsp:txBody>
      <dsp:txXfrm>
        <a:off x="50339" y="173240"/>
        <a:ext cx="8347997" cy="930531"/>
      </dsp:txXfrm>
    </dsp:sp>
    <dsp:sp modelId="{1566BB5E-D10E-4E67-AF72-79BF410A5682}">
      <dsp:nvSpPr>
        <dsp:cNvPr id="0" name=""/>
        <dsp:cNvSpPr/>
      </dsp:nvSpPr>
      <dsp:spPr>
        <a:xfrm>
          <a:off x="0" y="1032817"/>
          <a:ext cx="8448675" cy="124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8245" tIns="35560" rIns="199136" bIns="35560" numCol="1" spcCol="1270" anchor="t" anchorCtr="0">
          <a:noAutofit/>
        </a:bodyPr>
        <a:lstStyle/>
        <a:p>
          <a:pPr marL="285750" lvl="1" indent="-285750" algn="l" defTabSz="1244600">
            <a:lnSpc>
              <a:spcPct val="90000"/>
            </a:lnSpc>
            <a:spcBef>
              <a:spcPct val="0"/>
            </a:spcBef>
            <a:spcAft>
              <a:spcPct val="20000"/>
            </a:spcAft>
            <a:buChar char="••"/>
          </a:pPr>
          <a:endParaRPr lang="en-US" sz="2800" kern="1200" dirty="0"/>
        </a:p>
        <a:p>
          <a:pPr marL="228600" lvl="1" indent="-228600" algn="l" defTabSz="1066800">
            <a:lnSpc>
              <a:spcPct val="90000"/>
            </a:lnSpc>
            <a:spcBef>
              <a:spcPct val="0"/>
            </a:spcBef>
            <a:spcAft>
              <a:spcPct val="20000"/>
            </a:spcAft>
            <a:buChar char="••"/>
          </a:pPr>
          <a:r>
            <a:rPr lang="en-US" sz="2400" kern="1200" dirty="0" smtClean="0"/>
            <a:t>Single exposure to acquire 3D</a:t>
          </a:r>
          <a:r>
            <a:rPr lang="en-US" sz="2400" kern="1200" baseline="30000" dirty="0" smtClean="0">
              <a:latin typeface="Arial" panose="020B0604020202020204" pitchFamily="34" charset="0"/>
              <a:cs typeface="Arial" panose="020B0604020202020204" pitchFamily="34" charset="0"/>
            </a:rPr>
            <a:t>™</a:t>
          </a:r>
          <a:r>
            <a:rPr lang="en-US" sz="2400" kern="1200" dirty="0" smtClean="0"/>
            <a:t> data set </a:t>
          </a:r>
          <a:endParaRPr lang="en-US" sz="2400" kern="1200" dirty="0"/>
        </a:p>
        <a:p>
          <a:pPr marL="228600" lvl="1" indent="-228600" algn="l" defTabSz="1066800">
            <a:lnSpc>
              <a:spcPct val="90000"/>
            </a:lnSpc>
            <a:spcBef>
              <a:spcPct val="0"/>
            </a:spcBef>
            <a:spcAft>
              <a:spcPct val="20000"/>
            </a:spcAft>
            <a:buChar char="••"/>
          </a:pPr>
          <a:r>
            <a:rPr lang="en-US" sz="2400" kern="1200" dirty="0" smtClean="0"/>
            <a:t>Utilizes </a:t>
          </a:r>
          <a:r>
            <a:rPr lang="en-US" sz="2400" b="0" kern="1200" dirty="0" smtClean="0"/>
            <a:t>C-View</a:t>
          </a:r>
          <a:r>
            <a:rPr lang="en-US" sz="2400" kern="1200" baseline="30000" dirty="0" smtClean="0">
              <a:latin typeface="Arial" panose="020B0604020202020204" pitchFamily="34" charset="0"/>
              <a:cs typeface="Arial" panose="020B0604020202020204" pitchFamily="34" charset="0"/>
            </a:rPr>
            <a:t>™ </a:t>
          </a:r>
          <a:r>
            <a:rPr lang="en-US" sz="2400" kern="1200" baseline="0" dirty="0" smtClean="0">
              <a:latin typeface="Arial" panose="020B0604020202020204" pitchFamily="34" charset="0"/>
              <a:cs typeface="Arial" panose="020B0604020202020204" pitchFamily="34" charset="0"/>
            </a:rPr>
            <a:t>software to create the 2D image</a:t>
          </a:r>
          <a:endParaRPr lang="en-US" sz="2400" kern="1200" baseline="0" dirty="0"/>
        </a:p>
      </dsp:txBody>
      <dsp:txXfrm>
        <a:off x="0" y="1032817"/>
        <a:ext cx="8448675" cy="1242000"/>
      </dsp:txXfrm>
    </dsp:sp>
    <dsp:sp modelId="{0389680E-25A0-4CF1-B9DA-6256755BADC8}">
      <dsp:nvSpPr>
        <dsp:cNvPr id="0" name=""/>
        <dsp:cNvSpPr/>
      </dsp:nvSpPr>
      <dsp:spPr>
        <a:xfrm>
          <a:off x="0" y="2382971"/>
          <a:ext cx="8448675" cy="1123200"/>
        </a:xfrm>
        <a:prstGeom prst="round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b="1" kern="1200" baseline="0" dirty="0" smtClean="0"/>
            <a:t>Combo mode exam</a:t>
          </a:r>
          <a:endParaRPr lang="en-US" sz="2800" b="1" kern="1200" baseline="0" dirty="0"/>
        </a:p>
      </dsp:txBody>
      <dsp:txXfrm>
        <a:off x="54830" y="2437801"/>
        <a:ext cx="8339015" cy="1013540"/>
      </dsp:txXfrm>
    </dsp:sp>
    <dsp:sp modelId="{F854C7A9-0812-4C28-9CA5-E97FDCBD40E5}">
      <dsp:nvSpPr>
        <dsp:cNvPr id="0" name=""/>
        <dsp:cNvSpPr/>
      </dsp:nvSpPr>
      <dsp:spPr>
        <a:xfrm>
          <a:off x="0" y="3398017"/>
          <a:ext cx="8448675" cy="993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8245" tIns="30480" rIns="170688" bIns="30480" numCol="1" spcCol="1270" anchor="t" anchorCtr="0">
          <a:noAutofit/>
        </a:bodyPr>
        <a:lstStyle/>
        <a:p>
          <a:pPr marL="228600" lvl="1" indent="-228600" algn="l" defTabSz="1066800">
            <a:lnSpc>
              <a:spcPct val="90000"/>
            </a:lnSpc>
            <a:spcBef>
              <a:spcPct val="0"/>
            </a:spcBef>
            <a:spcAft>
              <a:spcPct val="20000"/>
            </a:spcAft>
            <a:buChar char="••"/>
          </a:pPr>
          <a:endParaRPr lang="en-US" sz="2400" kern="1200" baseline="0" dirty="0"/>
        </a:p>
        <a:p>
          <a:pPr marL="228600" lvl="1" indent="-228600" algn="l" defTabSz="1066800">
            <a:lnSpc>
              <a:spcPct val="90000"/>
            </a:lnSpc>
            <a:spcBef>
              <a:spcPct val="0"/>
            </a:spcBef>
            <a:spcAft>
              <a:spcPct val="20000"/>
            </a:spcAft>
            <a:buChar char="••"/>
          </a:pPr>
          <a:r>
            <a:rPr lang="en-US" sz="2400" kern="1200" baseline="0" dirty="0" smtClean="0"/>
            <a:t>Combination of 3D</a:t>
          </a:r>
          <a:r>
            <a:rPr lang="en-US" sz="2400" kern="1200" baseline="30000" dirty="0" smtClean="0"/>
            <a:t>™</a:t>
          </a:r>
          <a:r>
            <a:rPr lang="en-US" sz="2400" kern="1200" baseline="0" dirty="0" smtClean="0"/>
            <a:t> and 2D exposures</a:t>
          </a:r>
          <a:endParaRPr lang="en-US" sz="2400" kern="1200" baseline="0" dirty="0"/>
        </a:p>
      </dsp:txBody>
      <dsp:txXfrm>
        <a:off x="0" y="3398017"/>
        <a:ext cx="8448675" cy="9936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3E9DDC-4CFC-410F-B9D6-1A303FF468F3}">
      <dsp:nvSpPr>
        <dsp:cNvPr id="0" name=""/>
        <dsp:cNvSpPr/>
      </dsp:nvSpPr>
      <dsp:spPr>
        <a:xfrm>
          <a:off x="0" y="39577"/>
          <a:ext cx="7772400" cy="608400"/>
        </a:xfrm>
        <a:prstGeom prst="roundRect">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US" sz="2600" b="1" kern="1200" smtClean="0"/>
            <a:t>Resolution</a:t>
          </a:r>
          <a:endParaRPr lang="en-US" sz="2600" kern="1200"/>
        </a:p>
      </dsp:txBody>
      <dsp:txXfrm>
        <a:off x="29700" y="69277"/>
        <a:ext cx="7713000" cy="549000"/>
      </dsp:txXfrm>
    </dsp:sp>
    <dsp:sp modelId="{2653ED75-9913-4C7F-8A50-69B7358241D3}">
      <dsp:nvSpPr>
        <dsp:cNvPr id="0" name=""/>
        <dsp:cNvSpPr/>
      </dsp:nvSpPr>
      <dsp:spPr>
        <a:xfrm>
          <a:off x="0" y="647977"/>
          <a:ext cx="7772400" cy="941850"/>
        </a:xfrm>
        <a:prstGeom prst="rect">
          <a:avLst/>
        </a:prstGeom>
        <a:solidFill>
          <a:srgbClr val="E1F7FF"/>
        </a:solidFill>
        <a:ln>
          <a:noFill/>
        </a:ln>
        <a:effectLst/>
      </dsp:spPr>
      <dsp:style>
        <a:lnRef idx="0">
          <a:scrgbClr r="0" g="0" b="0"/>
        </a:lnRef>
        <a:fillRef idx="0">
          <a:scrgbClr r="0" g="0" b="0"/>
        </a:fillRef>
        <a:effectRef idx="0">
          <a:scrgbClr r="0" g="0" b="0"/>
        </a:effectRef>
        <a:fontRef idx="minor"/>
      </dsp:style>
      <dsp:txBody>
        <a:bodyPr spcFirstLastPara="0" vert="horz" wrap="square" lIns="246774" tIns="33020" rIns="184912" bIns="33020" numCol="1" spcCol="1270" anchor="t" anchorCtr="0">
          <a:noAutofit/>
        </a:bodyPr>
        <a:lstStyle/>
        <a:p>
          <a:pPr marL="228600" lvl="1" indent="-228600" algn="l" defTabSz="889000" rtl="0">
            <a:lnSpc>
              <a:spcPct val="90000"/>
            </a:lnSpc>
            <a:spcBef>
              <a:spcPct val="0"/>
            </a:spcBef>
            <a:spcAft>
              <a:spcPct val="20000"/>
            </a:spcAft>
            <a:buChar char="••"/>
          </a:pPr>
          <a:r>
            <a:rPr lang="en-US" sz="2000" kern="1200" dirty="0" smtClean="0"/>
            <a:t>Contrast: More value/weight on linear structures and bright spots (when present)</a:t>
          </a:r>
          <a:endParaRPr lang="en-US" sz="2000" kern="1200" dirty="0"/>
        </a:p>
        <a:p>
          <a:pPr marL="228600" lvl="1" indent="-228600" algn="l" defTabSz="889000" rtl="0">
            <a:lnSpc>
              <a:spcPct val="90000"/>
            </a:lnSpc>
            <a:spcBef>
              <a:spcPct val="0"/>
            </a:spcBef>
            <a:spcAft>
              <a:spcPct val="20000"/>
            </a:spcAft>
            <a:buChar char="••"/>
          </a:pPr>
          <a:r>
            <a:rPr lang="en-US" sz="2000" kern="1200" dirty="0" smtClean="0"/>
            <a:t>Spatial: Reflects tomosynthesis 100</a:t>
          </a:r>
          <a14:m xmlns:a14="http://schemas.microsoft.com/office/drawing/2010/main">
            <m:oMath xmlns:m="http://schemas.openxmlformats.org/officeDocument/2006/math">
              <m:r>
                <a:rPr lang="en-US" sz="2000" kern="1200">
                  <a:latin typeface="Cambria Math" panose="02040503050406030204" pitchFamily="18" charset="0"/>
                </a:rPr>
                <m:t>µ</m:t>
              </m:r>
            </m:oMath>
          </a14:m>
          <a:r>
            <a:rPr lang="en-US" sz="2000" kern="1200" dirty="0"/>
            <a:t>m</a:t>
          </a:r>
        </a:p>
      </dsp:txBody>
      <dsp:txXfrm>
        <a:off x="0" y="647977"/>
        <a:ext cx="7772400" cy="941850"/>
      </dsp:txXfrm>
    </dsp:sp>
    <dsp:sp modelId="{5A5B5BCA-4974-4848-949C-B34EB4FB82A1}">
      <dsp:nvSpPr>
        <dsp:cNvPr id="0" name=""/>
        <dsp:cNvSpPr/>
      </dsp:nvSpPr>
      <dsp:spPr>
        <a:xfrm>
          <a:off x="0" y="1589827"/>
          <a:ext cx="7772400" cy="608400"/>
        </a:xfrm>
        <a:prstGeom prst="roundRect">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US" sz="2600" b="1" kern="1200" smtClean="0"/>
            <a:t>Normal tissue density</a:t>
          </a:r>
          <a:endParaRPr lang="en-US" sz="2600" kern="1200"/>
        </a:p>
      </dsp:txBody>
      <dsp:txXfrm>
        <a:off x="29700" y="1619527"/>
        <a:ext cx="7713000" cy="549000"/>
      </dsp:txXfrm>
    </dsp:sp>
    <dsp:sp modelId="{2AAB40FC-BD96-4D8C-8435-555E632EDBA9}">
      <dsp:nvSpPr>
        <dsp:cNvPr id="0" name=""/>
        <dsp:cNvSpPr/>
      </dsp:nvSpPr>
      <dsp:spPr>
        <a:xfrm>
          <a:off x="0" y="2198228"/>
          <a:ext cx="7772400" cy="592020"/>
        </a:xfrm>
        <a:prstGeom prst="rect">
          <a:avLst/>
        </a:prstGeom>
        <a:solidFill>
          <a:srgbClr val="E1F7FF"/>
        </a:solidFill>
        <a:ln>
          <a:noFill/>
        </a:ln>
        <a:effectLst/>
      </dsp:spPr>
      <dsp:style>
        <a:lnRef idx="0">
          <a:scrgbClr r="0" g="0" b="0"/>
        </a:lnRef>
        <a:fillRef idx="0">
          <a:scrgbClr r="0" g="0" b="0"/>
        </a:fillRef>
        <a:effectRef idx="0">
          <a:scrgbClr r="0" g="0" b="0"/>
        </a:effectRef>
        <a:fontRef idx="minor"/>
      </dsp:style>
      <dsp:txBody>
        <a:bodyPr spcFirstLastPara="0" vert="horz" wrap="square" lIns="246774" tIns="33020" rIns="184912" bIns="33020" numCol="1" spcCol="1270" anchor="t" anchorCtr="0">
          <a:noAutofit/>
        </a:bodyPr>
        <a:lstStyle/>
        <a:p>
          <a:pPr marL="228600" lvl="1" indent="-228600" algn="l" defTabSz="889000" rtl="0">
            <a:lnSpc>
              <a:spcPct val="90000"/>
            </a:lnSpc>
            <a:spcBef>
              <a:spcPct val="0"/>
            </a:spcBef>
            <a:spcAft>
              <a:spcPct val="20000"/>
            </a:spcAft>
            <a:buChar char="••"/>
          </a:pPr>
          <a:r>
            <a:rPr lang="en-US" sz="2000" kern="1200" dirty="0" smtClean="0"/>
            <a:t>Less value/weight on normal tissue; less overlap while retaining density assessment ability</a:t>
          </a:r>
          <a:endParaRPr lang="en-US" sz="2000" kern="1200" dirty="0"/>
        </a:p>
      </dsp:txBody>
      <dsp:txXfrm>
        <a:off x="0" y="2198228"/>
        <a:ext cx="7772400" cy="592020"/>
      </dsp:txXfrm>
    </dsp:sp>
    <dsp:sp modelId="{8C7077B3-E5E5-4BD8-9D4F-6C45622AE542}">
      <dsp:nvSpPr>
        <dsp:cNvPr id="0" name=""/>
        <dsp:cNvSpPr/>
      </dsp:nvSpPr>
      <dsp:spPr>
        <a:xfrm>
          <a:off x="0" y="2790247"/>
          <a:ext cx="7772400" cy="608400"/>
        </a:xfrm>
        <a:prstGeom prst="roundRect">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US" sz="2600" b="1" kern="1200" smtClean="0"/>
            <a:t>Skin line appearance</a:t>
          </a:r>
          <a:endParaRPr lang="en-US" sz="2600" kern="1200"/>
        </a:p>
      </dsp:txBody>
      <dsp:txXfrm>
        <a:off x="29700" y="2819947"/>
        <a:ext cx="7713000" cy="549000"/>
      </dsp:txXfrm>
    </dsp:sp>
    <dsp:sp modelId="{5B78E614-72AC-4CBD-87EC-0B6AFB212CFD}">
      <dsp:nvSpPr>
        <dsp:cNvPr id="0" name=""/>
        <dsp:cNvSpPr/>
      </dsp:nvSpPr>
      <dsp:spPr>
        <a:xfrm>
          <a:off x="0" y="3398648"/>
          <a:ext cx="7772400" cy="430560"/>
        </a:xfrm>
        <a:prstGeom prst="rect">
          <a:avLst/>
        </a:prstGeom>
        <a:solidFill>
          <a:srgbClr val="E1F7FF"/>
        </a:solidFill>
        <a:ln>
          <a:noFill/>
        </a:ln>
        <a:effectLst/>
      </dsp:spPr>
      <dsp:style>
        <a:lnRef idx="0">
          <a:scrgbClr r="0" g="0" b="0"/>
        </a:lnRef>
        <a:fillRef idx="0">
          <a:scrgbClr r="0" g="0" b="0"/>
        </a:fillRef>
        <a:effectRef idx="0">
          <a:scrgbClr r="0" g="0" b="0"/>
        </a:effectRef>
        <a:fontRef idx="minor"/>
      </dsp:style>
      <dsp:txBody>
        <a:bodyPr spcFirstLastPara="0" vert="horz" wrap="square" lIns="246774" tIns="33020" rIns="184912" bIns="33020" numCol="1" spcCol="1270" anchor="t" anchorCtr="0">
          <a:noAutofit/>
        </a:bodyPr>
        <a:lstStyle/>
        <a:p>
          <a:pPr marL="228600" lvl="1" indent="-228600" algn="l" defTabSz="889000" rtl="0">
            <a:lnSpc>
              <a:spcPct val="90000"/>
            </a:lnSpc>
            <a:spcBef>
              <a:spcPct val="0"/>
            </a:spcBef>
            <a:spcAft>
              <a:spcPct val="20000"/>
            </a:spcAft>
            <a:buChar char="••"/>
          </a:pPr>
          <a:r>
            <a:rPr lang="en-US" sz="2000" kern="1200" dirty="0" smtClean="0"/>
            <a:t>More akin to tomosynthesis versus FFDM</a:t>
          </a:r>
          <a:endParaRPr lang="en-US" sz="2000" kern="1200" dirty="0"/>
        </a:p>
      </dsp:txBody>
      <dsp:txXfrm>
        <a:off x="0" y="3398648"/>
        <a:ext cx="7772400" cy="430560"/>
      </dsp:txXfrm>
    </dsp:sp>
    <dsp:sp modelId="{6799EF38-EC12-46D4-B249-25CD419F71C4}">
      <dsp:nvSpPr>
        <dsp:cNvPr id="0" name=""/>
        <dsp:cNvSpPr/>
      </dsp:nvSpPr>
      <dsp:spPr>
        <a:xfrm>
          <a:off x="0" y="3829208"/>
          <a:ext cx="7772400" cy="608400"/>
        </a:xfrm>
        <a:prstGeom prst="roundRect">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US" sz="2600" b="1" kern="1200" smtClean="0"/>
            <a:t>Total patient radiation dose</a:t>
          </a:r>
          <a:endParaRPr lang="en-US" sz="2600" kern="1200"/>
        </a:p>
      </dsp:txBody>
      <dsp:txXfrm>
        <a:off x="29700" y="3858908"/>
        <a:ext cx="7713000" cy="549000"/>
      </dsp:txXfrm>
    </dsp:sp>
    <dsp:sp modelId="{57BEE134-481D-4AAB-9AA5-8B21068FAFA8}">
      <dsp:nvSpPr>
        <dsp:cNvPr id="0" name=""/>
        <dsp:cNvSpPr/>
      </dsp:nvSpPr>
      <dsp:spPr>
        <a:xfrm>
          <a:off x="0" y="4437608"/>
          <a:ext cx="7772400" cy="430560"/>
        </a:xfrm>
        <a:prstGeom prst="rect">
          <a:avLst/>
        </a:prstGeom>
        <a:solidFill>
          <a:srgbClr val="E1F7FF"/>
        </a:solidFill>
        <a:ln>
          <a:noFill/>
        </a:ln>
        <a:effectLst/>
      </dsp:spPr>
      <dsp:style>
        <a:lnRef idx="0">
          <a:scrgbClr r="0" g="0" b="0"/>
        </a:lnRef>
        <a:fillRef idx="0">
          <a:scrgbClr r="0" g="0" b="0"/>
        </a:fillRef>
        <a:effectRef idx="0">
          <a:scrgbClr r="0" g="0" b="0"/>
        </a:effectRef>
        <a:fontRef idx="minor"/>
      </dsp:style>
      <dsp:txBody>
        <a:bodyPr spcFirstLastPara="0" vert="horz" wrap="square" lIns="246774" tIns="33020" rIns="184912" bIns="33020" numCol="1" spcCol="1270" anchor="t" anchorCtr="0">
          <a:noAutofit/>
        </a:bodyPr>
        <a:lstStyle/>
        <a:p>
          <a:pPr marL="228600" lvl="1" indent="-228600" algn="l" defTabSz="889000" rtl="0">
            <a:lnSpc>
              <a:spcPct val="90000"/>
            </a:lnSpc>
            <a:spcBef>
              <a:spcPct val="0"/>
            </a:spcBef>
            <a:spcAft>
              <a:spcPct val="20000"/>
            </a:spcAft>
            <a:buChar char="••"/>
          </a:pPr>
          <a:r>
            <a:rPr lang="en-US" sz="2000" kern="1200" dirty="0" smtClean="0"/>
            <a:t>TomoHD mode: 1.45 </a:t>
          </a:r>
          <a:r>
            <a:rPr lang="en-US" sz="2000" kern="1200" dirty="0" err="1" smtClean="0"/>
            <a:t>mGy</a:t>
          </a:r>
          <a:r>
            <a:rPr lang="en-US" sz="2000" kern="1200" dirty="0" smtClean="0"/>
            <a:t> vs. combo mode: 2.65 </a:t>
          </a:r>
          <a:r>
            <a:rPr lang="en-US" sz="2000" kern="1200" dirty="0" err="1" smtClean="0"/>
            <a:t>mGy</a:t>
          </a:r>
          <a:r>
            <a:rPr lang="en-US" sz="2000" kern="1200" dirty="0" smtClean="0"/>
            <a:t>*</a:t>
          </a:r>
          <a:endParaRPr lang="en-US" sz="2000" kern="1200" dirty="0"/>
        </a:p>
      </dsp:txBody>
      <dsp:txXfrm>
        <a:off x="0" y="4437608"/>
        <a:ext cx="7772400" cy="43056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8154"/>
          </a:xfrm>
          <a:prstGeom prst="rect">
            <a:avLst/>
          </a:prstGeom>
        </p:spPr>
        <p:txBody>
          <a:bodyPr vert="horz" lIns="93936" tIns="46968" rIns="93936" bIns="46968" rtlCol="0"/>
          <a:lstStyle>
            <a:lvl1pPr algn="r">
              <a:defRPr sz="1200"/>
            </a:lvl1pPr>
          </a:lstStyle>
          <a:p>
            <a:fld id="{B5D8ECB8-7D08-D641-92CD-7F56E6CAE32C}" type="datetimeFigureOut">
              <a:rPr lang="en-US" smtClean="0"/>
              <a:t>6/6/2016</a:t>
            </a:fld>
            <a:endParaRPr lang="en-US"/>
          </a:p>
        </p:txBody>
      </p:sp>
      <p:sp>
        <p:nvSpPr>
          <p:cNvPr id="4" name="Footer Placeholder 3"/>
          <p:cNvSpPr>
            <a:spLocks noGrp="1"/>
          </p:cNvSpPr>
          <p:nvPr>
            <p:ph type="ftr" sz="quarter" idx="2"/>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6"/>
            <a:ext cx="3066733" cy="468154"/>
          </a:xfrm>
          <a:prstGeom prst="rect">
            <a:avLst/>
          </a:prstGeom>
        </p:spPr>
        <p:txBody>
          <a:bodyPr vert="horz" lIns="93936" tIns="46968" rIns="93936" bIns="46968" rtlCol="0" anchor="b"/>
          <a:lstStyle>
            <a:lvl1pPr algn="r">
              <a:defRPr sz="1200"/>
            </a:lvl1pPr>
          </a:lstStyle>
          <a:p>
            <a:fld id="{F1D2BB59-23EB-C44E-981C-919DAEF26B93}" type="slidenum">
              <a:rPr lang="en-US" smtClean="0"/>
              <a:t>‹#›</a:t>
            </a:fld>
            <a:endParaRPr lang="en-US"/>
          </a:p>
        </p:txBody>
      </p:sp>
    </p:spTree>
    <p:extLst>
      <p:ext uri="{BB962C8B-B14F-4D97-AF65-F5344CB8AC3E}">
        <p14:creationId xmlns:p14="http://schemas.microsoft.com/office/powerpoint/2010/main" val="20119663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8154"/>
          </a:xfrm>
          <a:prstGeom prst="rect">
            <a:avLst/>
          </a:prstGeom>
        </p:spPr>
        <p:txBody>
          <a:bodyPr vert="horz" lIns="93936" tIns="46968" rIns="93936" bIns="46968" rtlCol="0"/>
          <a:lstStyle>
            <a:lvl1pPr algn="r">
              <a:defRPr sz="1200"/>
            </a:lvl1pPr>
          </a:lstStyle>
          <a:p>
            <a:fld id="{D42CB837-EC70-3A43-A86E-63CE47C039DD}" type="datetimeFigureOut">
              <a:rPr lang="en-US" smtClean="0"/>
              <a:t>6/6/2016</a:t>
            </a:fld>
            <a:endParaRPr lang="en-US"/>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lIns="93936" tIns="46968" rIns="93936" bIns="46968" rtlCol="0" anchor="b"/>
          <a:lstStyle>
            <a:lvl1pPr algn="r">
              <a:defRPr sz="1200"/>
            </a:lvl1pPr>
          </a:lstStyle>
          <a:p>
            <a:fld id="{868A93F5-2151-8143-AA86-F6DF43E1E943}" type="slidenum">
              <a:rPr lang="en-US" smtClean="0"/>
              <a:t>‹#›</a:t>
            </a:fld>
            <a:endParaRPr lang="en-US"/>
          </a:p>
        </p:txBody>
      </p:sp>
    </p:spTree>
    <p:extLst>
      <p:ext uri="{BB962C8B-B14F-4D97-AF65-F5344CB8AC3E}">
        <p14:creationId xmlns:p14="http://schemas.microsoft.com/office/powerpoint/2010/main" val="197648692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ＭＳ Ｐゴシック" pitchFamily="1" charset="-128"/>
              </a:rPr>
              <a:t>Title slide:  an introduction to genius™ 3D MAMMOGRAPHY</a:t>
            </a:r>
            <a:r>
              <a:rPr lang="en-US" dirty="0" smtClean="0">
                <a:latin typeface="Arial" panose="020B0604020202020204" pitchFamily="34" charset="0"/>
                <a:ea typeface="ＭＳ Ｐゴシック" pitchFamily="1" charset="-128"/>
                <a:cs typeface="Arial" panose="020B0604020202020204" pitchFamily="34" charset="0"/>
              </a:rPr>
              <a:t>™</a:t>
            </a:r>
            <a:endParaRPr lang="en-US" dirty="0" smtClean="0">
              <a:ea typeface="ＭＳ Ｐゴシック" pitchFamily="1" charset="-128"/>
            </a:endParaRPr>
          </a:p>
          <a:p>
            <a:r>
              <a:rPr lang="en-US" dirty="0" smtClean="0">
                <a:ea typeface="ＭＳ Ｐゴシック" pitchFamily="1" charset="-128"/>
              </a:rPr>
              <a:t>PRE-00370 </a:t>
            </a:r>
          </a:p>
        </p:txBody>
      </p:sp>
      <p:sp>
        <p:nvSpPr>
          <p:cNvPr id="203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ＭＳ Ｐゴシック" pitchFamily="1" charset="-128"/>
              </a:defRPr>
            </a:lvl1pPr>
            <a:lvl2pPr marL="763233" indent="-293551" eaLnBrk="0" hangingPunct="0">
              <a:defRPr sz="2500">
                <a:solidFill>
                  <a:schemeClr val="tx1"/>
                </a:solidFill>
                <a:latin typeface="Arial" charset="0"/>
                <a:ea typeface="ＭＳ Ｐゴシック" pitchFamily="1" charset="-128"/>
              </a:defRPr>
            </a:lvl2pPr>
            <a:lvl3pPr marL="1174204" indent="-234841" eaLnBrk="0" hangingPunct="0">
              <a:defRPr sz="2500">
                <a:solidFill>
                  <a:schemeClr val="tx1"/>
                </a:solidFill>
                <a:latin typeface="Arial" charset="0"/>
                <a:ea typeface="ＭＳ Ｐゴシック" pitchFamily="1" charset="-128"/>
              </a:defRPr>
            </a:lvl3pPr>
            <a:lvl4pPr marL="1643885" indent="-234841" eaLnBrk="0" hangingPunct="0">
              <a:defRPr sz="2500">
                <a:solidFill>
                  <a:schemeClr val="tx1"/>
                </a:solidFill>
                <a:latin typeface="Arial" charset="0"/>
                <a:ea typeface="ＭＳ Ｐゴシック" pitchFamily="1" charset="-128"/>
              </a:defRPr>
            </a:lvl4pPr>
            <a:lvl5pPr marL="2113567" indent="-234841" eaLnBrk="0" hangingPunct="0">
              <a:defRPr sz="2500">
                <a:solidFill>
                  <a:schemeClr val="tx1"/>
                </a:solidFill>
                <a:latin typeface="Arial" charset="0"/>
                <a:ea typeface="ＭＳ Ｐゴシック" pitchFamily="1" charset="-128"/>
              </a:defRPr>
            </a:lvl5pPr>
            <a:lvl6pPr marL="2583249" indent="-234841" eaLnBrk="0" fontAlgn="base" hangingPunct="0">
              <a:spcBef>
                <a:spcPct val="0"/>
              </a:spcBef>
              <a:spcAft>
                <a:spcPct val="0"/>
              </a:spcAft>
              <a:defRPr sz="2500">
                <a:solidFill>
                  <a:schemeClr val="tx1"/>
                </a:solidFill>
                <a:latin typeface="Arial" charset="0"/>
                <a:ea typeface="ＭＳ Ｐゴシック" pitchFamily="1" charset="-128"/>
              </a:defRPr>
            </a:lvl6pPr>
            <a:lvl7pPr marL="3052930" indent="-234841" eaLnBrk="0" fontAlgn="base" hangingPunct="0">
              <a:spcBef>
                <a:spcPct val="0"/>
              </a:spcBef>
              <a:spcAft>
                <a:spcPct val="0"/>
              </a:spcAft>
              <a:defRPr sz="2500">
                <a:solidFill>
                  <a:schemeClr val="tx1"/>
                </a:solidFill>
                <a:latin typeface="Arial" charset="0"/>
                <a:ea typeface="ＭＳ Ｐゴシック" pitchFamily="1" charset="-128"/>
              </a:defRPr>
            </a:lvl7pPr>
            <a:lvl8pPr marL="3522612" indent="-234841" eaLnBrk="0" fontAlgn="base" hangingPunct="0">
              <a:spcBef>
                <a:spcPct val="0"/>
              </a:spcBef>
              <a:spcAft>
                <a:spcPct val="0"/>
              </a:spcAft>
              <a:defRPr sz="2500">
                <a:solidFill>
                  <a:schemeClr val="tx1"/>
                </a:solidFill>
                <a:latin typeface="Arial" charset="0"/>
                <a:ea typeface="ＭＳ Ｐゴシック" pitchFamily="1" charset="-128"/>
              </a:defRPr>
            </a:lvl8pPr>
            <a:lvl9pPr marL="3992293" indent="-234841" eaLnBrk="0" fontAlgn="base" hangingPunct="0">
              <a:spcBef>
                <a:spcPct val="0"/>
              </a:spcBef>
              <a:spcAft>
                <a:spcPct val="0"/>
              </a:spcAft>
              <a:defRPr sz="2500">
                <a:solidFill>
                  <a:schemeClr val="tx1"/>
                </a:solidFill>
                <a:latin typeface="Arial" charset="0"/>
                <a:ea typeface="ＭＳ Ｐゴシック" pitchFamily="1" charset="-128"/>
              </a:defRPr>
            </a:lvl9pPr>
          </a:lstStyle>
          <a:p>
            <a:pPr eaLnBrk="1" hangingPunct="1"/>
            <a:fld id="{55DD791E-7F4C-4D93-B1A1-BAFB488034EF}" type="slidenum">
              <a:rPr lang="en-US" sz="1200">
                <a:latin typeface="Calibri" pitchFamily="34" charset="0"/>
              </a:rPr>
              <a:pPr eaLnBrk="1" hangingPunct="1"/>
              <a:t>1</a:t>
            </a:fld>
            <a:endParaRPr lang="en-US" sz="1200" dirty="0">
              <a:latin typeface="Calibri" pitchFamily="34" charset="0"/>
            </a:endParaRPr>
          </a:p>
        </p:txBody>
      </p:sp>
    </p:spTree>
    <p:extLst>
      <p:ext uri="{BB962C8B-B14F-4D97-AF65-F5344CB8AC3E}">
        <p14:creationId xmlns:p14="http://schemas.microsoft.com/office/powerpoint/2010/main" val="3420038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2014, the Journal of the American Medical Association, published the results of a multi-center study.  </a:t>
            </a:r>
          </a:p>
          <a:p>
            <a:r>
              <a:rPr lang="en-US" dirty="0" smtClean="0"/>
              <a:t>Over 454,000 exams were performed with 139 radiologists reviewing these cases.</a:t>
            </a:r>
          </a:p>
          <a:p>
            <a:r>
              <a:rPr lang="en-US" dirty="0" smtClean="0"/>
              <a:t>As you can see by the charts, 3D MAMMOGRAPHY</a:t>
            </a:r>
            <a:r>
              <a:rPr lang="en-US" dirty="0" smtClean="0">
                <a:latin typeface="Arial" panose="020B0604020202020204" pitchFamily="34" charset="0"/>
                <a:cs typeface="Arial" panose="020B0604020202020204" pitchFamily="34" charset="0"/>
              </a:rPr>
              <a:t>™</a:t>
            </a:r>
            <a:r>
              <a:rPr lang="en-US" dirty="0" smtClean="0"/>
              <a:t> </a:t>
            </a:r>
            <a:r>
              <a:rPr lang="en-US" dirty="0" smtClean="0"/>
              <a:t>exams demonstrated </a:t>
            </a:r>
            <a:r>
              <a:rPr lang="en-US" dirty="0" smtClean="0"/>
              <a:t>an increase in cancer detection rates </a:t>
            </a:r>
            <a:r>
              <a:rPr lang="en-US" b="1" dirty="0" smtClean="0"/>
              <a:t>(click x 4) </a:t>
            </a:r>
            <a:r>
              <a:rPr lang="en-US" dirty="0" smtClean="0"/>
              <a:t>with </a:t>
            </a:r>
            <a:r>
              <a:rPr lang="en-US" b="1" dirty="0" smtClean="0"/>
              <a:t>(CLICK x 2) </a:t>
            </a:r>
            <a:r>
              <a:rPr lang="en-US" dirty="0" smtClean="0"/>
              <a:t>a decrease in patient recalls.</a:t>
            </a:r>
          </a:p>
        </p:txBody>
      </p:sp>
      <p:sp>
        <p:nvSpPr>
          <p:cNvPr id="4" name="Slide Number Placeholder 3"/>
          <p:cNvSpPr>
            <a:spLocks noGrp="1"/>
          </p:cNvSpPr>
          <p:nvPr>
            <p:ph type="sldNum" sz="quarter" idx="10"/>
          </p:nvPr>
        </p:nvSpPr>
        <p:spPr/>
        <p:txBody>
          <a:bodyPr/>
          <a:lstStyle/>
          <a:p>
            <a:fld id="{868A93F5-2151-8143-AA86-F6DF43E1E943}" type="slidenum">
              <a:rPr lang="en-US" smtClean="0"/>
              <a:t>10</a:t>
            </a:fld>
            <a:endParaRPr lang="en-US"/>
          </a:p>
        </p:txBody>
      </p:sp>
    </p:spTree>
    <p:extLst>
      <p:ext uri="{BB962C8B-B14F-4D97-AF65-F5344CB8AC3E}">
        <p14:creationId xmlns:p14="http://schemas.microsoft.com/office/powerpoint/2010/main" val="3449253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This</a:t>
            </a:r>
            <a:r>
              <a:rPr lang="en-US" baseline="0" smtClean="0"/>
              <a:t> chart </a:t>
            </a:r>
            <a:r>
              <a:rPr lang="en-US" baseline="0" dirty="0" smtClean="0"/>
              <a:t>reveals the results for the PPV for recall and biopsy.</a:t>
            </a:r>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t>11</a:t>
            </a:fld>
            <a:endParaRPr lang="en-US"/>
          </a:p>
        </p:txBody>
      </p:sp>
    </p:spTree>
    <p:extLst>
      <p:ext uri="{BB962C8B-B14F-4D97-AF65-F5344CB8AC3E}">
        <p14:creationId xmlns:p14="http://schemas.microsoft.com/office/powerpoint/2010/main" val="2694646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39363">
              <a:defRPr/>
            </a:pPr>
            <a:r>
              <a:rPr lang="en-US" b="1" i="1" dirty="0" smtClean="0"/>
              <a:t>Click x 7 to display all bullet points</a:t>
            </a:r>
          </a:p>
          <a:p>
            <a:pPr marL="0" lvl="1" defTabSz="939363">
              <a:defRPr/>
            </a:pPr>
            <a:r>
              <a:rPr lang="en-US" i="1" dirty="0" smtClean="0"/>
              <a:t>PPV - the proportion of positive screening mammograms from which cancer was diagnosed</a:t>
            </a:r>
          </a:p>
          <a:p>
            <a:endParaRPr lang="en-US" dirty="0"/>
          </a:p>
        </p:txBody>
      </p:sp>
      <p:sp>
        <p:nvSpPr>
          <p:cNvPr id="4" name="Slide Number Placeholder 3"/>
          <p:cNvSpPr>
            <a:spLocks noGrp="1"/>
          </p:cNvSpPr>
          <p:nvPr>
            <p:ph type="sldNum" sz="quarter" idx="10"/>
          </p:nvPr>
        </p:nvSpPr>
        <p:spPr/>
        <p:txBody>
          <a:bodyPr/>
          <a:lstStyle/>
          <a:p>
            <a:fld id="{9FEC528D-E725-4866-BEA1-A8D0C8AE5730}" type="slidenum">
              <a:rPr lang="en-US" smtClean="0"/>
              <a:t>12</a:t>
            </a:fld>
            <a:endParaRPr lang="en-US" dirty="0"/>
          </a:p>
        </p:txBody>
      </p:sp>
    </p:spTree>
    <p:extLst>
      <p:ext uri="{BB962C8B-B14F-4D97-AF65-F5344CB8AC3E}">
        <p14:creationId xmlns:p14="http://schemas.microsoft.com/office/powerpoint/2010/main" val="30513819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p:cNvSpPr>
          <p:nvPr>
            <p:ph type="sldImg"/>
          </p:nvPr>
        </p:nvSpPr>
        <p:spPr bwMode="auto">
          <a:noFill/>
          <a:ln>
            <a:solidFill>
              <a:srgbClr val="000000"/>
            </a:solidFill>
            <a:miter lim="800000"/>
            <a:headEnd/>
            <a:tailEnd/>
          </a:ln>
        </p:spPr>
      </p:sp>
      <p:sp>
        <p:nvSpPr>
          <p:cNvPr id="198659" name="Notes Placeholder 2"/>
          <p:cNvSpPr>
            <a:spLocks noGrp="1"/>
          </p:cNvSpPr>
          <p:nvPr>
            <p:ph type="body" idx="1"/>
          </p:nvPr>
        </p:nvSpPr>
        <p:spPr bwMode="auto">
          <a:noFill/>
        </p:spPr>
        <p:txBody>
          <a:bodyPr/>
          <a:lstStyle/>
          <a:p>
            <a:pPr defTabSz="965008" fontAlgn="base">
              <a:spcBef>
                <a:spcPct val="30000"/>
              </a:spcBef>
              <a:spcAft>
                <a:spcPct val="0"/>
              </a:spcAft>
              <a:defRPr/>
            </a:pPr>
            <a:r>
              <a:rPr lang="en-US" dirty="0" smtClean="0"/>
              <a:t>Performing 2 views of the breast is still the standard of care.  A CC view</a:t>
            </a:r>
            <a:r>
              <a:rPr lang="en-US" baseline="0" dirty="0" smtClean="0"/>
              <a:t> is still beneficial.</a:t>
            </a:r>
          </a:p>
          <a:p>
            <a:pPr defTabSz="965008" fontAlgn="base">
              <a:spcBef>
                <a:spcPct val="30000"/>
              </a:spcBef>
              <a:spcAft>
                <a:spcPct val="0"/>
              </a:spcAft>
              <a:defRPr/>
            </a:pPr>
            <a:r>
              <a:rPr lang="en-US" baseline="0" dirty="0" smtClean="0"/>
              <a:t>Here’s an example:  </a:t>
            </a:r>
            <a:r>
              <a:rPr lang="en-US" dirty="0" smtClean="0"/>
              <a:t>Left CC 2D image – patient was recalled for</a:t>
            </a:r>
            <a:r>
              <a:rPr lang="en-US" baseline="0" dirty="0" smtClean="0"/>
              <a:t> Left medial mass; a 3D</a:t>
            </a:r>
            <a:r>
              <a:rPr lang="en-US" baseline="0" dirty="0" smtClean="0">
                <a:latin typeface="Arial" panose="020B0604020202020204" pitchFamily="34" charset="0"/>
                <a:cs typeface="Arial" panose="020B0604020202020204" pitchFamily="34" charset="0"/>
              </a:rPr>
              <a:t>™</a:t>
            </a:r>
            <a:r>
              <a:rPr lang="en-US" baseline="0" dirty="0" smtClean="0"/>
              <a:t> study was performed:  here is a single tomo slice of the suspicious area – </a:t>
            </a:r>
            <a:r>
              <a:rPr lang="en-US" b="1" baseline="0" dirty="0" smtClean="0"/>
              <a:t>click to display enlarged image of 3D slice</a:t>
            </a:r>
          </a:p>
          <a:p>
            <a:pPr defTabSz="965008" fontAlgn="base">
              <a:spcBef>
                <a:spcPct val="30000"/>
              </a:spcBef>
              <a:spcAft>
                <a:spcPct val="0"/>
              </a:spcAft>
              <a:defRPr/>
            </a:pPr>
            <a:r>
              <a:rPr lang="en-US" baseline="0" dirty="0" smtClean="0"/>
              <a:t>Invasive Ductal Carcinoma on bx</a:t>
            </a:r>
            <a:endParaRPr lang="en-US" dirty="0" smtClean="0"/>
          </a:p>
          <a:p>
            <a:pPr eaLnBrk="1" hangingPunct="1"/>
            <a:endParaRPr lang="en-US" dirty="0" smtClean="0">
              <a:ea typeface="ＭＳ Ｐゴシック"/>
              <a:cs typeface="ＭＳ Ｐゴシック"/>
            </a:endParaRPr>
          </a:p>
        </p:txBody>
      </p:sp>
      <p:sp>
        <p:nvSpPr>
          <p:cNvPr id="198660" name="Slide Number Placeholder 3"/>
          <p:cNvSpPr>
            <a:spLocks noGrp="1"/>
          </p:cNvSpPr>
          <p:nvPr>
            <p:ph type="sldNum" sz="quarter" idx="5"/>
          </p:nvPr>
        </p:nvSpPr>
        <p:spPr bwMode="auto">
          <a:noFill/>
          <a:ln>
            <a:miter lim="800000"/>
            <a:headEnd/>
            <a:tailEnd/>
          </a:ln>
        </p:spPr>
        <p:txBody>
          <a:bodyPr/>
          <a:lstStyle/>
          <a:p>
            <a:fld id="{5DDC2310-F3A5-46D7-B304-F96527D71439}" type="slidenum">
              <a:rPr lang="en-US">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700376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two methods for acquiring the </a:t>
            </a:r>
            <a:r>
              <a:rPr lang="en-US" baseline="0" dirty="0" smtClean="0"/>
              <a:t>3D</a:t>
            </a:r>
            <a:r>
              <a:rPr lang="en-US" baseline="30000" dirty="0" smtClean="0">
                <a:latin typeface="Arial" panose="020B0604020202020204" pitchFamily="34" charset="0"/>
                <a:cs typeface="Arial" panose="020B0604020202020204" pitchFamily="34" charset="0"/>
              </a:rPr>
              <a:t>™</a:t>
            </a:r>
            <a:r>
              <a:rPr lang="en-US" baseline="0" dirty="0" smtClean="0"/>
              <a:t> </a:t>
            </a:r>
            <a:r>
              <a:rPr lang="en-US" baseline="0" dirty="0" smtClean="0"/>
              <a:t>and 2D data.</a:t>
            </a:r>
          </a:p>
          <a:p>
            <a:r>
              <a:rPr lang="en-US" baseline="0" dirty="0" smtClean="0"/>
              <a:t>The first method is TomoHD mode which entails a single </a:t>
            </a:r>
            <a:r>
              <a:rPr lang="en-US" baseline="0" dirty="0" smtClean="0"/>
              <a:t>3D</a:t>
            </a:r>
            <a:r>
              <a:rPr lang="en-US" baseline="30000" dirty="0" smtClean="0">
                <a:latin typeface="Arial" panose="020B0604020202020204" pitchFamily="34" charset="0"/>
                <a:cs typeface="Arial" panose="020B0604020202020204" pitchFamily="34" charset="0"/>
              </a:rPr>
              <a:t>™</a:t>
            </a:r>
            <a:r>
              <a:rPr lang="en-US" baseline="0" dirty="0" smtClean="0"/>
              <a:t> </a:t>
            </a:r>
            <a:r>
              <a:rPr lang="en-US" baseline="0" dirty="0" smtClean="0"/>
              <a:t>exposure and then utilizes the C-View software to generate the 2D image.</a:t>
            </a:r>
          </a:p>
          <a:p>
            <a:r>
              <a:rPr lang="en-US" baseline="0" dirty="0" smtClean="0"/>
              <a:t>The second type of acquisition is the combo mode.  It is two exposures under a single compression.</a:t>
            </a:r>
          </a:p>
          <a:p>
            <a:r>
              <a:rPr lang="en-US" baseline="0" dirty="0" smtClean="0"/>
              <a:t>Let me explain in detail.</a:t>
            </a:r>
          </a:p>
          <a:p>
            <a:r>
              <a:rPr lang="en-US" baseline="0" dirty="0" smtClean="0"/>
              <a:t>Go to next slides.</a:t>
            </a:r>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t>14</a:t>
            </a:fld>
            <a:endParaRPr lang="en-US"/>
          </a:p>
        </p:txBody>
      </p:sp>
    </p:spTree>
    <p:extLst>
      <p:ext uri="{BB962C8B-B14F-4D97-AF65-F5344CB8AC3E}">
        <p14:creationId xmlns:p14="http://schemas.microsoft.com/office/powerpoint/2010/main" val="35115680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t>15</a:t>
            </a:fld>
            <a:endParaRPr lang="en-US" dirty="0"/>
          </a:p>
        </p:txBody>
      </p:sp>
    </p:spTree>
    <p:extLst>
      <p:ext uri="{BB962C8B-B14F-4D97-AF65-F5344CB8AC3E}">
        <p14:creationId xmlns:p14="http://schemas.microsoft.com/office/powerpoint/2010/main" val="13504220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explains TomoHD (</a:t>
            </a:r>
            <a:r>
              <a:rPr lang="en-US" dirty="0" smtClean="0"/>
              <a:t>3D</a:t>
            </a:r>
            <a:r>
              <a:rPr lang="en-US" baseline="30000" dirty="0" smtClean="0">
                <a:latin typeface="Arial" panose="020B0604020202020204" pitchFamily="34" charset="0"/>
                <a:cs typeface="Arial" panose="020B0604020202020204" pitchFamily="34" charset="0"/>
              </a:rPr>
              <a:t>™</a:t>
            </a:r>
            <a:r>
              <a:rPr lang="en-US" dirty="0" smtClean="0"/>
              <a:t> </a:t>
            </a:r>
            <a:r>
              <a:rPr lang="en-US" dirty="0" smtClean="0"/>
              <a:t>with </a:t>
            </a:r>
            <a:r>
              <a:rPr lang="en-US" dirty="0" smtClean="0"/>
              <a:t>C-View) </a:t>
            </a:r>
            <a:r>
              <a:rPr lang="en-US" dirty="0" smtClean="0"/>
              <a:t>and combo exam (</a:t>
            </a:r>
            <a:r>
              <a:rPr lang="en-US" dirty="0" smtClean="0"/>
              <a:t>3D</a:t>
            </a:r>
            <a:r>
              <a:rPr lang="en-US" baseline="30000" dirty="0" smtClean="0">
                <a:latin typeface="Arial" panose="020B0604020202020204" pitchFamily="34" charset="0"/>
                <a:cs typeface="Arial" panose="020B0604020202020204" pitchFamily="34" charset="0"/>
              </a:rPr>
              <a:t>™</a:t>
            </a:r>
            <a:r>
              <a:rPr lang="en-US" dirty="0" smtClean="0"/>
              <a:t> </a:t>
            </a:r>
            <a:r>
              <a:rPr lang="en-US" dirty="0" smtClean="0"/>
              <a:t>+ </a:t>
            </a:r>
            <a:r>
              <a:rPr lang="en-US" dirty="0" smtClean="0"/>
              <a:t>2D)</a:t>
            </a:r>
            <a:endParaRPr lang="en-US" dirty="0" smtClean="0"/>
          </a:p>
          <a:p>
            <a:r>
              <a:rPr lang="en-US" dirty="0" smtClean="0"/>
              <a:t>Click on center in slide show mode to run tomo exam file</a:t>
            </a:r>
          </a:p>
          <a:p>
            <a:r>
              <a:rPr lang="en-US" dirty="0" smtClean="0"/>
              <a:t>Tomo combo exam.wmv</a:t>
            </a:r>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t>16</a:t>
            </a:fld>
            <a:endParaRPr lang="en-US"/>
          </a:p>
        </p:txBody>
      </p:sp>
    </p:spTree>
    <p:extLst>
      <p:ext uri="{BB962C8B-B14F-4D97-AF65-F5344CB8AC3E}">
        <p14:creationId xmlns:p14="http://schemas.microsoft.com/office/powerpoint/2010/main" val="41641163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lnSpc>
                <a:spcPct val="100000"/>
              </a:lnSpc>
              <a:buFont typeface="Arial" charset="0"/>
              <a:buNone/>
              <a:defRPr/>
            </a:pPr>
            <a:r>
              <a:rPr lang="en-US" dirty="0" smtClean="0"/>
              <a:t>In this presentation I will share with you how the C-View™ software is utilized with tomosynthesis to generate a 2D image.</a:t>
            </a:r>
          </a:p>
          <a:p>
            <a:pPr lvl="0">
              <a:lnSpc>
                <a:spcPct val="100000"/>
              </a:lnSpc>
              <a:buFont typeface="Arial" charset="0"/>
              <a:buNone/>
              <a:defRPr/>
            </a:pPr>
            <a:r>
              <a:rPr lang="en-US" dirty="0" smtClean="0"/>
              <a:t>The reconstructed</a:t>
            </a:r>
            <a:r>
              <a:rPr lang="en-US" baseline="0" dirty="0" smtClean="0"/>
              <a:t> 2D images must be r</a:t>
            </a:r>
            <a:r>
              <a:rPr lang="en-US" dirty="0" smtClean="0"/>
              <a:t>eviewed with the accompanying tomosynthesis images to make a clinical decision or diagnosis. </a:t>
            </a:r>
          </a:p>
          <a:p>
            <a:pPr lvl="0">
              <a:lnSpc>
                <a:spcPct val="100000"/>
              </a:lnSpc>
              <a:buFont typeface="Arial" charset="0"/>
              <a:buNone/>
              <a:defRPr/>
            </a:pPr>
            <a:r>
              <a:rPr lang="en-US" dirty="0" smtClean="0"/>
              <a:t>The benefits are a reduction in patient dose</a:t>
            </a:r>
          </a:p>
          <a:p>
            <a:pPr lvl="0">
              <a:lnSpc>
                <a:spcPct val="100000"/>
              </a:lnSpc>
              <a:buFont typeface="Arial" charset="0"/>
              <a:buNone/>
              <a:defRPr/>
            </a:pPr>
            <a:r>
              <a:rPr lang="en-US" dirty="0" smtClean="0"/>
              <a:t>An increase in patient comfort due to a fast 4 second scan time</a:t>
            </a:r>
          </a:p>
          <a:p>
            <a:pPr lvl="0">
              <a:lnSpc>
                <a:spcPct val="100000"/>
              </a:lnSpc>
              <a:buFont typeface="Arial" charset="0"/>
              <a:buNone/>
              <a:defRPr/>
            </a:pPr>
            <a:r>
              <a:rPr lang="en-US" dirty="0" smtClean="0"/>
              <a:t>The generated 2D image maintains</a:t>
            </a:r>
            <a:r>
              <a:rPr lang="en-US" baseline="0" dirty="0" smtClean="0"/>
              <a:t> heightened detail from the tomosynthesis images</a:t>
            </a:r>
          </a:p>
          <a:p>
            <a:pPr lvl="0">
              <a:lnSpc>
                <a:spcPct val="100000"/>
              </a:lnSpc>
              <a:buFont typeface="Arial" charset="0"/>
              <a:buNone/>
              <a:defRPr/>
            </a:pPr>
            <a:r>
              <a:rPr lang="en-US" baseline="0" dirty="0" smtClean="0"/>
              <a:t>And it was proven to have a superior performance compared to FFDM alone in a Hologic reader study (</a:t>
            </a:r>
            <a:r>
              <a:rPr lang="en-US" dirty="0"/>
              <a:t>FDA PMA submission P080003/S001)</a:t>
            </a:r>
          </a:p>
          <a:p>
            <a:pPr lvl="0">
              <a:lnSpc>
                <a:spcPct val="100000"/>
              </a:lnSpc>
              <a:buFont typeface="Arial" charset="0"/>
              <a:buNone/>
              <a:defRPr/>
            </a:pPr>
            <a:endParaRPr lang="en-US" b="1" dirty="0"/>
          </a:p>
          <a:p>
            <a:pPr lvl="0">
              <a:lnSpc>
                <a:spcPct val="100000"/>
              </a:lnSpc>
              <a:buFont typeface="Arial" charset="0"/>
              <a:buNone/>
              <a:defRPr/>
            </a:pPr>
            <a:r>
              <a:rPr lang="en-US" b="1" dirty="0" smtClean="0"/>
              <a:t>CLICK 4 times</a:t>
            </a:r>
            <a:r>
              <a:rPr lang="en-US" b="1" baseline="0" dirty="0" smtClean="0"/>
              <a:t> to display bullets</a:t>
            </a:r>
          </a:p>
          <a:p>
            <a:pPr lvl="0">
              <a:lnSpc>
                <a:spcPct val="100000"/>
              </a:lnSpc>
              <a:buFont typeface="Arial" charset="0"/>
              <a:buNone/>
              <a:defRPr/>
            </a:pPr>
            <a:endParaRPr lang="en-US" b="1" baseline="0" dirty="0" smtClean="0"/>
          </a:p>
          <a:p>
            <a:pPr lvl="0">
              <a:lnSpc>
                <a:spcPct val="100000"/>
              </a:lnSpc>
              <a:buFont typeface="Arial" charset="0"/>
              <a:buNone/>
              <a:defRPr/>
            </a:pPr>
            <a:endParaRPr lang="en-US" b="1" dirty="0" smtClean="0"/>
          </a:p>
          <a:p>
            <a:endParaRPr lang="en-US" baseline="0" dirty="0" smtClean="0"/>
          </a:p>
        </p:txBody>
      </p:sp>
      <p:sp>
        <p:nvSpPr>
          <p:cNvPr id="4" name="Slide Number Placeholder 3"/>
          <p:cNvSpPr>
            <a:spLocks noGrp="1"/>
          </p:cNvSpPr>
          <p:nvPr>
            <p:ph type="sldNum" sz="quarter" idx="10"/>
          </p:nvPr>
        </p:nvSpPr>
        <p:spPr/>
        <p:txBody>
          <a:bodyPr/>
          <a:lstStyle/>
          <a:p>
            <a:fld id="{9E971109-FA8D-674E-A8A0-F35840690B6A}"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31247480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first step to generating</a:t>
            </a:r>
            <a:r>
              <a:rPr lang="en-US" baseline="0" dirty="0" smtClean="0"/>
              <a:t> a 2D image </a:t>
            </a:r>
            <a:r>
              <a:rPr lang="en-US" dirty="0" smtClean="0"/>
              <a:t>is to perform the 3D™ scan</a:t>
            </a:r>
          </a:p>
          <a:p>
            <a:r>
              <a:rPr lang="en-US" b="1" dirty="0" smtClean="0"/>
              <a:t>Click to display bullet &amp; motion of x-ray tube</a:t>
            </a:r>
          </a:p>
          <a:p>
            <a:endParaRPr lang="en-US" b="1" dirty="0" smtClean="0"/>
          </a:p>
          <a:p>
            <a:r>
              <a:rPr lang="en-US" b="1" dirty="0" smtClean="0"/>
              <a:t>The image represents the x-ray tube moving to produce 15 low-dose projection</a:t>
            </a:r>
            <a:r>
              <a:rPr lang="en-US" b="1" baseline="0" dirty="0" smtClean="0"/>
              <a:t> images.</a:t>
            </a:r>
            <a:endParaRPr lang="en-US" b="1" dirty="0"/>
          </a:p>
        </p:txBody>
      </p:sp>
      <p:sp>
        <p:nvSpPr>
          <p:cNvPr id="4" name="Slide Number Placeholder 3"/>
          <p:cNvSpPr>
            <a:spLocks noGrp="1"/>
          </p:cNvSpPr>
          <p:nvPr>
            <p:ph type="sldNum" sz="quarter" idx="10"/>
          </p:nvPr>
        </p:nvSpPr>
        <p:spPr/>
        <p:txBody>
          <a:bodyPr/>
          <a:lstStyle/>
          <a:p>
            <a:fld id="{9E971109-FA8D-674E-A8A0-F35840690B6A}" type="slidenum">
              <a:rPr lang="en-US" smtClean="0"/>
              <a:pPr/>
              <a:t>18</a:t>
            </a:fld>
            <a:endParaRPr lang="en-US" dirty="0"/>
          </a:p>
        </p:txBody>
      </p:sp>
    </p:spTree>
    <p:extLst>
      <p:ext uri="{BB962C8B-B14F-4D97-AF65-F5344CB8AC3E}">
        <p14:creationId xmlns:p14="http://schemas.microsoft.com/office/powerpoint/2010/main" val="3016383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After the acquired scan, the projection images will be reconstructed into 1 mm slices. There are an additional 5 slices reconstructed due to paddle tilt.</a:t>
            </a:r>
          </a:p>
          <a:p>
            <a:endParaRPr lang="en-US" baseline="0" dirty="0" smtClean="0"/>
          </a:p>
          <a:p>
            <a:r>
              <a:rPr lang="en-US" b="1" baseline="0" dirty="0" smtClean="0"/>
              <a:t>Click to display up arrow &amp; bullet</a:t>
            </a:r>
          </a:p>
        </p:txBody>
      </p:sp>
      <p:sp>
        <p:nvSpPr>
          <p:cNvPr id="4" name="Slide Number Placeholder 3"/>
          <p:cNvSpPr>
            <a:spLocks noGrp="1"/>
          </p:cNvSpPr>
          <p:nvPr>
            <p:ph type="sldNum" sz="quarter" idx="10"/>
          </p:nvPr>
        </p:nvSpPr>
        <p:spPr/>
        <p:txBody>
          <a:bodyPr/>
          <a:lstStyle/>
          <a:p>
            <a:fld id="{9E971109-FA8D-674E-A8A0-F35840690B6A}"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1180222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Terminology slide – share</a:t>
            </a:r>
            <a:r>
              <a:rPr lang="en-US" baseline="0" dirty="0" smtClean="0"/>
              <a:t> with audience the current terminology used with Hologic’s tomosynthesis product</a:t>
            </a:r>
            <a:endParaRPr lang="en-US" dirty="0"/>
          </a:p>
        </p:txBody>
      </p:sp>
      <p:sp>
        <p:nvSpPr>
          <p:cNvPr id="4" name="Slide Number Placeholder 3"/>
          <p:cNvSpPr>
            <a:spLocks noGrp="1"/>
          </p:cNvSpPr>
          <p:nvPr>
            <p:ph type="sldNum" sz="quarter" idx="10"/>
          </p:nvPr>
        </p:nvSpPr>
        <p:spPr/>
        <p:txBody>
          <a:bodyPr/>
          <a:lstStyle/>
          <a:p>
            <a:fld id="{833F5CCF-7E26-4F55-B066-CF13DD5D486E}" type="slidenum">
              <a:rPr lang="en-US" smtClean="0"/>
              <a:t>2</a:t>
            </a:fld>
            <a:endParaRPr lang="en-US" dirty="0"/>
          </a:p>
        </p:txBody>
      </p:sp>
    </p:spTree>
    <p:extLst>
      <p:ext uri="{BB962C8B-B14F-4D97-AF65-F5344CB8AC3E}">
        <p14:creationId xmlns:p14="http://schemas.microsoft.com/office/powerpoint/2010/main" val="40570500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the reconstructed slices, a software algorithm is applied and it creates the Generated 2D image</a:t>
            </a:r>
          </a:p>
          <a:p>
            <a:r>
              <a:rPr lang="en-US" b="1" dirty="0" smtClean="0"/>
              <a:t>Click to display down arrow &amp; bullets</a:t>
            </a:r>
            <a:endParaRPr lang="en-US" b="1" dirty="0"/>
          </a:p>
        </p:txBody>
      </p:sp>
      <p:sp>
        <p:nvSpPr>
          <p:cNvPr id="4" name="Slide Number Placeholder 3"/>
          <p:cNvSpPr>
            <a:spLocks noGrp="1"/>
          </p:cNvSpPr>
          <p:nvPr>
            <p:ph type="sldNum" sz="quarter" idx="10"/>
          </p:nvPr>
        </p:nvSpPr>
        <p:spPr/>
        <p:txBody>
          <a:bodyPr/>
          <a:lstStyle/>
          <a:p>
            <a:fld id="{9E971109-FA8D-674E-A8A0-F35840690B6A}"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870535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difference can manifest itself as a difference in the appearance of fibroglandular tissue in addition to the difference due to the enhancement of linear and calcification-like structures.</a:t>
            </a:r>
          </a:p>
          <a:p>
            <a:endParaRPr lang="en-US" dirty="0"/>
          </a:p>
          <a:p>
            <a:r>
              <a:rPr lang="en-US" dirty="0"/>
              <a:t>The </a:t>
            </a:r>
            <a:r>
              <a:rPr lang="en-US" dirty="0" smtClean="0"/>
              <a:t>C-View™ </a:t>
            </a:r>
            <a:r>
              <a:rPr lang="en-US" dirty="0"/>
              <a:t>algorithm values the importance of contrast resolution higher than spatial resolution, not dissimilar to the design goals of CT versus an x-ray radiograph. </a:t>
            </a:r>
          </a:p>
        </p:txBody>
      </p:sp>
      <p:sp>
        <p:nvSpPr>
          <p:cNvPr id="4" name="Slide Number Placeholder 3"/>
          <p:cNvSpPr>
            <a:spLocks noGrp="1"/>
          </p:cNvSpPr>
          <p:nvPr>
            <p:ph type="sldNum" sz="quarter" idx="10"/>
          </p:nvPr>
        </p:nvSpPr>
        <p:spPr/>
        <p:txBody>
          <a:bodyPr/>
          <a:lstStyle/>
          <a:p>
            <a:fld id="{868A93F5-2151-8143-AA86-F6DF43E1E943}" type="slidenum">
              <a:rPr lang="en-US" smtClean="0"/>
              <a:t>21</a:t>
            </a:fld>
            <a:endParaRPr lang="en-US" dirty="0"/>
          </a:p>
        </p:txBody>
      </p:sp>
    </p:spTree>
    <p:extLst>
      <p:ext uri="{BB962C8B-B14F-4D97-AF65-F5344CB8AC3E}">
        <p14:creationId xmlns:p14="http://schemas.microsoft.com/office/powerpoint/2010/main" val="41994473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9682">
              <a:defRPr/>
            </a:pPr>
            <a:endParaRPr lang="en-US" dirty="0"/>
          </a:p>
          <a:p>
            <a:r>
              <a:rPr lang="en-US" baseline="0" dirty="0" smtClean="0"/>
              <a:t>Hologic’s clinical study shows that 3D™ mammogram + a generated 2D image is superior to 2D alone. The results demonstrate that there is a significant benefit in using Generated 2D plus </a:t>
            </a:r>
            <a:r>
              <a:rPr lang="en-US" dirty="0" smtClean="0"/>
              <a:t>tomosynthesis</a:t>
            </a:r>
            <a:r>
              <a:rPr lang="en-US" baseline="0" dirty="0" smtClean="0"/>
              <a:t> imaging for routine screening mammography. Diagnostic accuracy was shown to increase while non-cancer recall rate was shown to decrease with Generated 2D plus tomosynthesis compared to 2D imaging alone. </a:t>
            </a:r>
          </a:p>
          <a:p>
            <a:endParaRPr lang="en-US" baseline="0" dirty="0" smtClean="0"/>
          </a:p>
        </p:txBody>
      </p:sp>
      <p:sp>
        <p:nvSpPr>
          <p:cNvPr id="4" name="Slide Number Placeholder 3"/>
          <p:cNvSpPr>
            <a:spLocks noGrp="1"/>
          </p:cNvSpPr>
          <p:nvPr>
            <p:ph type="sldNum" sz="quarter" idx="10"/>
          </p:nvPr>
        </p:nvSpPr>
        <p:spPr/>
        <p:txBody>
          <a:bodyPr/>
          <a:lstStyle/>
          <a:p>
            <a:fld id="{9E971109-FA8D-674E-A8A0-F35840690B6A}"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21973508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8A93F5-2151-8143-AA86-F6DF43E1E943}" type="slidenum">
              <a:rPr lang="en-US" smtClean="0"/>
              <a:t>23</a:t>
            </a:fld>
            <a:endParaRPr lang="en-US" dirty="0"/>
          </a:p>
        </p:txBody>
      </p:sp>
    </p:spTree>
    <p:extLst>
      <p:ext uri="{BB962C8B-B14F-4D97-AF65-F5344CB8AC3E}">
        <p14:creationId xmlns:p14="http://schemas.microsoft.com/office/powerpoint/2010/main" val="16562940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Case</a:t>
            </a:r>
            <a:r>
              <a:rPr lang="en-US" baseline="0" dirty="0" smtClean="0"/>
              <a:t> 1: </a:t>
            </a:r>
            <a:r>
              <a:rPr lang="en-US" dirty="0"/>
              <a:t>51 y/o woman presented for routine screening mammography. The 2D mammogram is essentially negative. The </a:t>
            </a:r>
            <a:r>
              <a:rPr lang="en-US" dirty="0" smtClean="0"/>
              <a:t>tomosynthesis </a:t>
            </a:r>
            <a:r>
              <a:rPr lang="en-US" dirty="0"/>
              <a:t>slices reveal an architectural distortion highly suspicious for cancer. The C-View image, reveals the architectural distortion, as well, because it is created  from the combined tomosynthesis slices </a:t>
            </a:r>
          </a:p>
        </p:txBody>
      </p:sp>
      <p:sp>
        <p:nvSpPr>
          <p:cNvPr id="4" name="Slide Number Placeholder 3"/>
          <p:cNvSpPr>
            <a:spLocks noGrp="1"/>
          </p:cNvSpPr>
          <p:nvPr>
            <p:ph type="sldNum" sz="quarter" idx="10"/>
          </p:nvPr>
        </p:nvSpPr>
        <p:spPr/>
        <p:txBody>
          <a:bodyPr/>
          <a:lstStyle/>
          <a:p>
            <a:fld id="{9E971109-FA8D-674E-A8A0-F35840690B6A}"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28568926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8606">
              <a:defRPr/>
            </a:pPr>
            <a:r>
              <a:rPr lang="en-US" dirty="0" smtClean="0"/>
              <a:t>Case 2: </a:t>
            </a:r>
            <a:r>
              <a:rPr lang="en-US" dirty="0"/>
              <a:t>62 y/o woman presented for routine screening mammography. The 2D mammogram reveals an inconclusive asymmetric density. The </a:t>
            </a:r>
            <a:r>
              <a:rPr lang="en-US" dirty="0" smtClean="0"/>
              <a:t>tomosynthesis </a:t>
            </a:r>
            <a:r>
              <a:rPr lang="en-US" dirty="0"/>
              <a:t>slices reveal a spiculated mass, highly suspicious for cancer. The C-View image, reveals the spiculated mass  because it is created  from the combined tomosynthesis slices</a:t>
            </a:r>
          </a:p>
        </p:txBody>
      </p:sp>
      <p:sp>
        <p:nvSpPr>
          <p:cNvPr id="4" name="Slide Number Placeholder 3"/>
          <p:cNvSpPr>
            <a:spLocks noGrp="1"/>
          </p:cNvSpPr>
          <p:nvPr>
            <p:ph type="sldNum" sz="quarter" idx="10"/>
          </p:nvPr>
        </p:nvSpPr>
        <p:spPr/>
        <p:txBody>
          <a:bodyPr/>
          <a:lstStyle/>
          <a:p>
            <a:fld id="{9E971109-FA8D-674E-A8A0-F35840690B6A}" type="slidenum">
              <a:rPr lang="en-US" smtClean="0"/>
              <a:pPr/>
              <a:t>25</a:t>
            </a:fld>
            <a:endParaRPr lang="en-US" dirty="0"/>
          </a:p>
        </p:txBody>
      </p:sp>
    </p:spTree>
    <p:extLst>
      <p:ext uri="{BB962C8B-B14F-4D97-AF65-F5344CB8AC3E}">
        <p14:creationId xmlns:p14="http://schemas.microsoft.com/office/powerpoint/2010/main" val="2875570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I have shared with you the latest technology that is available to accompany digital breast tomosynthesis.</a:t>
            </a:r>
          </a:p>
          <a:p>
            <a:r>
              <a:rPr lang="en-US" dirty="0" smtClean="0"/>
              <a:t>Through the use of software to produce a generated 2D image, the images offer:</a:t>
            </a:r>
          </a:p>
          <a:p>
            <a:r>
              <a:rPr lang="en-US" dirty="0" smtClean="0"/>
              <a:t>Less patient dose through reduced x-ray exposures</a:t>
            </a:r>
          </a:p>
          <a:p>
            <a:r>
              <a:rPr lang="en-US" dirty="0" smtClean="0"/>
              <a:t>Shorter scan time reduces risk of patient motion and improves patient comfort compared to combo mode</a:t>
            </a:r>
          </a:p>
          <a:p>
            <a:r>
              <a:rPr lang="en-US" dirty="0" smtClean="0"/>
              <a:t>And the results are superior performance compared to traditional 2D alone</a:t>
            </a:r>
          </a:p>
          <a:p>
            <a:r>
              <a:rPr lang="en-US" dirty="0" smtClean="0"/>
              <a:t>Thank you for your attention, are there any questions?</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DF499A4-5376-43F9-9D2F-7A56DA8433EA}"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18344167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one more available acquisition mode;</a:t>
            </a:r>
            <a:r>
              <a:rPr lang="en-US" baseline="0" dirty="0" smtClean="0"/>
              <a:t> it is combo mode.</a:t>
            </a:r>
          </a:p>
          <a:p>
            <a:r>
              <a:rPr lang="en-US" baseline="0" dirty="0" smtClean="0"/>
              <a:t>This acquisition mode combines the 3D™ scan with the conventional 2D FFDM exposure all under one compression.</a:t>
            </a:r>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t>27</a:t>
            </a:fld>
            <a:endParaRPr lang="en-US"/>
          </a:p>
        </p:txBody>
      </p:sp>
    </p:spTree>
    <p:extLst>
      <p:ext uri="{BB962C8B-B14F-4D97-AF65-F5344CB8AC3E}">
        <p14:creationId xmlns:p14="http://schemas.microsoft.com/office/powerpoint/2010/main" val="15849464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bwMode="auto">
          <a:noFill/>
          <a:ln>
            <a:miter lim="800000"/>
            <a:headEnd/>
            <a:tailEnd/>
          </a:ln>
        </p:spPr>
        <p:txBody>
          <a:bodyPr/>
          <a:lstStyle/>
          <a:p>
            <a:fld id="{A983F5CA-FD7E-4174-B361-049D4A097A13}" type="slidenum">
              <a:rPr lang="en-US" smtClean="0"/>
              <a:pPr/>
              <a:t>28</a:t>
            </a:fld>
            <a:endParaRPr lang="en-US" dirty="0" smtClean="0"/>
          </a:p>
        </p:txBody>
      </p:sp>
      <p:sp>
        <p:nvSpPr>
          <p:cNvPr id="107523" name="Rectangle 2"/>
          <p:cNvSpPr>
            <a:spLocks noGrp="1" noRot="1" noChangeAspect="1" noChangeArrowheads="1" noTextEdit="1"/>
          </p:cNvSpPr>
          <p:nvPr>
            <p:ph type="sldImg"/>
          </p:nvPr>
        </p:nvSpPr>
        <p:spPr bwMode="auto">
          <a:xfrm>
            <a:off x="1198563" y="703263"/>
            <a:ext cx="4681537" cy="3509962"/>
          </a:xfrm>
          <a:noFill/>
          <a:ln>
            <a:solidFill>
              <a:srgbClr val="000000"/>
            </a:solidFill>
            <a:miter lim="800000"/>
            <a:headEnd/>
            <a:tailEnd/>
          </a:ln>
        </p:spPr>
      </p:sp>
      <p:sp>
        <p:nvSpPr>
          <p:cNvPr id="107524" name="Rectangle 3"/>
          <p:cNvSpPr>
            <a:spLocks noGrp="1" noChangeArrowheads="1"/>
          </p:cNvSpPr>
          <p:nvPr>
            <p:ph type="body" idx="1"/>
          </p:nvPr>
        </p:nvSpPr>
        <p:spPr bwMode="auto">
          <a:xfrm>
            <a:off x="943610" y="4447461"/>
            <a:ext cx="5189855" cy="4211759"/>
          </a:xfrm>
          <a:noFill/>
        </p:spPr>
        <p:txBody>
          <a:bodyPr lIns="94382" tIns="47192" rIns="94382" bIns="47192"/>
          <a:lstStyle/>
          <a:p>
            <a:pPr>
              <a:lnSpc>
                <a:spcPct val="90000"/>
              </a:lnSpc>
            </a:pPr>
            <a:r>
              <a:rPr lang="en-US" dirty="0" smtClean="0">
                <a:ea typeface="ＭＳ Ｐゴシック" charset="-128"/>
              </a:rPr>
              <a:t>In combo-mode, 15 tomosynthesis projection images are acquired first within 3.7 seconds</a:t>
            </a:r>
          </a:p>
          <a:p>
            <a:pPr>
              <a:lnSpc>
                <a:spcPct val="90000"/>
              </a:lnSpc>
            </a:pPr>
            <a:r>
              <a:rPr lang="en-US" dirty="0" smtClean="0">
                <a:ea typeface="ＭＳ Ｐゴシック" charset="-128"/>
              </a:rPr>
              <a:t>Following tomo acquisition, the HTC grid automatically engages and a conventional 2D image is acquired </a:t>
            </a:r>
            <a:r>
              <a:rPr lang="en-US" b="1" dirty="0" smtClean="0">
                <a:ea typeface="ＭＳ Ｐゴシック" charset="-128"/>
              </a:rPr>
              <a:t>under the same compression</a:t>
            </a:r>
          </a:p>
          <a:p>
            <a:r>
              <a:rPr lang="en-US" dirty="0" smtClean="0">
                <a:ea typeface="ＭＳ Ｐゴシック" charset="-128"/>
              </a:rPr>
              <a:t>2D and tomo images are perfectly </a:t>
            </a:r>
            <a:r>
              <a:rPr lang="en-US" b="1" dirty="0" smtClean="0">
                <a:ea typeface="ＭＳ Ｐゴシック" charset="-128"/>
              </a:rPr>
              <a:t>co-registered </a:t>
            </a:r>
            <a:r>
              <a:rPr lang="en-US" dirty="0" smtClean="0">
                <a:ea typeface="ＭＳ Ｐゴシック" charset="-128"/>
              </a:rPr>
              <a:t>because they are acquired in the same compression geometry</a:t>
            </a:r>
          </a:p>
          <a:p>
            <a:pPr>
              <a:lnSpc>
                <a:spcPct val="90000"/>
              </a:lnSpc>
            </a:pPr>
            <a:r>
              <a:rPr lang="en-US" dirty="0" smtClean="0">
                <a:ea typeface="ＭＳ Ｐゴシック" charset="-128"/>
              </a:rPr>
              <a:t>Total acquisition time/image is 10-12 seconds </a:t>
            </a:r>
          </a:p>
          <a:p>
            <a:endParaRPr lang="en-US" dirty="0" smtClean="0">
              <a:ea typeface="ＭＳ Ｐゴシック" charset="-128"/>
            </a:endParaRPr>
          </a:p>
          <a:p>
            <a:endParaRPr lang="en-US" dirty="0" smtClean="0">
              <a:ea typeface="ＭＳ Ｐゴシック" charset="-128"/>
            </a:endParaRPr>
          </a:p>
        </p:txBody>
      </p:sp>
    </p:spTree>
    <p:extLst>
      <p:ext uri="{BB962C8B-B14F-4D97-AF65-F5344CB8AC3E}">
        <p14:creationId xmlns:p14="http://schemas.microsoft.com/office/powerpoint/2010/main" val="35804560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still the standard positioning &amp; compression</a:t>
            </a:r>
          </a:p>
          <a:p>
            <a:r>
              <a:rPr lang="en-US" dirty="0" smtClean="0"/>
              <a:t>Combo mode: </a:t>
            </a:r>
          </a:p>
          <a:p>
            <a:r>
              <a:rPr lang="en-US" dirty="0" smtClean="0"/>
              <a:t>3D™ </a:t>
            </a:r>
            <a:r>
              <a:rPr lang="en-US" dirty="0" smtClean="0"/>
              <a:t>acquisition = Multiple low dose images are acquired from different angles, without the grid</a:t>
            </a:r>
          </a:p>
          <a:p>
            <a:endParaRPr lang="en-US" dirty="0" smtClean="0"/>
          </a:p>
          <a:p>
            <a:r>
              <a:rPr lang="en-US" dirty="0" smtClean="0"/>
              <a:t>2D = The grid is automatically brought back into place and a 2D mammogram is obtained</a:t>
            </a:r>
            <a:endParaRPr lang="en-US" dirty="0"/>
          </a:p>
        </p:txBody>
      </p:sp>
      <p:sp>
        <p:nvSpPr>
          <p:cNvPr id="4" name="Slide Number Placeholder 3"/>
          <p:cNvSpPr>
            <a:spLocks noGrp="1"/>
          </p:cNvSpPr>
          <p:nvPr>
            <p:ph type="sldNum" sz="quarter" idx="10"/>
          </p:nvPr>
        </p:nvSpPr>
        <p:spPr/>
        <p:txBody>
          <a:bodyPr/>
          <a:lstStyle/>
          <a:p>
            <a:fld id="{8B27DA0A-0C28-B54C-898C-4EB0F9040A5F}" type="slidenum">
              <a:rPr lang="en-US" smtClean="0"/>
              <a:pPr/>
              <a:t>29</a:t>
            </a:fld>
            <a:endParaRPr lang="en-US" dirty="0"/>
          </a:p>
        </p:txBody>
      </p:sp>
    </p:spTree>
    <p:extLst>
      <p:ext uri="{BB962C8B-B14F-4D97-AF65-F5344CB8AC3E}">
        <p14:creationId xmlns:p14="http://schemas.microsoft.com/office/powerpoint/2010/main" val="537936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Arial" charset="0"/>
                <a:ea typeface="ＭＳ Ｐゴシック" pitchFamily="1" charset="-128"/>
              </a:defRPr>
            </a:lvl1pPr>
            <a:lvl2pPr marL="784069" indent="-301565" eaLnBrk="0" hangingPunct="0">
              <a:defRPr sz="2600">
                <a:solidFill>
                  <a:schemeClr val="tx1"/>
                </a:solidFill>
                <a:latin typeface="Arial" charset="0"/>
                <a:ea typeface="ＭＳ Ｐゴシック" pitchFamily="1" charset="-128"/>
              </a:defRPr>
            </a:lvl2pPr>
            <a:lvl3pPr marL="1206260" indent="-241252" eaLnBrk="0" hangingPunct="0">
              <a:defRPr sz="2600">
                <a:solidFill>
                  <a:schemeClr val="tx1"/>
                </a:solidFill>
                <a:latin typeface="Arial" charset="0"/>
                <a:ea typeface="ＭＳ Ｐゴシック" pitchFamily="1" charset="-128"/>
              </a:defRPr>
            </a:lvl3pPr>
            <a:lvl4pPr marL="1688763" indent="-241252" eaLnBrk="0" hangingPunct="0">
              <a:defRPr sz="2600">
                <a:solidFill>
                  <a:schemeClr val="tx1"/>
                </a:solidFill>
                <a:latin typeface="Arial" charset="0"/>
                <a:ea typeface="ＭＳ Ｐゴシック" pitchFamily="1" charset="-128"/>
              </a:defRPr>
            </a:lvl4pPr>
            <a:lvl5pPr marL="2171267" indent="-241252" eaLnBrk="0" hangingPunct="0">
              <a:defRPr sz="2600">
                <a:solidFill>
                  <a:schemeClr val="tx1"/>
                </a:solidFill>
                <a:latin typeface="Arial" charset="0"/>
                <a:ea typeface="ＭＳ Ｐゴシック" pitchFamily="1" charset="-128"/>
              </a:defRPr>
            </a:lvl5pPr>
            <a:lvl6pPr marL="2653772" indent="-241252" eaLnBrk="0" fontAlgn="base" hangingPunct="0">
              <a:spcBef>
                <a:spcPct val="0"/>
              </a:spcBef>
              <a:spcAft>
                <a:spcPct val="0"/>
              </a:spcAft>
              <a:defRPr sz="2600">
                <a:solidFill>
                  <a:schemeClr val="tx1"/>
                </a:solidFill>
                <a:latin typeface="Arial" charset="0"/>
                <a:ea typeface="ＭＳ Ｐゴシック" pitchFamily="1" charset="-128"/>
              </a:defRPr>
            </a:lvl6pPr>
            <a:lvl7pPr marL="3136275" indent="-241252" eaLnBrk="0" fontAlgn="base" hangingPunct="0">
              <a:spcBef>
                <a:spcPct val="0"/>
              </a:spcBef>
              <a:spcAft>
                <a:spcPct val="0"/>
              </a:spcAft>
              <a:defRPr sz="2600">
                <a:solidFill>
                  <a:schemeClr val="tx1"/>
                </a:solidFill>
                <a:latin typeface="Arial" charset="0"/>
                <a:ea typeface="ＭＳ Ｐゴシック" pitchFamily="1" charset="-128"/>
              </a:defRPr>
            </a:lvl7pPr>
            <a:lvl8pPr marL="3618779" indent="-241252" eaLnBrk="0" fontAlgn="base" hangingPunct="0">
              <a:spcBef>
                <a:spcPct val="0"/>
              </a:spcBef>
              <a:spcAft>
                <a:spcPct val="0"/>
              </a:spcAft>
              <a:defRPr sz="2600">
                <a:solidFill>
                  <a:schemeClr val="tx1"/>
                </a:solidFill>
                <a:latin typeface="Arial" charset="0"/>
                <a:ea typeface="ＭＳ Ｐゴシック" pitchFamily="1" charset="-128"/>
              </a:defRPr>
            </a:lvl8pPr>
            <a:lvl9pPr marL="4101283" indent="-241252" eaLnBrk="0" fontAlgn="base" hangingPunct="0">
              <a:spcBef>
                <a:spcPct val="0"/>
              </a:spcBef>
              <a:spcAft>
                <a:spcPct val="0"/>
              </a:spcAft>
              <a:defRPr sz="2600">
                <a:solidFill>
                  <a:schemeClr val="tx1"/>
                </a:solidFill>
                <a:latin typeface="Arial" charset="0"/>
                <a:ea typeface="ＭＳ Ｐゴシック" pitchFamily="1" charset="-128"/>
              </a:defRPr>
            </a:lvl9pPr>
          </a:lstStyle>
          <a:p>
            <a:pPr eaLnBrk="1" hangingPunct="1"/>
            <a:fld id="{E6CC615B-28B2-48E8-B55F-83F6C56B77A6}" type="slidenum">
              <a:rPr lang="en-US" sz="1200">
                <a:solidFill>
                  <a:prstClr val="black"/>
                </a:solidFill>
                <a:latin typeface="Calibri" pitchFamily="34" charset="0"/>
              </a:rPr>
              <a:pPr eaLnBrk="1" hangingPunct="1"/>
              <a:t>3</a:t>
            </a:fld>
            <a:endParaRPr lang="en-US" sz="1200" dirty="0">
              <a:solidFill>
                <a:prstClr val="black"/>
              </a:solidFill>
              <a:latin typeface="Calibri" pitchFamily="34" charset="0"/>
            </a:endParaRPr>
          </a:p>
        </p:txBody>
      </p:sp>
      <p:sp>
        <p:nvSpPr>
          <p:cNvPr id="2058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0"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smtClean="0">
                <a:ea typeface="ＭＳ Ｐゴシック" pitchFamily="1" charset="-128"/>
              </a:rPr>
              <a:t>This presentation will give an overview of the following areas:</a:t>
            </a:r>
          </a:p>
          <a:p>
            <a:pPr marL="171450" indent="-171450">
              <a:buFont typeface="Arial" panose="020B0604020202020204" pitchFamily="34" charset="0"/>
              <a:buChar char="•"/>
              <a:defRPr/>
            </a:pPr>
            <a:r>
              <a:rPr lang="en-US" dirty="0" smtClean="0">
                <a:ea typeface="ＭＳ Ｐゴシック" pitchFamily="1" charset="-128"/>
              </a:rPr>
              <a:t>The</a:t>
            </a:r>
            <a:r>
              <a:rPr lang="en-US" baseline="0" dirty="0" smtClean="0">
                <a:ea typeface="ＭＳ Ｐゴシック" pitchFamily="1" charset="-128"/>
              </a:rPr>
              <a:t> challenges with 2D imaging</a:t>
            </a:r>
            <a:endParaRPr lang="en-US" dirty="0" smtClean="0">
              <a:ea typeface="ＭＳ Ｐゴシック" pitchFamily="1" charset="-128"/>
            </a:endParaRPr>
          </a:p>
          <a:p>
            <a:pPr marL="180939" indent="-180939">
              <a:buFont typeface="Arial" pitchFamily="34" charset="0"/>
              <a:buChar char="•"/>
              <a:defRPr/>
            </a:pPr>
            <a:r>
              <a:rPr lang="en-US" dirty="0" smtClean="0">
                <a:ea typeface="ＭＳ Ｐゴシック" pitchFamily="1" charset="-128"/>
              </a:rPr>
              <a:t>Why perform Genius™ 3D MAMMOGRAPHY™ exams?</a:t>
            </a:r>
          </a:p>
          <a:p>
            <a:pPr marL="180939" indent="-180939">
              <a:buFont typeface="Arial" pitchFamily="34" charset="0"/>
              <a:buChar char="•"/>
              <a:defRPr/>
            </a:pPr>
            <a:r>
              <a:rPr lang="en-US" dirty="0" smtClean="0">
                <a:ea typeface="ＭＳ Ｐゴシック" pitchFamily="1" charset="-128"/>
              </a:rPr>
              <a:t>Hologic’s technology &amp; technique</a:t>
            </a:r>
          </a:p>
          <a:p>
            <a:pPr marL="180939" indent="-180939">
              <a:buFont typeface="Arial" pitchFamily="34" charset="0"/>
              <a:buChar char="•"/>
              <a:defRPr/>
            </a:pPr>
            <a:r>
              <a:rPr lang="en-US" dirty="0" smtClean="0">
                <a:ea typeface="ＭＳ Ｐゴシック" pitchFamily="1" charset="-128"/>
              </a:rPr>
              <a:t>Creating a 2D image through C-View</a:t>
            </a:r>
            <a:r>
              <a:rPr lang="en-US" dirty="0" smtClean="0">
                <a:latin typeface="Arial" panose="020B0604020202020204" pitchFamily="34" charset="0"/>
                <a:ea typeface="ＭＳ Ｐゴシック" pitchFamily="1" charset="-128"/>
                <a:cs typeface="Arial" panose="020B0604020202020204" pitchFamily="34" charset="0"/>
              </a:rPr>
              <a:t>™ software</a:t>
            </a:r>
          </a:p>
          <a:p>
            <a:pPr marL="180939" indent="-180939">
              <a:buFont typeface="Arial" pitchFamily="34" charset="0"/>
              <a:buChar char="•"/>
              <a:defRPr/>
            </a:pPr>
            <a:r>
              <a:rPr lang="en-US" dirty="0" smtClean="0">
                <a:ea typeface="ＭＳ Ｐゴシック" pitchFamily="1" charset="-128"/>
              </a:rPr>
              <a:t>How is it used clinically with sharing examples</a:t>
            </a:r>
          </a:p>
          <a:p>
            <a:pPr marL="180939" indent="-180939">
              <a:buFont typeface="Arial" pitchFamily="34" charset="0"/>
              <a:buChar char="•"/>
              <a:defRPr/>
            </a:pPr>
            <a:r>
              <a:rPr lang="en-US" dirty="0" smtClean="0">
                <a:ea typeface="ＭＳ Ｐゴシック" pitchFamily="1" charset="-128"/>
              </a:rPr>
              <a:t>What is the clinical performance?</a:t>
            </a:r>
          </a:p>
          <a:p>
            <a:pPr marL="180939" indent="-180939">
              <a:buFont typeface="Arial" pitchFamily="34" charset="0"/>
              <a:buChar char="•"/>
              <a:defRPr/>
            </a:pPr>
            <a:r>
              <a:rPr lang="en-US" dirty="0" smtClean="0">
                <a:ea typeface="ＭＳ Ｐゴシック" pitchFamily="1" charset="-128"/>
              </a:rPr>
              <a:t>And a summary of advantages</a:t>
            </a:r>
          </a:p>
        </p:txBody>
      </p:sp>
    </p:spTree>
    <p:extLst>
      <p:ext uri="{BB962C8B-B14F-4D97-AF65-F5344CB8AC3E}">
        <p14:creationId xmlns:p14="http://schemas.microsoft.com/office/powerpoint/2010/main" val="2329192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ＭＳ Ｐゴシック" pitchFamily="1" charset="-128"/>
              </a:rPr>
              <a:t>Here are a few examples of tomosynthesis studies</a:t>
            </a:r>
          </a:p>
        </p:txBody>
      </p:sp>
      <p:sp>
        <p:nvSpPr>
          <p:cNvPr id="217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ＭＳ Ｐゴシック" pitchFamily="1" charset="-128"/>
              </a:defRPr>
            </a:lvl1pPr>
            <a:lvl2pPr marL="763233" indent="-293551" eaLnBrk="0" hangingPunct="0">
              <a:defRPr sz="2500">
                <a:solidFill>
                  <a:schemeClr val="tx1"/>
                </a:solidFill>
                <a:latin typeface="Arial" charset="0"/>
                <a:ea typeface="ＭＳ Ｐゴシック" pitchFamily="1" charset="-128"/>
              </a:defRPr>
            </a:lvl2pPr>
            <a:lvl3pPr marL="1174204" indent="-234841" eaLnBrk="0" hangingPunct="0">
              <a:defRPr sz="2500">
                <a:solidFill>
                  <a:schemeClr val="tx1"/>
                </a:solidFill>
                <a:latin typeface="Arial" charset="0"/>
                <a:ea typeface="ＭＳ Ｐゴシック" pitchFamily="1" charset="-128"/>
              </a:defRPr>
            </a:lvl3pPr>
            <a:lvl4pPr marL="1643885" indent="-234841" eaLnBrk="0" hangingPunct="0">
              <a:defRPr sz="2500">
                <a:solidFill>
                  <a:schemeClr val="tx1"/>
                </a:solidFill>
                <a:latin typeface="Arial" charset="0"/>
                <a:ea typeface="ＭＳ Ｐゴシック" pitchFamily="1" charset="-128"/>
              </a:defRPr>
            </a:lvl4pPr>
            <a:lvl5pPr marL="2113567" indent="-234841" eaLnBrk="0" hangingPunct="0">
              <a:defRPr sz="2500">
                <a:solidFill>
                  <a:schemeClr val="tx1"/>
                </a:solidFill>
                <a:latin typeface="Arial" charset="0"/>
                <a:ea typeface="ＭＳ Ｐゴシック" pitchFamily="1" charset="-128"/>
              </a:defRPr>
            </a:lvl5pPr>
            <a:lvl6pPr marL="2583249" indent="-234841" eaLnBrk="0" fontAlgn="base" hangingPunct="0">
              <a:spcBef>
                <a:spcPct val="0"/>
              </a:spcBef>
              <a:spcAft>
                <a:spcPct val="0"/>
              </a:spcAft>
              <a:defRPr sz="2500">
                <a:solidFill>
                  <a:schemeClr val="tx1"/>
                </a:solidFill>
                <a:latin typeface="Arial" charset="0"/>
                <a:ea typeface="ＭＳ Ｐゴシック" pitchFamily="1" charset="-128"/>
              </a:defRPr>
            </a:lvl6pPr>
            <a:lvl7pPr marL="3052930" indent="-234841" eaLnBrk="0" fontAlgn="base" hangingPunct="0">
              <a:spcBef>
                <a:spcPct val="0"/>
              </a:spcBef>
              <a:spcAft>
                <a:spcPct val="0"/>
              </a:spcAft>
              <a:defRPr sz="2500">
                <a:solidFill>
                  <a:schemeClr val="tx1"/>
                </a:solidFill>
                <a:latin typeface="Arial" charset="0"/>
                <a:ea typeface="ＭＳ Ｐゴシック" pitchFamily="1" charset="-128"/>
              </a:defRPr>
            </a:lvl7pPr>
            <a:lvl8pPr marL="3522612" indent="-234841" eaLnBrk="0" fontAlgn="base" hangingPunct="0">
              <a:spcBef>
                <a:spcPct val="0"/>
              </a:spcBef>
              <a:spcAft>
                <a:spcPct val="0"/>
              </a:spcAft>
              <a:defRPr sz="2500">
                <a:solidFill>
                  <a:schemeClr val="tx1"/>
                </a:solidFill>
                <a:latin typeface="Arial" charset="0"/>
                <a:ea typeface="ＭＳ Ｐゴシック" pitchFamily="1" charset="-128"/>
              </a:defRPr>
            </a:lvl8pPr>
            <a:lvl9pPr marL="3992293" indent="-234841" eaLnBrk="0" fontAlgn="base" hangingPunct="0">
              <a:spcBef>
                <a:spcPct val="0"/>
              </a:spcBef>
              <a:spcAft>
                <a:spcPct val="0"/>
              </a:spcAft>
              <a:defRPr sz="2500">
                <a:solidFill>
                  <a:schemeClr val="tx1"/>
                </a:solidFill>
                <a:latin typeface="Arial" charset="0"/>
                <a:ea typeface="ＭＳ Ｐゴシック" pitchFamily="1" charset="-128"/>
              </a:defRPr>
            </a:lvl9pPr>
          </a:lstStyle>
          <a:p>
            <a:pPr eaLnBrk="1" hangingPunct="1"/>
            <a:fld id="{5B59B912-6C1A-41B5-A620-A18847529387}" type="slidenum">
              <a:rPr lang="en-US" sz="1200">
                <a:latin typeface="Calibri" pitchFamily="34" charset="0"/>
              </a:rPr>
              <a:pPr eaLnBrk="1" hangingPunct="1"/>
              <a:t>30</a:t>
            </a:fld>
            <a:endParaRPr lang="en-US" sz="1200" dirty="0">
              <a:latin typeface="Calibri" pitchFamily="34" charset="0"/>
            </a:endParaRPr>
          </a:p>
        </p:txBody>
      </p:sp>
    </p:spTree>
    <p:extLst>
      <p:ext uri="{BB962C8B-B14F-4D97-AF65-F5344CB8AC3E}">
        <p14:creationId xmlns:p14="http://schemas.microsoft.com/office/powerpoint/2010/main" val="1369672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t>31</a:t>
            </a:fld>
            <a:endParaRPr lang="en-US" dirty="0"/>
          </a:p>
        </p:txBody>
      </p:sp>
    </p:spTree>
    <p:extLst>
      <p:ext uri="{BB962C8B-B14F-4D97-AF65-F5344CB8AC3E}">
        <p14:creationId xmlns:p14="http://schemas.microsoft.com/office/powerpoint/2010/main" val="26232585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p:spPr>
      </p:sp>
      <p:sp>
        <p:nvSpPr>
          <p:cNvPr id="114691" name="Notes Placeholder 2"/>
          <p:cNvSpPr>
            <a:spLocks noGrp="1"/>
          </p:cNvSpPr>
          <p:nvPr>
            <p:ph type="body" idx="1"/>
          </p:nvPr>
        </p:nvSpPr>
        <p:spPr bwMode="auto">
          <a:noFill/>
        </p:spPr>
        <p:txBody>
          <a:bodyPr/>
          <a:lstStyle/>
          <a:p>
            <a:pPr eaLnBrk="1" hangingPunct="1"/>
            <a:r>
              <a:rPr lang="en-US" dirty="0" smtClean="0">
                <a:ea typeface="ＭＳ Ｐゴシック" charset="-128"/>
              </a:rPr>
              <a:t>Cancer Case 1</a:t>
            </a:r>
          </a:p>
          <a:p>
            <a:pPr eaLnBrk="1" hangingPunct="1"/>
            <a:r>
              <a:rPr lang="en-US" dirty="0" smtClean="0">
                <a:ea typeface="ＭＳ Ｐゴシック" charset="-128"/>
              </a:rPr>
              <a:t>(no moving image in this slide)</a:t>
            </a:r>
          </a:p>
          <a:p>
            <a:pPr eaLnBrk="1" hangingPunct="1"/>
            <a:r>
              <a:rPr lang="en-US" dirty="0" smtClean="0">
                <a:ea typeface="ＭＳ Ｐゴシック" charset="-128"/>
              </a:rPr>
              <a:t>This patient presented with a lump for evaluation.</a:t>
            </a:r>
            <a:r>
              <a:rPr lang="en-US" baseline="0" dirty="0" smtClean="0">
                <a:ea typeface="ＭＳ Ｐゴシック" charset="-128"/>
              </a:rPr>
              <a:t>  Note the metal BB.</a:t>
            </a:r>
            <a:endParaRPr lang="en-US" dirty="0" smtClean="0">
              <a:ea typeface="ＭＳ Ｐゴシック" charset="-128"/>
            </a:endParaRPr>
          </a:p>
          <a:p>
            <a:pPr eaLnBrk="1" hangingPunct="1"/>
            <a:endParaRPr lang="en-US" dirty="0" smtClean="0">
              <a:ea typeface="ＭＳ Ｐゴシック" charset="-128"/>
            </a:endParaRPr>
          </a:p>
        </p:txBody>
      </p:sp>
      <p:sp>
        <p:nvSpPr>
          <p:cNvPr id="114692" name="Slide Number Placeholder 3"/>
          <p:cNvSpPr>
            <a:spLocks noGrp="1"/>
          </p:cNvSpPr>
          <p:nvPr>
            <p:ph type="sldNum" sz="quarter" idx="5"/>
          </p:nvPr>
        </p:nvSpPr>
        <p:spPr bwMode="auto">
          <a:noFill/>
          <a:ln>
            <a:miter lim="800000"/>
            <a:headEnd/>
            <a:tailEnd/>
          </a:ln>
        </p:spPr>
        <p:txBody>
          <a:bodyPr/>
          <a:lstStyle/>
          <a:p>
            <a:fld id="{149EC9C9-289A-44A7-9640-D5EEA85ACF2A}" type="slidenum">
              <a:rPr lang="en-US" smtClean="0">
                <a:solidFill>
                  <a:srgbClr val="000000"/>
                </a:solidFill>
              </a:rPr>
              <a:pPr/>
              <a:t>32</a:t>
            </a:fld>
            <a:endParaRPr lang="en-US" dirty="0" smtClean="0">
              <a:solidFill>
                <a:srgbClr val="000000"/>
              </a:solidFill>
            </a:endParaRPr>
          </a:p>
        </p:txBody>
      </p:sp>
    </p:spTree>
    <p:extLst>
      <p:ext uri="{BB962C8B-B14F-4D97-AF65-F5344CB8AC3E}">
        <p14:creationId xmlns:p14="http://schemas.microsoft.com/office/powerpoint/2010/main" val="40725310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p:spPr>
      </p:sp>
      <p:sp>
        <p:nvSpPr>
          <p:cNvPr id="115715" name="Notes Placeholder 2"/>
          <p:cNvSpPr>
            <a:spLocks noGrp="1"/>
          </p:cNvSpPr>
          <p:nvPr>
            <p:ph type="body" idx="1"/>
          </p:nvPr>
        </p:nvSpPr>
        <p:spPr bwMode="auto">
          <a:noFill/>
        </p:spPr>
        <p:txBody>
          <a:bodyPr/>
          <a:lstStyle/>
          <a:p>
            <a:pPr eaLnBrk="1" hangingPunct="1"/>
            <a:r>
              <a:rPr lang="en-US" dirty="0" smtClean="0">
                <a:ea typeface="ＭＳ Ｐゴシック" charset="-128"/>
              </a:rPr>
              <a:t>Cancer Case 1</a:t>
            </a:r>
          </a:p>
          <a:p>
            <a:pPr eaLnBrk="1" hangingPunct="1"/>
            <a:r>
              <a:rPr lang="en-US" dirty="0" smtClean="0">
                <a:ea typeface="ＭＳ Ｐゴシック" charset="-128"/>
              </a:rPr>
              <a:t>8503508 101-T858 (no moving image in this slide)</a:t>
            </a:r>
          </a:p>
          <a:p>
            <a:pPr eaLnBrk="1" hangingPunct="1"/>
            <a:r>
              <a:rPr lang="en-US" dirty="0" smtClean="0">
                <a:ea typeface="ＭＳ Ｐゴシック" charset="-128"/>
              </a:rPr>
              <a:t>Here we can</a:t>
            </a:r>
            <a:r>
              <a:rPr lang="en-US" baseline="0" dirty="0" smtClean="0">
                <a:ea typeface="ＭＳ Ｐゴシック" charset="-128"/>
              </a:rPr>
              <a:t> see the BB denoting the lump in an area of asymmetry underneath the BB.  Here on the two-dimensional image it’s hard to assess the margins of this possible lesion.</a:t>
            </a:r>
            <a:endParaRPr lang="en-US" dirty="0" smtClean="0">
              <a:ea typeface="ＭＳ Ｐゴシック" charset="-128"/>
            </a:endParaRPr>
          </a:p>
          <a:p>
            <a:pPr eaLnBrk="1" hangingPunct="1"/>
            <a:endParaRPr lang="en-US" dirty="0" smtClean="0">
              <a:ea typeface="ＭＳ Ｐゴシック" charset="-128"/>
            </a:endParaRPr>
          </a:p>
        </p:txBody>
      </p:sp>
      <p:sp>
        <p:nvSpPr>
          <p:cNvPr id="115716" name="Slide Number Placeholder 3"/>
          <p:cNvSpPr>
            <a:spLocks noGrp="1"/>
          </p:cNvSpPr>
          <p:nvPr>
            <p:ph type="sldNum" sz="quarter" idx="5"/>
          </p:nvPr>
        </p:nvSpPr>
        <p:spPr bwMode="auto">
          <a:noFill/>
          <a:ln>
            <a:miter lim="800000"/>
            <a:headEnd/>
            <a:tailEnd/>
          </a:ln>
        </p:spPr>
        <p:txBody>
          <a:bodyPr/>
          <a:lstStyle/>
          <a:p>
            <a:fld id="{36206E55-3B83-4D37-B166-D67A7A24FDF9}" type="slidenum">
              <a:rPr lang="en-US" smtClean="0">
                <a:solidFill>
                  <a:srgbClr val="000000"/>
                </a:solidFill>
              </a:rPr>
              <a:pPr/>
              <a:t>33</a:t>
            </a:fld>
            <a:endParaRPr lang="en-US" dirty="0" smtClean="0">
              <a:solidFill>
                <a:srgbClr val="000000"/>
              </a:solidFill>
            </a:endParaRPr>
          </a:p>
        </p:txBody>
      </p:sp>
    </p:spTree>
    <p:extLst>
      <p:ext uri="{BB962C8B-B14F-4D97-AF65-F5344CB8AC3E}">
        <p14:creationId xmlns:p14="http://schemas.microsoft.com/office/powerpoint/2010/main" val="28914461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p:spPr>
      </p:sp>
      <p:sp>
        <p:nvSpPr>
          <p:cNvPr id="116739" name="Notes Placeholder 2"/>
          <p:cNvSpPr>
            <a:spLocks noGrp="1"/>
          </p:cNvSpPr>
          <p:nvPr>
            <p:ph type="body" idx="1"/>
          </p:nvPr>
        </p:nvSpPr>
        <p:spPr bwMode="auto">
          <a:noFill/>
        </p:spPr>
        <p:txBody>
          <a:bodyPr/>
          <a:lstStyle/>
          <a:p>
            <a:pPr eaLnBrk="1" hangingPunct="1"/>
            <a:r>
              <a:rPr lang="en-US" dirty="0" smtClean="0">
                <a:ea typeface="ＭＳ Ｐゴシック" charset="-128"/>
              </a:rPr>
              <a:t>Cancer Case 1</a:t>
            </a:r>
          </a:p>
          <a:p>
            <a:pPr eaLnBrk="1" hangingPunct="1"/>
            <a:r>
              <a:rPr lang="en-US" dirty="0" smtClean="0">
                <a:ea typeface="ＭＳ Ｐゴシック" charset="-128"/>
              </a:rPr>
              <a:t>8503508 101-T858 (no moving image in this slide)</a:t>
            </a:r>
          </a:p>
          <a:p>
            <a:pPr eaLnBrk="1" hangingPunct="1"/>
            <a:r>
              <a:rPr lang="en-US" dirty="0" smtClean="0">
                <a:ea typeface="ＭＳ Ｐゴシック" charset="-128"/>
              </a:rPr>
              <a:t>But on the single slice from the tomosynthesis imaging, (</a:t>
            </a:r>
            <a:r>
              <a:rPr lang="en-US" b="1" dirty="0" smtClean="0">
                <a:ea typeface="ＭＳ Ｐゴシック" charset="-128"/>
              </a:rPr>
              <a:t>CLICK</a:t>
            </a:r>
            <a:r>
              <a:rPr lang="en-US" dirty="0" smtClean="0">
                <a:ea typeface="ＭＳ Ｐゴシック" charset="-128"/>
              </a:rPr>
              <a:t> to display tomosynthesis image)</a:t>
            </a:r>
            <a:r>
              <a:rPr lang="en-US" baseline="0" dirty="0" smtClean="0">
                <a:ea typeface="ＭＳ Ｐゴシック" charset="-128"/>
              </a:rPr>
              <a:t> </a:t>
            </a:r>
            <a:r>
              <a:rPr lang="en-US" dirty="0" smtClean="0">
                <a:ea typeface="ＭＳ Ｐゴシック" charset="-128"/>
              </a:rPr>
              <a:t>again we see the spiculated</a:t>
            </a:r>
            <a:r>
              <a:rPr lang="en-US" baseline="0" dirty="0" smtClean="0">
                <a:ea typeface="ＭＳ Ｐゴシック" charset="-128"/>
              </a:rPr>
              <a:t> margins, conveying to us that this is almost certainly an invasive ductal carcinoma.</a:t>
            </a:r>
            <a:endParaRPr lang="en-US" dirty="0" smtClean="0">
              <a:ea typeface="ＭＳ Ｐゴシック" charset="-128"/>
            </a:endParaRPr>
          </a:p>
          <a:p>
            <a:pPr eaLnBrk="1" hangingPunct="1"/>
            <a:endParaRPr lang="en-US" dirty="0" smtClean="0">
              <a:ea typeface="ＭＳ Ｐゴシック" charset="-128"/>
            </a:endParaRPr>
          </a:p>
        </p:txBody>
      </p:sp>
      <p:sp>
        <p:nvSpPr>
          <p:cNvPr id="116740" name="Slide Number Placeholder 3"/>
          <p:cNvSpPr>
            <a:spLocks noGrp="1"/>
          </p:cNvSpPr>
          <p:nvPr>
            <p:ph type="sldNum" sz="quarter" idx="5"/>
          </p:nvPr>
        </p:nvSpPr>
        <p:spPr bwMode="auto">
          <a:noFill/>
          <a:ln>
            <a:miter lim="800000"/>
            <a:headEnd/>
            <a:tailEnd/>
          </a:ln>
        </p:spPr>
        <p:txBody>
          <a:bodyPr/>
          <a:lstStyle/>
          <a:p>
            <a:fld id="{6E3CB5A9-52FB-411F-A0C9-90F6097426B2}" type="slidenum">
              <a:rPr lang="en-US" smtClean="0">
                <a:solidFill>
                  <a:srgbClr val="000000"/>
                </a:solidFill>
              </a:rPr>
              <a:pPr/>
              <a:t>34</a:t>
            </a:fld>
            <a:endParaRPr lang="en-US" dirty="0" smtClean="0">
              <a:solidFill>
                <a:srgbClr val="000000"/>
              </a:solidFill>
            </a:endParaRPr>
          </a:p>
        </p:txBody>
      </p:sp>
    </p:spTree>
    <p:extLst>
      <p:ext uri="{BB962C8B-B14F-4D97-AF65-F5344CB8AC3E}">
        <p14:creationId xmlns:p14="http://schemas.microsoft.com/office/powerpoint/2010/main" val="20063825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3F5CCF-7E26-4F55-B066-CF13DD5D486E}" type="slidenum">
              <a:rPr lang="en-US" smtClean="0"/>
              <a:t>35</a:t>
            </a:fld>
            <a:endParaRPr lang="en-US" dirty="0"/>
          </a:p>
        </p:txBody>
      </p:sp>
    </p:spTree>
    <p:extLst>
      <p:ext uri="{BB962C8B-B14F-4D97-AF65-F5344CB8AC3E}">
        <p14:creationId xmlns:p14="http://schemas.microsoft.com/office/powerpoint/2010/main" val="2830903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Cancer Case 2</a:t>
            </a:r>
          </a:p>
          <a:p>
            <a:r>
              <a:rPr lang="en-US" dirty="0" smtClean="0"/>
              <a:t>Right image is the 2D right MLO view and the left image is the reconstructed slice</a:t>
            </a:r>
            <a:r>
              <a:rPr lang="en-US" baseline="0" dirty="0" smtClean="0"/>
              <a:t> of the tomosynthesis data.</a:t>
            </a:r>
          </a:p>
          <a:p>
            <a:r>
              <a:rPr lang="en-US" b="1" baseline="0" dirty="0" smtClean="0"/>
              <a:t>Left Click twice </a:t>
            </a:r>
            <a:r>
              <a:rPr lang="en-US" baseline="0" dirty="0" smtClean="0"/>
              <a:t>to display enlargements of areas of interest</a:t>
            </a:r>
          </a:p>
          <a:p>
            <a:r>
              <a:rPr lang="en-US" b="1" dirty="0" smtClean="0"/>
              <a:t>Routine Screening with Combination tomosynthesis/2D = </a:t>
            </a:r>
            <a:r>
              <a:rPr lang="en-US" dirty="0" smtClean="0"/>
              <a:t>2D Mammogram essentially negative</a:t>
            </a:r>
          </a:p>
          <a:p>
            <a:r>
              <a:rPr lang="en-US" dirty="0" smtClean="0"/>
              <a:t>Tomosynthesis RMLO reveals an area of architectural distortion in the superior aspect</a:t>
            </a:r>
          </a:p>
          <a:p>
            <a:endParaRPr lang="en-US" dirty="0" smtClean="0"/>
          </a:p>
          <a:p>
            <a:r>
              <a:rPr lang="en-US" dirty="0" smtClean="0"/>
              <a:t>Demo Points:  </a:t>
            </a:r>
          </a:p>
          <a:p>
            <a:pPr marL="176131" indent="-176131">
              <a:buFont typeface="Arial" pitchFamily="34" charset="0"/>
              <a:buChar char="•"/>
            </a:pPr>
            <a:r>
              <a:rPr lang="en-US" dirty="0" smtClean="0"/>
              <a:t>Tomo only cancer</a:t>
            </a:r>
          </a:p>
          <a:p>
            <a:pPr marL="176131" indent="-176131">
              <a:buFont typeface="Arial" pitchFamily="34" charset="0"/>
              <a:buChar char="•"/>
            </a:pPr>
            <a:r>
              <a:rPr lang="en-US" dirty="0" smtClean="0"/>
              <a:t>Diagnostic views do not demonstrate lesion and provide no added information</a:t>
            </a:r>
          </a:p>
          <a:p>
            <a:pPr marL="176131" indent="-176131">
              <a:buFont typeface="Arial" pitchFamily="34" charset="0"/>
              <a:buChar char="•"/>
            </a:pPr>
            <a:r>
              <a:rPr lang="en-US" dirty="0" smtClean="0"/>
              <a:t>Tomosynthesis stream lines work-up:</a:t>
            </a:r>
          </a:p>
          <a:p>
            <a:pPr marL="176131" indent="-176131">
              <a:buFont typeface="Arial" pitchFamily="34" charset="0"/>
              <a:buChar char="•"/>
            </a:pPr>
            <a:r>
              <a:rPr lang="en-US" dirty="0" smtClean="0"/>
              <a:t>Definitive demonstration of lesion, directs work-up for sonography without need for extra views</a:t>
            </a:r>
          </a:p>
          <a:p>
            <a:pPr marL="176131" indent="-176131">
              <a:buFont typeface="Arial" pitchFamily="34" charset="0"/>
              <a:buChar char="•"/>
            </a:pPr>
            <a:r>
              <a:rPr lang="en-US" dirty="0" smtClean="0"/>
              <a:t>Tomosynthesis can localize a lesion to better direct sonography</a:t>
            </a:r>
            <a:endParaRPr lang="en-US" dirty="0"/>
          </a:p>
        </p:txBody>
      </p:sp>
      <p:sp>
        <p:nvSpPr>
          <p:cNvPr id="4" name="Slide Number Placeholder 3"/>
          <p:cNvSpPr>
            <a:spLocks noGrp="1"/>
          </p:cNvSpPr>
          <p:nvPr>
            <p:ph type="sldNum" sz="quarter" idx="10"/>
          </p:nvPr>
        </p:nvSpPr>
        <p:spPr/>
        <p:txBody>
          <a:bodyPr/>
          <a:lstStyle/>
          <a:p>
            <a:fld id="{833F5CCF-7E26-4F55-B066-CF13DD5D486E}" type="slidenum">
              <a:rPr lang="en-US" smtClean="0"/>
              <a:t>36</a:t>
            </a:fld>
            <a:endParaRPr lang="en-US" dirty="0"/>
          </a:p>
        </p:txBody>
      </p:sp>
    </p:spTree>
    <p:extLst>
      <p:ext uri="{BB962C8B-B14F-4D97-AF65-F5344CB8AC3E}">
        <p14:creationId xmlns:p14="http://schemas.microsoft.com/office/powerpoint/2010/main" val="25228748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Cancer Case 2</a:t>
            </a:r>
          </a:p>
          <a:p>
            <a:r>
              <a:rPr lang="en-US" dirty="0" smtClean="0"/>
              <a:t>2D Right CC compared to reconstructed</a:t>
            </a:r>
            <a:r>
              <a:rPr lang="en-US" baseline="0" dirty="0" smtClean="0"/>
              <a:t> slice from tomo data set</a:t>
            </a:r>
          </a:p>
          <a:p>
            <a:r>
              <a:rPr lang="en-US" b="1" baseline="0" dirty="0" smtClean="0"/>
              <a:t>LEFT CLICK </a:t>
            </a:r>
            <a:r>
              <a:rPr lang="en-US" baseline="0" dirty="0" smtClean="0"/>
              <a:t>to display enlargement of area of interest</a:t>
            </a:r>
          </a:p>
          <a:p>
            <a:endParaRPr lang="en-US" dirty="0"/>
          </a:p>
        </p:txBody>
      </p:sp>
      <p:sp>
        <p:nvSpPr>
          <p:cNvPr id="4" name="Slide Number Placeholder 3"/>
          <p:cNvSpPr>
            <a:spLocks noGrp="1"/>
          </p:cNvSpPr>
          <p:nvPr>
            <p:ph type="sldNum" sz="quarter" idx="10"/>
          </p:nvPr>
        </p:nvSpPr>
        <p:spPr/>
        <p:txBody>
          <a:bodyPr/>
          <a:lstStyle/>
          <a:p>
            <a:fld id="{833F5CCF-7E26-4F55-B066-CF13DD5D486E}" type="slidenum">
              <a:rPr lang="en-US" smtClean="0"/>
              <a:t>37</a:t>
            </a:fld>
            <a:endParaRPr lang="en-US" dirty="0"/>
          </a:p>
        </p:txBody>
      </p:sp>
    </p:spTree>
    <p:extLst>
      <p:ext uri="{BB962C8B-B14F-4D97-AF65-F5344CB8AC3E}">
        <p14:creationId xmlns:p14="http://schemas.microsoft.com/office/powerpoint/2010/main" val="38321833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smtClean="0"/>
              <a:t>Cancer Case 2</a:t>
            </a:r>
          </a:p>
          <a:p>
            <a:endParaRPr lang="en-US" dirty="0" smtClean="0"/>
          </a:p>
          <a:p>
            <a:r>
              <a:rPr lang="en-US" dirty="0" smtClean="0"/>
              <a:t>Retrospectively visible on tomosynthesis CC, but very subtle</a:t>
            </a:r>
          </a:p>
          <a:p>
            <a:endParaRPr lang="en-US" dirty="0"/>
          </a:p>
        </p:txBody>
      </p:sp>
      <p:sp>
        <p:nvSpPr>
          <p:cNvPr id="4" name="Slide Number Placeholder 3"/>
          <p:cNvSpPr>
            <a:spLocks noGrp="1"/>
          </p:cNvSpPr>
          <p:nvPr>
            <p:ph type="sldNum" sz="quarter" idx="10"/>
          </p:nvPr>
        </p:nvSpPr>
        <p:spPr/>
        <p:txBody>
          <a:bodyPr/>
          <a:lstStyle/>
          <a:p>
            <a:fld id="{833F5CCF-7E26-4F55-B066-CF13DD5D486E}" type="slidenum">
              <a:rPr lang="en-US" smtClean="0"/>
              <a:t>38</a:t>
            </a:fld>
            <a:endParaRPr lang="en-US" dirty="0"/>
          </a:p>
        </p:txBody>
      </p:sp>
    </p:spTree>
    <p:extLst>
      <p:ext uri="{BB962C8B-B14F-4D97-AF65-F5344CB8AC3E}">
        <p14:creationId xmlns:p14="http://schemas.microsoft.com/office/powerpoint/2010/main" val="3738149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dirty="0" smtClean="0"/>
              <a:t>Cancer Case 2</a:t>
            </a:r>
          </a:p>
          <a:p>
            <a:endParaRPr lang="en-US" dirty="0" smtClean="0"/>
          </a:p>
          <a:p>
            <a:r>
              <a:rPr lang="en-US" dirty="0" smtClean="0"/>
              <a:t>2D spot view with 90° lateral projection</a:t>
            </a:r>
          </a:p>
          <a:p>
            <a:r>
              <a:rPr lang="en-US" dirty="0" smtClean="0"/>
              <a:t>Diagnostic views add no information and do not reveal the lesion</a:t>
            </a:r>
          </a:p>
          <a:p>
            <a:endParaRPr lang="en-US" dirty="0" smtClean="0"/>
          </a:p>
          <a:p>
            <a:pPr marL="176131" indent="-176131">
              <a:buFont typeface="Arial" pitchFamily="34" charset="0"/>
              <a:buChar char="•"/>
            </a:pPr>
            <a:r>
              <a:rPr lang="en-US" dirty="0" smtClean="0"/>
              <a:t>Tomo only cancer</a:t>
            </a:r>
          </a:p>
          <a:p>
            <a:pPr marL="176131" indent="-176131">
              <a:buFont typeface="Arial" pitchFamily="34" charset="0"/>
              <a:buChar char="•"/>
            </a:pPr>
            <a:r>
              <a:rPr lang="en-US" dirty="0" smtClean="0"/>
              <a:t>Diagnostic views do not demonstrate lesion</a:t>
            </a:r>
          </a:p>
          <a:p>
            <a:pPr marL="176131" indent="-176131">
              <a:buFont typeface="Arial" pitchFamily="34" charset="0"/>
              <a:buChar char="•"/>
            </a:pPr>
            <a:r>
              <a:rPr lang="en-US" dirty="0" smtClean="0"/>
              <a:t>Diagnostic views provide no added information</a:t>
            </a:r>
          </a:p>
          <a:p>
            <a:pPr marL="176131" indent="-176131">
              <a:buFont typeface="Arial" pitchFamily="34" charset="0"/>
              <a:buChar char="•"/>
            </a:pPr>
            <a:r>
              <a:rPr lang="en-US" dirty="0" smtClean="0"/>
              <a:t>Tomosynthesis stream lines work-up:</a:t>
            </a:r>
          </a:p>
          <a:p>
            <a:pPr marL="176131" indent="-176131">
              <a:buFont typeface="Arial" pitchFamily="34" charset="0"/>
              <a:buChar char="•"/>
            </a:pPr>
            <a:r>
              <a:rPr lang="en-US" dirty="0" smtClean="0"/>
              <a:t>Definitive demonstration of lesion, directs work-up for sonography without need for extra views</a:t>
            </a:r>
          </a:p>
          <a:p>
            <a:pPr marL="176131" indent="-176131">
              <a:buFont typeface="Arial" pitchFamily="34" charset="0"/>
              <a:buChar char="•"/>
            </a:pPr>
            <a:r>
              <a:rPr lang="en-US" dirty="0" smtClean="0"/>
              <a:t>Tomosynthesis can localize a lesion to better direct sonography</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33F5CCF-7E26-4F55-B066-CF13DD5D486E}" type="slidenum">
              <a:rPr lang="en-US" smtClean="0"/>
              <a:t>39</a:t>
            </a:fld>
            <a:endParaRPr lang="en-US" dirty="0"/>
          </a:p>
        </p:txBody>
      </p:sp>
    </p:spTree>
    <p:extLst>
      <p:ext uri="{BB962C8B-B14F-4D97-AF65-F5344CB8AC3E}">
        <p14:creationId xmlns:p14="http://schemas.microsoft.com/office/powerpoint/2010/main" val="1938128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sz="2100" dirty="0">
                <a:ea typeface="ＭＳ Ｐゴシック" pitchFamily="1" charset="-128"/>
              </a:rPr>
              <a:t>2D mammography has limitations:</a:t>
            </a:r>
          </a:p>
          <a:p>
            <a:pPr marL="352261" indent="-352261">
              <a:buFont typeface="Arial" pitchFamily="34" charset="0"/>
              <a:buChar char="•"/>
              <a:defRPr/>
            </a:pPr>
            <a:r>
              <a:rPr lang="en-US" sz="2100" dirty="0">
                <a:ea typeface="ＭＳ Ｐゴシック" pitchFamily="1" charset="-128"/>
              </a:rPr>
              <a:t>Screening mammography reduce the mortality rate:  15 to 50%</a:t>
            </a:r>
          </a:p>
          <a:p>
            <a:pPr marL="352261" indent="-352261">
              <a:buFont typeface="Arial" pitchFamily="34" charset="0"/>
              <a:buChar char="•"/>
              <a:defRPr/>
            </a:pPr>
            <a:r>
              <a:rPr lang="en-US" sz="2100" dirty="0">
                <a:ea typeface="ＭＳ Ｐゴシック" pitchFamily="1" charset="-128"/>
              </a:rPr>
              <a:t>20% of breast cancers will be missed though</a:t>
            </a:r>
          </a:p>
          <a:p>
            <a:pPr marL="352261" indent="-352261">
              <a:buFont typeface="Arial" pitchFamily="34" charset="0"/>
              <a:buChar char="•"/>
              <a:defRPr/>
            </a:pPr>
            <a:r>
              <a:rPr lang="en-US" sz="2100" dirty="0">
                <a:ea typeface="ＭＳ Ｐゴシック" pitchFamily="1" charset="-128"/>
              </a:rPr>
              <a:t>Recall rates are ~ 10%</a:t>
            </a:r>
          </a:p>
        </p:txBody>
      </p:sp>
    </p:spTree>
    <p:extLst>
      <p:ext uri="{BB962C8B-B14F-4D97-AF65-F5344CB8AC3E}">
        <p14:creationId xmlns:p14="http://schemas.microsoft.com/office/powerpoint/2010/main" val="15295510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t>40</a:t>
            </a:fld>
            <a:endParaRPr lang="en-US" dirty="0"/>
          </a:p>
        </p:txBody>
      </p:sp>
    </p:spTree>
    <p:extLst>
      <p:ext uri="{BB962C8B-B14F-4D97-AF65-F5344CB8AC3E}">
        <p14:creationId xmlns:p14="http://schemas.microsoft.com/office/powerpoint/2010/main" val="10396772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Cancer Case 3</a:t>
            </a:r>
          </a:p>
          <a:p>
            <a:r>
              <a:rPr lang="en-US" dirty="0" smtClean="0"/>
              <a:t>Calcifications seen in both the 2D and tomosynthesis images</a:t>
            </a:r>
          </a:p>
          <a:p>
            <a:r>
              <a:rPr lang="en-US" b="1" dirty="0" smtClean="0"/>
              <a:t>LEFT CLICK twice to view enlarged areas</a:t>
            </a:r>
            <a:endParaRPr lang="en-US" b="1" dirty="0"/>
          </a:p>
        </p:txBody>
      </p:sp>
      <p:sp>
        <p:nvSpPr>
          <p:cNvPr id="4" name="Slide Number Placeholder 3"/>
          <p:cNvSpPr>
            <a:spLocks noGrp="1"/>
          </p:cNvSpPr>
          <p:nvPr>
            <p:ph type="sldNum" sz="quarter" idx="10"/>
          </p:nvPr>
        </p:nvSpPr>
        <p:spPr/>
        <p:txBody>
          <a:bodyPr/>
          <a:lstStyle/>
          <a:p>
            <a:fld id="{833F5CCF-7E26-4F55-B066-CF13DD5D486E}" type="slidenum">
              <a:rPr lang="en-US" smtClean="0"/>
              <a:t>41</a:t>
            </a:fld>
            <a:endParaRPr lang="en-US" dirty="0"/>
          </a:p>
        </p:txBody>
      </p:sp>
    </p:spTree>
    <p:extLst>
      <p:ext uri="{BB962C8B-B14F-4D97-AF65-F5344CB8AC3E}">
        <p14:creationId xmlns:p14="http://schemas.microsoft.com/office/powerpoint/2010/main" val="31664624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Cancer Case 3</a:t>
            </a:r>
          </a:p>
          <a:p>
            <a:endParaRPr lang="en-US" dirty="0" smtClean="0"/>
          </a:p>
          <a:p>
            <a:r>
              <a:rPr lang="en-US" dirty="0" smtClean="0"/>
              <a:t>Calcifications seen in both the 2D and tomosynthesis images but within the tomosynthesis reconstructed slices, </a:t>
            </a:r>
          </a:p>
          <a:p>
            <a:r>
              <a:rPr lang="en-US" dirty="0" smtClean="0"/>
              <a:t>LEFT CLICK twice to view enlarged areas</a:t>
            </a:r>
          </a:p>
          <a:p>
            <a:r>
              <a:rPr lang="en-US" dirty="0" smtClean="0"/>
              <a:t>This case</a:t>
            </a:r>
            <a:r>
              <a:rPr lang="en-US" baseline="0" dirty="0" smtClean="0"/>
              <a:t> illustrates how tomosynthesis reveals more detailed structures and lesions not easily seen in 2D</a:t>
            </a:r>
            <a:endParaRPr lang="en-US" dirty="0"/>
          </a:p>
        </p:txBody>
      </p:sp>
      <p:sp>
        <p:nvSpPr>
          <p:cNvPr id="4" name="Slide Number Placeholder 3"/>
          <p:cNvSpPr>
            <a:spLocks noGrp="1"/>
          </p:cNvSpPr>
          <p:nvPr>
            <p:ph type="sldNum" sz="quarter" idx="10"/>
          </p:nvPr>
        </p:nvSpPr>
        <p:spPr/>
        <p:txBody>
          <a:bodyPr/>
          <a:lstStyle/>
          <a:p>
            <a:fld id="{43617627-DABB-46C3-A21B-A0AAC4EB142D}"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21398257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Cancer Case 3</a:t>
            </a:r>
          </a:p>
          <a:p>
            <a:endParaRPr lang="en-US" dirty="0" smtClean="0"/>
          </a:p>
          <a:p>
            <a:r>
              <a:rPr lang="en-US" dirty="0" smtClean="0"/>
              <a:t>Left CC &amp; MLO reconstructed slices displaying the calcifications.</a:t>
            </a:r>
            <a:endParaRPr lang="en-US" dirty="0"/>
          </a:p>
        </p:txBody>
      </p:sp>
      <p:sp>
        <p:nvSpPr>
          <p:cNvPr id="4" name="Slide Number Placeholder 3"/>
          <p:cNvSpPr>
            <a:spLocks noGrp="1"/>
          </p:cNvSpPr>
          <p:nvPr>
            <p:ph type="sldNum" sz="quarter" idx="10"/>
          </p:nvPr>
        </p:nvSpPr>
        <p:spPr/>
        <p:txBody>
          <a:bodyPr/>
          <a:lstStyle/>
          <a:p>
            <a:fld id="{833F5CCF-7E26-4F55-B066-CF13DD5D486E}" type="slidenum">
              <a:rPr lang="en-US" smtClean="0"/>
              <a:t>43</a:t>
            </a:fld>
            <a:endParaRPr lang="en-US" dirty="0"/>
          </a:p>
        </p:txBody>
      </p:sp>
    </p:spTree>
    <p:extLst>
      <p:ext uri="{BB962C8B-B14F-4D97-AF65-F5344CB8AC3E}">
        <p14:creationId xmlns:p14="http://schemas.microsoft.com/office/powerpoint/2010/main" val="11023697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Cancer Case 3</a:t>
            </a:r>
          </a:p>
          <a:p>
            <a:endParaRPr lang="en-US" dirty="0" smtClean="0"/>
          </a:p>
          <a:p>
            <a:r>
              <a:rPr lang="en-US" dirty="0" smtClean="0"/>
              <a:t>This case</a:t>
            </a:r>
            <a:r>
              <a:rPr lang="en-US" baseline="0" dirty="0" smtClean="0"/>
              <a:t> illustrates how tomosynthesis provides improved detail of lesions.</a:t>
            </a:r>
          </a:p>
          <a:p>
            <a:r>
              <a:rPr lang="en-US" b="1" baseline="0" dirty="0" smtClean="0"/>
              <a:t>Left click to display enlarged areas</a:t>
            </a:r>
            <a:endParaRPr lang="en-US" b="1" dirty="0"/>
          </a:p>
        </p:txBody>
      </p:sp>
      <p:sp>
        <p:nvSpPr>
          <p:cNvPr id="4" name="Slide Number Placeholder 3"/>
          <p:cNvSpPr>
            <a:spLocks noGrp="1"/>
          </p:cNvSpPr>
          <p:nvPr>
            <p:ph type="sldNum" sz="quarter" idx="10"/>
          </p:nvPr>
        </p:nvSpPr>
        <p:spPr/>
        <p:txBody>
          <a:bodyPr/>
          <a:lstStyle/>
          <a:p>
            <a:fld id="{43617627-DABB-46C3-A21B-A0AAC4EB142D}"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32641401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t>45</a:t>
            </a:fld>
            <a:endParaRPr lang="en-US" dirty="0"/>
          </a:p>
        </p:txBody>
      </p:sp>
    </p:spTree>
    <p:extLst>
      <p:ext uri="{BB962C8B-B14F-4D97-AF65-F5344CB8AC3E}">
        <p14:creationId xmlns:p14="http://schemas.microsoft.com/office/powerpoint/2010/main" val="41013938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a:lstStyle/>
          <a:p>
            <a:pPr eaLnBrk="1" hangingPunct="1">
              <a:spcBef>
                <a:spcPct val="0"/>
              </a:spcBef>
            </a:pPr>
            <a:r>
              <a:rPr lang="en-US" b="1" dirty="0" smtClean="0">
                <a:ea typeface="ＭＳ Ｐゴシック" charset="-128"/>
              </a:rPr>
              <a:t>Superimposition - Case 1</a:t>
            </a:r>
          </a:p>
          <a:p>
            <a:pPr eaLnBrk="1" hangingPunct="1">
              <a:spcBef>
                <a:spcPct val="0"/>
              </a:spcBef>
            </a:pPr>
            <a:r>
              <a:rPr lang="en-US" b="1" dirty="0" smtClean="0">
                <a:ea typeface="ＭＳ Ｐゴシック" charset="-128"/>
              </a:rPr>
              <a:t>Click on tomo image on right in slide show mode to begin movie</a:t>
            </a:r>
            <a:r>
              <a:rPr lang="en-US" b="1" baseline="0" dirty="0" smtClean="0">
                <a:ea typeface="ＭＳ Ｐゴシック" charset="-128"/>
              </a:rPr>
              <a:t> </a:t>
            </a:r>
            <a:r>
              <a:rPr lang="en-US" baseline="0" dirty="0" smtClean="0">
                <a:ea typeface="ＭＳ Ｐゴシック" charset="-128"/>
              </a:rPr>
              <a:t>(01050205_RCC_FULL_TOMO.avi)</a:t>
            </a:r>
          </a:p>
          <a:p>
            <a:pPr eaLnBrk="1" hangingPunct="1">
              <a:spcBef>
                <a:spcPct val="0"/>
              </a:spcBef>
            </a:pPr>
            <a:r>
              <a:rPr lang="en-US" baseline="0" dirty="0" smtClean="0">
                <a:ea typeface="ＭＳ Ｐゴシック" charset="-128"/>
              </a:rPr>
              <a:t>And here, in another screening mammogram, we wonder if there’s a possible lesion in the subareolar region of the breast.  This is the limits for mammo-</a:t>
            </a:r>
          </a:p>
          <a:p>
            <a:pPr eaLnBrk="1" hangingPunct="1">
              <a:spcBef>
                <a:spcPct val="0"/>
              </a:spcBef>
            </a:pPr>
            <a:r>
              <a:rPr lang="en-US" baseline="0" dirty="0" smtClean="0">
                <a:ea typeface="ＭＳ Ｐゴシック" charset="-128"/>
              </a:rPr>
              <a:t>So, now we’re paging through the tomosynthesis study in one-millimeter increments from inferior to superior, looking at the structures in the subareolar region of the breast, and we’re actually able to see that, in fact, there is no lesion present.</a:t>
            </a:r>
          </a:p>
          <a:p>
            <a:pPr eaLnBrk="1" hangingPunct="1">
              <a:spcBef>
                <a:spcPct val="0"/>
              </a:spcBef>
            </a:pPr>
            <a:endParaRPr lang="en-US" dirty="0" smtClean="0">
              <a:ea typeface="ＭＳ Ｐゴシック" charset="-128"/>
            </a:endParaRPr>
          </a:p>
        </p:txBody>
      </p:sp>
      <p:sp>
        <p:nvSpPr>
          <p:cNvPr id="117764" name="Slide Number Placeholder 3"/>
          <p:cNvSpPr>
            <a:spLocks noGrp="1"/>
          </p:cNvSpPr>
          <p:nvPr>
            <p:ph type="sldNum" sz="quarter" idx="5"/>
          </p:nvPr>
        </p:nvSpPr>
        <p:spPr bwMode="auto">
          <a:noFill/>
          <a:ln>
            <a:miter lim="800000"/>
            <a:headEnd/>
            <a:tailEnd/>
          </a:ln>
        </p:spPr>
        <p:txBody>
          <a:bodyPr/>
          <a:lstStyle/>
          <a:p>
            <a:fld id="{5EB247B2-7B71-459F-BEE9-E942F21361F6}" type="slidenum">
              <a:rPr lang="en-US" smtClean="0">
                <a:solidFill>
                  <a:srgbClr val="000000"/>
                </a:solidFill>
              </a:rPr>
              <a:pPr/>
              <a:t>46</a:t>
            </a:fld>
            <a:endParaRPr lang="en-US" dirty="0" smtClean="0">
              <a:solidFill>
                <a:srgbClr val="000000"/>
              </a:solidFill>
            </a:endParaRPr>
          </a:p>
        </p:txBody>
      </p:sp>
    </p:spTree>
    <p:extLst>
      <p:ext uri="{BB962C8B-B14F-4D97-AF65-F5344CB8AC3E}">
        <p14:creationId xmlns:p14="http://schemas.microsoft.com/office/powerpoint/2010/main" val="26446541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p:spPr>
      </p:sp>
      <p:sp>
        <p:nvSpPr>
          <p:cNvPr id="118787" name="Notes Placeholder 2"/>
          <p:cNvSpPr>
            <a:spLocks noGrp="1"/>
          </p:cNvSpPr>
          <p:nvPr>
            <p:ph type="body" idx="1"/>
          </p:nvPr>
        </p:nvSpPr>
        <p:spPr bwMode="auto">
          <a:noFill/>
        </p:spPr>
        <p:txBody>
          <a:bodyPr/>
          <a:lstStyle/>
          <a:p>
            <a:pPr eaLnBrk="1" hangingPunct="1">
              <a:spcBef>
                <a:spcPct val="0"/>
              </a:spcBef>
            </a:pPr>
            <a:r>
              <a:rPr lang="en-US" b="1" dirty="0" smtClean="0">
                <a:ea typeface="ＭＳ Ｐゴシック" charset="-128"/>
              </a:rPr>
              <a:t>Superimposition</a:t>
            </a:r>
            <a:r>
              <a:rPr lang="en-US" b="1" baseline="0" dirty="0" smtClean="0">
                <a:ea typeface="ＭＳ Ｐゴシック" charset="-128"/>
              </a:rPr>
              <a:t> - SI</a:t>
            </a:r>
            <a:r>
              <a:rPr lang="en-US" b="1" dirty="0" smtClean="0">
                <a:ea typeface="ＭＳ Ｐゴシック" charset="-128"/>
              </a:rPr>
              <a:t>P Case 1</a:t>
            </a:r>
          </a:p>
          <a:p>
            <a:pPr eaLnBrk="1" hangingPunct="1">
              <a:spcBef>
                <a:spcPct val="0"/>
              </a:spcBef>
            </a:pPr>
            <a:r>
              <a:rPr lang="en-US" dirty="0" smtClean="0">
                <a:ea typeface="ＭＳ Ｐゴシック" charset="-128"/>
              </a:rPr>
              <a:t>14,18,22,26,30 – This shows that this was just overlapping tissue.</a:t>
            </a:r>
          </a:p>
          <a:p>
            <a:pPr eaLnBrk="1" hangingPunct="1">
              <a:spcBef>
                <a:spcPct val="0"/>
              </a:spcBef>
            </a:pPr>
            <a:r>
              <a:rPr lang="en-US" dirty="0" smtClean="0">
                <a:ea typeface="ＭＳ Ｐゴシック" charset="-128"/>
              </a:rPr>
              <a:t>You can actually pick out individual</a:t>
            </a:r>
            <a:r>
              <a:rPr lang="en-US" baseline="0" dirty="0" smtClean="0">
                <a:ea typeface="ＭＳ Ｐゴシック" charset="-128"/>
              </a:rPr>
              <a:t> structures on the separate slices, which summate to form the potential lesion that we see on the two-dimensional projection image.</a:t>
            </a:r>
            <a:endParaRPr lang="en-US" dirty="0" smtClean="0">
              <a:ea typeface="ＭＳ Ｐゴシック" charset="-128"/>
            </a:endParaRPr>
          </a:p>
        </p:txBody>
      </p:sp>
      <p:sp>
        <p:nvSpPr>
          <p:cNvPr id="118788" name="Slide Number Placeholder 3"/>
          <p:cNvSpPr>
            <a:spLocks noGrp="1"/>
          </p:cNvSpPr>
          <p:nvPr>
            <p:ph type="sldNum" sz="quarter" idx="5"/>
          </p:nvPr>
        </p:nvSpPr>
        <p:spPr bwMode="auto">
          <a:noFill/>
          <a:ln>
            <a:miter lim="800000"/>
            <a:headEnd/>
            <a:tailEnd/>
          </a:ln>
        </p:spPr>
        <p:txBody>
          <a:bodyPr/>
          <a:lstStyle/>
          <a:p>
            <a:fld id="{7A7A4B36-631B-4564-B4EF-B6789930CA27}" type="slidenum">
              <a:rPr lang="en-US" smtClean="0">
                <a:solidFill>
                  <a:srgbClr val="000000"/>
                </a:solidFill>
              </a:rPr>
              <a:pPr/>
              <a:t>47</a:t>
            </a:fld>
            <a:endParaRPr lang="en-US" dirty="0" smtClean="0">
              <a:solidFill>
                <a:srgbClr val="000000"/>
              </a:solidFill>
            </a:endParaRPr>
          </a:p>
        </p:txBody>
      </p:sp>
    </p:spTree>
    <p:extLst>
      <p:ext uri="{BB962C8B-B14F-4D97-AF65-F5344CB8AC3E}">
        <p14:creationId xmlns:p14="http://schemas.microsoft.com/office/powerpoint/2010/main" val="15951285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7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ea typeface="ＭＳ Ｐゴシック" pitchFamily="1" charset="-128"/>
            </a:endParaRPr>
          </a:p>
        </p:txBody>
      </p:sp>
    </p:spTree>
    <p:extLst>
      <p:ext uri="{BB962C8B-B14F-4D97-AF65-F5344CB8AC3E}">
        <p14:creationId xmlns:p14="http://schemas.microsoft.com/office/powerpoint/2010/main" val="8800742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68A93F5-2151-8143-AA86-F6DF43E1E943}" type="slidenum">
              <a:rPr lang="en-US" smtClean="0"/>
              <a:t>49</a:t>
            </a:fld>
            <a:endParaRPr lang="en-US"/>
          </a:p>
        </p:txBody>
      </p:sp>
    </p:spTree>
    <p:extLst>
      <p:ext uri="{BB962C8B-B14F-4D97-AF65-F5344CB8AC3E}">
        <p14:creationId xmlns:p14="http://schemas.microsoft.com/office/powerpoint/2010/main" val="2917231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spect="1" noChangeArrowheads="1" noTextEdit="1"/>
          </p:cNvSpPr>
          <p:nvPr>
            <p:ph type="sldImg"/>
          </p:nvPr>
        </p:nvSpPr>
        <p:spPr bwMode="auto">
          <a:xfrm>
            <a:off x="1198563" y="704850"/>
            <a:ext cx="4681537" cy="35115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3" name="Rectangle 3"/>
          <p:cNvSpPr>
            <a:spLocks noGrp="1" noChangeArrowheads="1"/>
          </p:cNvSpPr>
          <p:nvPr>
            <p:ph type="body" idx="1"/>
          </p:nvPr>
        </p:nvSpPr>
        <p:spPr bwMode="auto">
          <a:xfrm>
            <a:off x="940334" y="4448101"/>
            <a:ext cx="5196408" cy="420826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46" tIns="47673" rIns="95346" bIns="47673"/>
          <a:lstStyle/>
          <a:p>
            <a:pPr eaLnBrk="1" hangingPunct="1"/>
            <a:r>
              <a:rPr lang="en-US" dirty="0" smtClean="0">
                <a:latin typeface="Arial" charset="0"/>
                <a:ea typeface="ＭＳ Ｐゴシック" pitchFamily="1" charset="-128"/>
              </a:rPr>
              <a:t>A major factor contributing to the limited performance of 2D full field digital mammography is the tissue superimposition that is created by the overlap of normal breast structures in a two-dimensional mammographic projection</a:t>
            </a:r>
          </a:p>
          <a:p>
            <a:pPr eaLnBrk="1" hangingPunct="1"/>
            <a:r>
              <a:rPr lang="en-US" b="1" dirty="0" smtClean="0">
                <a:latin typeface="Arial" charset="0"/>
                <a:ea typeface="ＭＳ Ｐゴシック" pitchFamily="1" charset="-128"/>
              </a:rPr>
              <a:t>Click x 2</a:t>
            </a:r>
          </a:p>
          <a:p>
            <a:pPr eaLnBrk="1" hangingPunct="1"/>
            <a:r>
              <a:rPr lang="en-US" dirty="0" smtClean="0">
                <a:latin typeface="Arial" charset="0"/>
                <a:ea typeface="ＭＳ Ｐゴシック" pitchFamily="1" charset="-128"/>
              </a:rPr>
              <a:t>These overlapping structures can obscure a lesion making it more difficult to perceive or rendering it completely </a:t>
            </a:r>
            <a:r>
              <a:rPr lang="en-US" dirty="0" err="1" smtClean="0">
                <a:latin typeface="Arial" charset="0"/>
                <a:ea typeface="ＭＳ Ｐゴシック" pitchFamily="1" charset="-128"/>
              </a:rPr>
              <a:t>mammographically</a:t>
            </a:r>
            <a:r>
              <a:rPr lang="en-US" dirty="0" smtClean="0">
                <a:latin typeface="Arial" charset="0"/>
                <a:ea typeface="ＭＳ Ｐゴシック" pitchFamily="1" charset="-128"/>
              </a:rPr>
              <a:t> occult</a:t>
            </a:r>
          </a:p>
          <a:p>
            <a:pPr eaLnBrk="1" hangingPunct="1"/>
            <a:r>
              <a:rPr lang="en-US" b="1" dirty="0" smtClean="0">
                <a:latin typeface="Arial" charset="0"/>
                <a:ea typeface="ＭＳ Ｐゴシック" pitchFamily="1" charset="-128"/>
              </a:rPr>
              <a:t>click</a:t>
            </a:r>
          </a:p>
          <a:p>
            <a:pPr eaLnBrk="1" hangingPunct="1"/>
            <a:r>
              <a:rPr lang="en-US" dirty="0" smtClean="0">
                <a:latin typeface="Arial" charset="0"/>
                <a:ea typeface="ＭＳ Ｐゴシック" pitchFamily="1" charset="-128"/>
              </a:rPr>
              <a:t>Superimposition can hide or mimic pathology</a:t>
            </a:r>
          </a:p>
          <a:p>
            <a:pPr eaLnBrk="1" hangingPunct="1"/>
            <a:r>
              <a:rPr lang="en-US" dirty="0" smtClean="0">
                <a:latin typeface="Arial" charset="0"/>
                <a:ea typeface="ＭＳ Ｐゴシック" pitchFamily="1" charset="-128"/>
              </a:rPr>
              <a:t>Tissue superimposition </a:t>
            </a:r>
            <a:r>
              <a:rPr lang="en-US" b="1" dirty="0" smtClean="0">
                <a:latin typeface="Arial" charset="0"/>
                <a:ea typeface="ＭＳ Ｐゴシック" pitchFamily="1" charset="-128"/>
              </a:rPr>
              <a:t>hides</a:t>
            </a:r>
            <a:r>
              <a:rPr lang="en-US" dirty="0" smtClean="0">
                <a:latin typeface="Arial" charset="0"/>
                <a:ea typeface="ＭＳ Ｐゴシック" pitchFamily="1" charset="-128"/>
              </a:rPr>
              <a:t> pathologies in 2D</a:t>
            </a:r>
          </a:p>
          <a:p>
            <a:pPr eaLnBrk="1" hangingPunct="1"/>
            <a:r>
              <a:rPr lang="en-US" dirty="0" smtClean="0">
                <a:latin typeface="Arial" charset="0"/>
                <a:ea typeface="ＭＳ Ｐゴシック" pitchFamily="1" charset="-128"/>
              </a:rPr>
              <a:t>Tissue superimposition </a:t>
            </a:r>
            <a:r>
              <a:rPr lang="en-US" b="1" dirty="0" smtClean="0">
                <a:latin typeface="Arial" charset="0"/>
                <a:ea typeface="ＭＳ Ｐゴシック" pitchFamily="1" charset="-128"/>
              </a:rPr>
              <a:t>mimics</a:t>
            </a:r>
            <a:r>
              <a:rPr lang="en-US" dirty="0" smtClean="0">
                <a:latin typeface="Arial" charset="0"/>
                <a:ea typeface="ＭＳ Ｐゴシック" pitchFamily="1" charset="-128"/>
              </a:rPr>
              <a:t> pathologies in 2D</a:t>
            </a:r>
          </a:p>
          <a:p>
            <a:pPr eaLnBrk="1" hangingPunct="1"/>
            <a:endParaRPr lang="en-US" dirty="0" smtClean="0">
              <a:latin typeface="Arial" charset="0"/>
              <a:ea typeface="ＭＳ Ｐゴシック" pitchFamily="1" charset="-128"/>
            </a:endParaRPr>
          </a:p>
        </p:txBody>
      </p:sp>
      <p:sp>
        <p:nvSpPr>
          <p:cNvPr id="209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charset="0"/>
                <a:ea typeface="ＭＳ Ｐゴシック" pitchFamily="1" charset="-128"/>
              </a:defRPr>
            </a:lvl1pPr>
            <a:lvl2pPr marL="763233" indent="-293551" eaLnBrk="0" hangingPunct="0">
              <a:defRPr sz="2500">
                <a:solidFill>
                  <a:schemeClr val="tx1"/>
                </a:solidFill>
                <a:latin typeface="Arial" charset="0"/>
                <a:ea typeface="ＭＳ Ｐゴシック" pitchFamily="1" charset="-128"/>
              </a:defRPr>
            </a:lvl2pPr>
            <a:lvl3pPr marL="1174204" indent="-234841" eaLnBrk="0" hangingPunct="0">
              <a:defRPr sz="2500">
                <a:solidFill>
                  <a:schemeClr val="tx1"/>
                </a:solidFill>
                <a:latin typeface="Arial" charset="0"/>
                <a:ea typeface="ＭＳ Ｐゴシック" pitchFamily="1" charset="-128"/>
              </a:defRPr>
            </a:lvl3pPr>
            <a:lvl4pPr marL="1643885" indent="-234841" eaLnBrk="0" hangingPunct="0">
              <a:defRPr sz="2500">
                <a:solidFill>
                  <a:schemeClr val="tx1"/>
                </a:solidFill>
                <a:latin typeface="Arial" charset="0"/>
                <a:ea typeface="ＭＳ Ｐゴシック" pitchFamily="1" charset="-128"/>
              </a:defRPr>
            </a:lvl4pPr>
            <a:lvl5pPr marL="2113567" indent="-234841" eaLnBrk="0" hangingPunct="0">
              <a:defRPr sz="2500">
                <a:solidFill>
                  <a:schemeClr val="tx1"/>
                </a:solidFill>
                <a:latin typeface="Arial" charset="0"/>
                <a:ea typeface="ＭＳ Ｐゴシック" pitchFamily="1" charset="-128"/>
              </a:defRPr>
            </a:lvl5pPr>
            <a:lvl6pPr marL="2583249" indent="-234841" eaLnBrk="0" fontAlgn="base" hangingPunct="0">
              <a:spcBef>
                <a:spcPct val="0"/>
              </a:spcBef>
              <a:spcAft>
                <a:spcPct val="0"/>
              </a:spcAft>
              <a:defRPr sz="2500">
                <a:solidFill>
                  <a:schemeClr val="tx1"/>
                </a:solidFill>
                <a:latin typeface="Arial" charset="0"/>
                <a:ea typeface="ＭＳ Ｐゴシック" pitchFamily="1" charset="-128"/>
              </a:defRPr>
            </a:lvl6pPr>
            <a:lvl7pPr marL="3052930" indent="-234841" eaLnBrk="0" fontAlgn="base" hangingPunct="0">
              <a:spcBef>
                <a:spcPct val="0"/>
              </a:spcBef>
              <a:spcAft>
                <a:spcPct val="0"/>
              </a:spcAft>
              <a:defRPr sz="2500">
                <a:solidFill>
                  <a:schemeClr val="tx1"/>
                </a:solidFill>
                <a:latin typeface="Arial" charset="0"/>
                <a:ea typeface="ＭＳ Ｐゴシック" pitchFamily="1" charset="-128"/>
              </a:defRPr>
            </a:lvl7pPr>
            <a:lvl8pPr marL="3522612" indent="-234841" eaLnBrk="0" fontAlgn="base" hangingPunct="0">
              <a:spcBef>
                <a:spcPct val="0"/>
              </a:spcBef>
              <a:spcAft>
                <a:spcPct val="0"/>
              </a:spcAft>
              <a:defRPr sz="2500">
                <a:solidFill>
                  <a:schemeClr val="tx1"/>
                </a:solidFill>
                <a:latin typeface="Arial" charset="0"/>
                <a:ea typeface="ＭＳ Ｐゴシック" pitchFamily="1" charset="-128"/>
              </a:defRPr>
            </a:lvl8pPr>
            <a:lvl9pPr marL="3992293" indent="-234841" eaLnBrk="0" fontAlgn="base" hangingPunct="0">
              <a:spcBef>
                <a:spcPct val="0"/>
              </a:spcBef>
              <a:spcAft>
                <a:spcPct val="0"/>
              </a:spcAft>
              <a:defRPr sz="2500">
                <a:solidFill>
                  <a:schemeClr val="tx1"/>
                </a:solidFill>
                <a:latin typeface="Arial" charset="0"/>
                <a:ea typeface="ＭＳ Ｐゴシック" pitchFamily="1" charset="-128"/>
              </a:defRPr>
            </a:lvl9pPr>
          </a:lstStyle>
          <a:p>
            <a:pPr eaLnBrk="1" hangingPunct="1"/>
            <a:fld id="{EE470BBD-DC88-4669-8AEB-4A98F9324FAD}" type="slidenum">
              <a:rPr lang="en-US" sz="1200">
                <a:latin typeface="Calibri" pitchFamily="34" charset="0"/>
              </a:rPr>
              <a:pPr eaLnBrk="1" hangingPunct="1"/>
              <a:t>5</a:t>
            </a:fld>
            <a:endParaRPr lang="en-US" sz="1200" dirty="0">
              <a:latin typeface="Calibri" pitchFamily="34" charset="0"/>
            </a:endParaRPr>
          </a:p>
        </p:txBody>
      </p:sp>
    </p:spTree>
    <p:extLst>
      <p:ext uri="{BB962C8B-B14F-4D97-AF65-F5344CB8AC3E}">
        <p14:creationId xmlns:p14="http://schemas.microsoft.com/office/powerpoint/2010/main" val="3131387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Click x 3 to demonstrate slices</a:t>
            </a:r>
          </a:p>
          <a:p>
            <a:r>
              <a:rPr lang="en-US" dirty="0" smtClean="0"/>
              <a:t>With tomosynthesis, the radiologist is able to view the breast in 1 mm thick reconstructed slices</a:t>
            </a:r>
          </a:p>
          <a:p>
            <a:r>
              <a:rPr lang="en-US" dirty="0" smtClean="0"/>
              <a:t>The slices allow improved</a:t>
            </a:r>
            <a:r>
              <a:rPr lang="en-US" baseline="0" dirty="0" smtClean="0"/>
              <a:t> visibility of all the breast structures</a:t>
            </a:r>
            <a:endParaRPr lang="en-US" dirty="0"/>
          </a:p>
        </p:txBody>
      </p:sp>
      <p:sp>
        <p:nvSpPr>
          <p:cNvPr id="4" name="Slide Number Placeholder 3"/>
          <p:cNvSpPr>
            <a:spLocks noGrp="1"/>
          </p:cNvSpPr>
          <p:nvPr>
            <p:ph type="sldNum" sz="quarter" idx="10"/>
          </p:nvPr>
        </p:nvSpPr>
        <p:spPr/>
        <p:txBody>
          <a:bodyPr/>
          <a:lstStyle/>
          <a:p>
            <a:fld id="{833F5CCF-7E26-4F55-B066-CF13DD5D486E}" type="slidenum">
              <a:rPr lang="en-US" smtClean="0"/>
              <a:t>6</a:t>
            </a:fld>
            <a:endParaRPr lang="en-US" dirty="0"/>
          </a:p>
        </p:txBody>
      </p:sp>
    </p:spTree>
    <p:extLst>
      <p:ext uri="{BB962C8B-B14F-4D97-AF65-F5344CB8AC3E}">
        <p14:creationId xmlns:p14="http://schemas.microsoft.com/office/powerpoint/2010/main" val="1768124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131" indent="-176131">
              <a:buFont typeface="Arial" pitchFamily="34" charset="0"/>
              <a:buChar char="•"/>
            </a:pPr>
            <a:r>
              <a:rPr lang="en-US" dirty="0" smtClean="0"/>
              <a:t>The x-ray tube moves in a 15 degree arc</a:t>
            </a:r>
          </a:p>
          <a:p>
            <a:pPr marL="176131" indent="-176131">
              <a:buFont typeface="Arial" pitchFamily="34" charset="0"/>
              <a:buChar char="•"/>
            </a:pPr>
            <a:r>
              <a:rPr lang="en-US" dirty="0" smtClean="0"/>
              <a:t>15 low dose images are acquired – these are the projection images</a:t>
            </a:r>
          </a:p>
          <a:p>
            <a:pPr marL="176131" indent="-176131">
              <a:buFont typeface="Arial" pitchFamily="34" charset="0"/>
              <a:buChar char="•"/>
            </a:pPr>
            <a:r>
              <a:rPr lang="en-US" dirty="0" smtClean="0"/>
              <a:t>Dose is equal to a single 2D mammogram</a:t>
            </a:r>
          </a:p>
          <a:p>
            <a:pPr marL="176131" indent="-176131">
              <a:buFont typeface="Arial" pitchFamily="34" charset="0"/>
              <a:buChar char="•"/>
            </a:pPr>
            <a:r>
              <a:rPr lang="en-US" dirty="0" smtClean="0"/>
              <a:t>Reconstructed</a:t>
            </a:r>
            <a:r>
              <a:rPr lang="en-US" baseline="0" dirty="0" smtClean="0"/>
              <a:t> slices are 1 mm in thickness</a:t>
            </a:r>
            <a:endParaRPr lang="en-US" dirty="0"/>
          </a:p>
        </p:txBody>
      </p:sp>
      <p:sp>
        <p:nvSpPr>
          <p:cNvPr id="4" name="Slide Number Placeholder 3"/>
          <p:cNvSpPr>
            <a:spLocks noGrp="1"/>
          </p:cNvSpPr>
          <p:nvPr>
            <p:ph type="sldNum" sz="quarter" idx="10"/>
          </p:nvPr>
        </p:nvSpPr>
        <p:spPr/>
        <p:txBody>
          <a:bodyPr/>
          <a:lstStyle/>
          <a:p>
            <a:fld id="{833F5CCF-7E26-4F55-B066-CF13DD5D486E}" type="slidenum">
              <a:rPr lang="en-US" smtClean="0"/>
              <a:t>7</a:t>
            </a:fld>
            <a:endParaRPr lang="en-US" dirty="0"/>
          </a:p>
        </p:txBody>
      </p:sp>
    </p:spTree>
    <p:extLst>
      <p:ext uri="{BB962C8B-B14F-4D97-AF65-F5344CB8AC3E}">
        <p14:creationId xmlns:p14="http://schemas.microsoft.com/office/powerpoint/2010/main" val="3085915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p:spPr>
      </p:sp>
      <p:sp>
        <p:nvSpPr>
          <p:cNvPr id="194563" name="Notes Placeholder 2"/>
          <p:cNvSpPr>
            <a:spLocks noGrp="1"/>
          </p:cNvSpPr>
          <p:nvPr>
            <p:ph type="body" idx="1"/>
          </p:nvPr>
        </p:nvSpPr>
        <p:spPr bwMode="auto">
          <a:noFill/>
        </p:spPr>
        <p:txBody>
          <a:bodyPr/>
          <a:lstStyle/>
          <a:p>
            <a:r>
              <a:rPr lang="en-US" sz="1100" dirty="0">
                <a:ea typeface="ＭＳ Ｐゴシック" pitchFamily="-65" charset="-128"/>
                <a:cs typeface="ＭＳ Ｐゴシック" pitchFamily="-65" charset="-128"/>
              </a:rPr>
              <a:t>In reading mammograms we're looking for specific lesions, in particular, masses, architectural distortion, and calcifications. Because individual calcifications may be depicted on multiple slices in the three-dimensional study, they're sometimes better and more quickly appreciated on the two-dimensional projection image. On the other hand, by minimizing structure overlap, masses and architectural distortion are actually better depicted on the three-dimensional study. So we can see that the two-dimensional and three-dimensional modalities actually complement each other in mammographic interpretation. </a:t>
            </a:r>
          </a:p>
        </p:txBody>
      </p:sp>
    </p:spTree>
    <p:extLst>
      <p:ext uri="{BB962C8B-B14F-4D97-AF65-F5344CB8AC3E}">
        <p14:creationId xmlns:p14="http://schemas.microsoft.com/office/powerpoint/2010/main" val="2268570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Arial"/>
                <a:cs typeface="Arial"/>
              </a:rPr>
              <a:t>In reading mammograms we're looking for specific lesions, in particular, masses, architectural distortion, and calcifications. Because individual calcifications may be depicted on multiple slices in the three-dimensional study, they're sometimes better and more quickly appreciated on the two-dimensional projection image. On the other hand, by minimizing structure overlap, masses and architectural distortion are actually better depicted on the three-dimensional study. So we can see that the two-dimensional and three-dimensional modalities actually complement each other in mammographic interpretation. </a:t>
            </a:r>
          </a:p>
          <a:p>
            <a:endParaRPr lang="en-US" dirty="0" smtClean="0">
              <a:ea typeface="Arial"/>
              <a:cs typeface="Arial"/>
            </a:endParaRPr>
          </a:p>
          <a:p>
            <a:r>
              <a:rPr lang="en-US" dirty="0" smtClean="0">
                <a:ea typeface="Arial"/>
                <a:cs typeface="Arial"/>
              </a:rPr>
              <a:t>This slide indicates the results of recent publications that have shown that screening with the addition of tomo has found 40% more invasive cancers than 2D alone.  Sites are reporting in publications a reduction in recall rates of 20-40% depending on their practice, and that tomo is helping to better visualize masses, distortions and asymmetric densities. </a:t>
            </a:r>
          </a:p>
          <a:p>
            <a:endParaRPr lang="en-US" dirty="0" smtClean="0">
              <a:ea typeface="Arial"/>
              <a:cs typeface="Arial"/>
            </a:endParaRPr>
          </a:p>
          <a:p>
            <a:endParaRPr lang="en-US" dirty="0" smtClean="0">
              <a:ea typeface="Arial"/>
              <a:cs typeface="Arial"/>
            </a:endParaRPr>
          </a:p>
        </p:txBody>
      </p:sp>
    </p:spTree>
    <p:extLst>
      <p:ext uri="{BB962C8B-B14F-4D97-AF65-F5344CB8AC3E}">
        <p14:creationId xmlns:p14="http://schemas.microsoft.com/office/powerpoint/2010/main" val="30347157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secHead" preserve="1">
  <p:cSld name="Title Slide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3336" y="4906331"/>
            <a:ext cx="7772400" cy="806640"/>
          </a:xfrm>
        </p:spPr>
        <p:txBody>
          <a:bodyPr anchor="b"/>
          <a:lstStyle>
            <a:lvl1pPr algn="l">
              <a:defRPr sz="3200" b="1" cap="none">
                <a:solidFill>
                  <a:srgbClr val="131F6B"/>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20787" y="5749513"/>
            <a:ext cx="7772400" cy="655100"/>
          </a:xfrm>
        </p:spPr>
        <p:txBody>
          <a:bodyPr anchor="ctr"/>
          <a:lstStyle>
            <a:lvl1pPr marL="0" indent="0">
              <a:buNone/>
              <a:defRPr sz="2400" b="0">
                <a:solidFill>
                  <a:srgbClr val="131F6B"/>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5" name="Picture 4" descr="Hologic_Main_Logo_PMS2756.png"/>
          <p:cNvPicPr>
            <a:picLocks noChangeAspect="1"/>
          </p:cNvPicPr>
          <p:nvPr userDrawn="1"/>
        </p:nvPicPr>
        <p:blipFill rotWithShape="1">
          <a:blip r:embed="rId2" cstate="screen">
            <a:extLst>
              <a:ext uri="{28A0092B-C50C-407E-A947-70E740481C1C}">
                <a14:useLocalDpi xmlns:a14="http://schemas.microsoft.com/office/drawing/2010/main"/>
              </a:ext>
            </a:extLst>
          </a:blip>
          <a:srcRect l="20064" t="31694" r="18717" b="31011"/>
          <a:stretch/>
        </p:blipFill>
        <p:spPr>
          <a:xfrm>
            <a:off x="423336" y="3041481"/>
            <a:ext cx="4669693" cy="1778000"/>
          </a:xfrm>
          <a:prstGeom prst="rect">
            <a:avLst/>
          </a:prstGeom>
        </p:spPr>
      </p:pic>
    </p:spTree>
    <p:extLst>
      <p:ext uri="{BB962C8B-B14F-4D97-AF65-F5344CB8AC3E}">
        <p14:creationId xmlns:p14="http://schemas.microsoft.com/office/powerpoint/2010/main" val="3111168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7472" y="1600201"/>
            <a:ext cx="4154541" cy="4525963"/>
          </a:xfrm>
        </p:spPr>
        <p:txBody>
          <a:bodyPr/>
          <a:lstStyle>
            <a:lvl1pPr>
              <a:lnSpc>
                <a:spcPct val="90000"/>
              </a:lnSpc>
              <a:spcBef>
                <a:spcPts val="200"/>
              </a:spcBef>
              <a:spcAft>
                <a:spcPts val="400"/>
              </a:spcAft>
              <a:defRPr sz="1700"/>
            </a:lvl1pPr>
            <a:lvl2pPr>
              <a:lnSpc>
                <a:spcPct val="90000"/>
              </a:lnSpc>
              <a:spcBef>
                <a:spcPts val="200"/>
              </a:spcBef>
              <a:spcAft>
                <a:spcPts val="400"/>
              </a:spcAft>
              <a:defRPr sz="1700"/>
            </a:lvl2pPr>
            <a:lvl3pPr>
              <a:lnSpc>
                <a:spcPct val="90000"/>
              </a:lnSpc>
              <a:spcBef>
                <a:spcPts val="200"/>
              </a:spcBef>
              <a:spcAft>
                <a:spcPts val="400"/>
              </a:spcAft>
              <a:defRPr sz="1500"/>
            </a:lvl3pPr>
            <a:lvl4pPr>
              <a:lnSpc>
                <a:spcPct val="90000"/>
              </a:lnSpc>
              <a:spcBef>
                <a:spcPts val="200"/>
              </a:spcBef>
              <a:spcAft>
                <a:spcPts val="400"/>
              </a:spcAft>
              <a:defRPr sz="13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4" name="Content Placeholder 3"/>
          <p:cNvSpPr>
            <a:spLocks noGrp="1"/>
          </p:cNvSpPr>
          <p:nvPr>
            <p:ph sz="half" idx="2"/>
          </p:nvPr>
        </p:nvSpPr>
        <p:spPr>
          <a:xfrm>
            <a:off x="4648200" y="1600201"/>
            <a:ext cx="4154541" cy="4525963"/>
          </a:xfrm>
        </p:spPr>
        <p:txBody>
          <a:bodyPr/>
          <a:lstStyle>
            <a:lvl1pPr>
              <a:lnSpc>
                <a:spcPct val="90000"/>
              </a:lnSpc>
              <a:spcBef>
                <a:spcPts val="200"/>
              </a:spcBef>
              <a:spcAft>
                <a:spcPts val="400"/>
              </a:spcAft>
              <a:defRPr sz="1700"/>
            </a:lvl1pPr>
            <a:lvl2pPr>
              <a:lnSpc>
                <a:spcPct val="90000"/>
              </a:lnSpc>
              <a:spcBef>
                <a:spcPts val="200"/>
              </a:spcBef>
              <a:spcAft>
                <a:spcPts val="400"/>
              </a:spcAft>
              <a:defRPr sz="1700"/>
            </a:lvl2pPr>
            <a:lvl3pPr>
              <a:lnSpc>
                <a:spcPct val="90000"/>
              </a:lnSpc>
              <a:spcBef>
                <a:spcPts val="200"/>
              </a:spcBef>
              <a:spcAft>
                <a:spcPts val="400"/>
              </a:spcAft>
              <a:defRPr sz="1500"/>
            </a:lvl3pPr>
            <a:lvl4pPr>
              <a:lnSpc>
                <a:spcPct val="90000"/>
              </a:lnSpc>
              <a:spcBef>
                <a:spcPts val="200"/>
              </a:spcBef>
              <a:spcAft>
                <a:spcPts val="400"/>
              </a:spcAft>
              <a:defRPr sz="13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7"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3853092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Picture Placeholder 4"/>
          <p:cNvSpPr>
            <a:spLocks noGrp="1"/>
          </p:cNvSpPr>
          <p:nvPr>
            <p:ph type="pic" sz="quarter" idx="11"/>
          </p:nvPr>
        </p:nvSpPr>
        <p:spPr>
          <a:xfrm>
            <a:off x="3758775" y="1597152"/>
            <a:ext cx="5048250" cy="4597400"/>
          </a:xfrm>
        </p:spPr>
        <p:txBody>
          <a:bodyPr/>
          <a:lstStyle/>
          <a:p>
            <a:endParaRPr lang="en-US"/>
          </a:p>
        </p:txBody>
      </p:sp>
      <p:sp>
        <p:nvSpPr>
          <p:cNvPr id="6" name="Text Placeholder 2"/>
          <p:cNvSpPr>
            <a:spLocks noGrp="1"/>
          </p:cNvSpPr>
          <p:nvPr>
            <p:ph idx="1" hasCustomPrompt="1"/>
          </p:nvPr>
        </p:nvSpPr>
        <p:spPr>
          <a:xfrm>
            <a:off x="350763" y="1600201"/>
            <a:ext cx="3315588" cy="4689324"/>
          </a:xfrm>
          <a:prstGeom prst="rect">
            <a:avLst/>
          </a:prstGeom>
        </p:spPr>
        <p:txBody>
          <a:bodyPr vert="horz" lIns="0" tIns="0" rIns="0" bIns="0" rtlCol="0">
            <a:noAutofit/>
          </a:bodyPr>
          <a:lstStyle>
            <a:lvl1pPr>
              <a:defRPr sz="1700">
                <a:solidFill>
                  <a:schemeClr val="tx2"/>
                </a:solidFill>
              </a:defRPr>
            </a:lvl1pPr>
          </a:lstStyle>
          <a:p>
            <a:pPr lvl="0"/>
            <a:r>
              <a:rPr lang="en-US" dirty="0" smtClean="0"/>
              <a:t>Click to edit Master text styles</a:t>
            </a:r>
            <a:endParaRPr lang="en-US" dirty="0"/>
          </a:p>
        </p:txBody>
      </p:sp>
      <p:sp>
        <p:nvSpPr>
          <p:cNvPr id="8"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3953930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Points White">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352955" y="1631759"/>
            <a:ext cx="1827212" cy="3090672"/>
          </a:xfrm>
          <a:solidFill>
            <a:schemeClr val="bg1">
              <a:lumMod val="95000"/>
            </a:schemeClr>
          </a:solidFill>
        </p:spPr>
        <p:txBody>
          <a:bodyPr/>
          <a:lstStyle/>
          <a:p>
            <a:endParaRPr lang="en-US"/>
          </a:p>
        </p:txBody>
      </p:sp>
      <p:sp>
        <p:nvSpPr>
          <p:cNvPr id="6" name="Picture Placeholder 4"/>
          <p:cNvSpPr>
            <a:spLocks noGrp="1"/>
          </p:cNvSpPr>
          <p:nvPr>
            <p:ph type="pic" sz="quarter" idx="12"/>
          </p:nvPr>
        </p:nvSpPr>
        <p:spPr>
          <a:xfrm>
            <a:off x="2560775" y="1631759"/>
            <a:ext cx="1828800" cy="3090672"/>
          </a:xfrm>
          <a:solidFill>
            <a:schemeClr val="bg1">
              <a:lumMod val="95000"/>
            </a:schemeClr>
          </a:solidFill>
        </p:spPr>
        <p:txBody>
          <a:bodyPr/>
          <a:lstStyle/>
          <a:p>
            <a:endParaRPr lang="en-US" dirty="0"/>
          </a:p>
        </p:txBody>
      </p:sp>
      <p:sp>
        <p:nvSpPr>
          <p:cNvPr id="7" name="Picture Placeholder 4"/>
          <p:cNvSpPr>
            <a:spLocks noGrp="1"/>
          </p:cNvSpPr>
          <p:nvPr>
            <p:ph type="pic" sz="quarter" idx="13"/>
          </p:nvPr>
        </p:nvSpPr>
        <p:spPr>
          <a:xfrm>
            <a:off x="4770184" y="1631759"/>
            <a:ext cx="1827155" cy="3090672"/>
          </a:xfrm>
          <a:solidFill>
            <a:schemeClr val="bg1">
              <a:lumMod val="95000"/>
            </a:schemeClr>
          </a:solidFill>
        </p:spPr>
        <p:txBody>
          <a:bodyPr/>
          <a:lstStyle/>
          <a:p>
            <a:endParaRPr lang="en-US"/>
          </a:p>
        </p:txBody>
      </p:sp>
      <p:sp>
        <p:nvSpPr>
          <p:cNvPr id="8" name="Picture Placeholder 4"/>
          <p:cNvSpPr>
            <a:spLocks noGrp="1"/>
          </p:cNvSpPr>
          <p:nvPr>
            <p:ph type="pic" sz="quarter" idx="14"/>
          </p:nvPr>
        </p:nvSpPr>
        <p:spPr>
          <a:xfrm>
            <a:off x="6977945" y="1631759"/>
            <a:ext cx="1823862" cy="3090672"/>
          </a:xfrm>
          <a:solidFill>
            <a:schemeClr val="bg1">
              <a:lumMod val="95000"/>
            </a:schemeClr>
          </a:solidFill>
        </p:spPr>
        <p:txBody>
          <a:bodyPr/>
          <a:lstStyle/>
          <a:p>
            <a:endParaRPr lang="en-US"/>
          </a:p>
        </p:txBody>
      </p:sp>
      <p:sp>
        <p:nvSpPr>
          <p:cNvPr id="9" name="Content Placeholder 2"/>
          <p:cNvSpPr>
            <a:spLocks noGrp="1"/>
          </p:cNvSpPr>
          <p:nvPr>
            <p:ph sz="half" idx="1"/>
          </p:nvPr>
        </p:nvSpPr>
        <p:spPr>
          <a:xfrm>
            <a:off x="350763" y="4871155"/>
            <a:ext cx="1829405" cy="1441001"/>
          </a:xfrm>
        </p:spPr>
        <p:txBody>
          <a:bodyPr anchor="t" anchorCtr="0"/>
          <a:lstStyle>
            <a:lvl1pPr>
              <a:lnSpc>
                <a:spcPct val="90000"/>
              </a:lnSpc>
              <a:spcBef>
                <a:spcPts val="600"/>
              </a:spcBef>
              <a:defRPr sz="1700">
                <a:solidFill>
                  <a:schemeClr val="tx1"/>
                </a:solidFill>
              </a:defRPr>
            </a:lvl1pPr>
            <a:lvl2pPr>
              <a:lnSpc>
                <a:spcPct val="90000"/>
              </a:lnSpc>
              <a:spcBef>
                <a:spcPts val="600"/>
              </a:spcBef>
              <a:defRPr sz="1500">
                <a:solidFill>
                  <a:schemeClr val="tx1"/>
                </a:solidFill>
              </a:defRPr>
            </a:lvl2pPr>
            <a:lvl3pPr>
              <a:defRPr sz="2000">
                <a:solidFill>
                  <a:schemeClr val="tx1"/>
                </a:solidFill>
              </a:defRPr>
            </a:lvl3pPr>
            <a:lvl4pPr>
              <a:defRPr sz="1600">
                <a:solidFill>
                  <a:schemeClr val="tx1"/>
                </a:solidFill>
              </a:defRPr>
            </a:lvl4pPr>
            <a:lvl5pPr>
              <a:defRPr sz="1600">
                <a:solidFill>
                  <a:schemeClr val="tx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p:txBody>
      </p:sp>
      <p:sp>
        <p:nvSpPr>
          <p:cNvPr id="10" name="Content Placeholder 2"/>
          <p:cNvSpPr>
            <a:spLocks noGrp="1"/>
          </p:cNvSpPr>
          <p:nvPr>
            <p:ph sz="half" idx="15"/>
          </p:nvPr>
        </p:nvSpPr>
        <p:spPr>
          <a:xfrm>
            <a:off x="2560775" y="4868334"/>
            <a:ext cx="1828800" cy="1441001"/>
          </a:xfrm>
        </p:spPr>
        <p:txBody>
          <a:bodyPr vert="horz" lIns="0" tIns="0" rIns="0" bIns="0" rtlCol="0" anchor="t" anchorCtr="0">
            <a:noAutofit/>
          </a:bodyPr>
          <a:lstStyle>
            <a:lvl1pPr>
              <a:lnSpc>
                <a:spcPct val="90000"/>
              </a:lnSpc>
              <a:defRPr lang="en-US" sz="1700" baseline="0" dirty="0" smtClean="0"/>
            </a:lvl1pPr>
            <a:lvl2pPr>
              <a:lnSpc>
                <a:spcPct val="90000"/>
              </a:lnSpc>
              <a:defRPr lang="en-US" sz="1500" dirty="0" smtClean="0"/>
            </a:lvl2pPr>
          </a:lstStyle>
          <a:p>
            <a:pPr lvl="0"/>
            <a:r>
              <a:rPr lang="en-US" dirty="0" smtClean="0"/>
              <a:t>Click to edit Master text styles</a:t>
            </a:r>
          </a:p>
          <a:p>
            <a:pPr lvl="1"/>
            <a:r>
              <a:rPr lang="en-US" dirty="0" smtClean="0"/>
              <a:t>Second level</a:t>
            </a:r>
          </a:p>
        </p:txBody>
      </p:sp>
      <p:sp>
        <p:nvSpPr>
          <p:cNvPr id="11" name="Content Placeholder 2"/>
          <p:cNvSpPr>
            <a:spLocks noGrp="1"/>
          </p:cNvSpPr>
          <p:nvPr>
            <p:ph sz="half" idx="16"/>
          </p:nvPr>
        </p:nvSpPr>
        <p:spPr>
          <a:xfrm>
            <a:off x="4769556" y="4868334"/>
            <a:ext cx="1827388" cy="1441001"/>
          </a:xfrm>
        </p:spPr>
        <p:txBody>
          <a:bodyPr vert="horz" lIns="0" tIns="0" rIns="0" bIns="0" rtlCol="0" anchor="t" anchorCtr="0">
            <a:noAutofit/>
          </a:bodyPr>
          <a:lstStyle>
            <a:lvl1pPr>
              <a:defRPr lang="en-US" sz="1700" dirty="0" smtClean="0"/>
            </a:lvl1pPr>
            <a:lvl2pPr>
              <a:defRPr lang="en-US" sz="1500" dirty="0" smtClean="0"/>
            </a:lvl2pPr>
          </a:lstStyle>
          <a:p>
            <a:pPr lvl="0"/>
            <a:r>
              <a:rPr lang="en-US" dirty="0" smtClean="0"/>
              <a:t>Click to edit Master text styles</a:t>
            </a:r>
          </a:p>
          <a:p>
            <a:pPr lvl="1"/>
            <a:r>
              <a:rPr lang="en-US" dirty="0" smtClean="0"/>
              <a:t>Second level</a:t>
            </a:r>
          </a:p>
        </p:txBody>
      </p:sp>
      <p:sp>
        <p:nvSpPr>
          <p:cNvPr id="12" name="Content Placeholder 2"/>
          <p:cNvSpPr>
            <a:spLocks noGrp="1"/>
          </p:cNvSpPr>
          <p:nvPr>
            <p:ph sz="half" idx="17"/>
          </p:nvPr>
        </p:nvSpPr>
        <p:spPr>
          <a:xfrm>
            <a:off x="6977946" y="4868333"/>
            <a:ext cx="1824567" cy="1441001"/>
          </a:xfrm>
        </p:spPr>
        <p:txBody>
          <a:bodyPr vert="horz" lIns="0" tIns="0" rIns="0" bIns="0" rtlCol="0" anchor="t" anchorCtr="0">
            <a:noAutofit/>
          </a:bodyPr>
          <a:lstStyle>
            <a:lvl1pPr>
              <a:defRPr lang="en-US" sz="1700" dirty="0" smtClean="0"/>
            </a:lvl1pPr>
            <a:lvl2pPr>
              <a:defRPr lang="en-US" sz="1500" dirty="0" smtClean="0"/>
            </a:lvl2pPr>
          </a:lstStyle>
          <a:p>
            <a:pPr lvl="0"/>
            <a:r>
              <a:rPr lang="en-US" dirty="0" smtClean="0"/>
              <a:t>Click to edit Master text styles</a:t>
            </a:r>
          </a:p>
          <a:p>
            <a:pPr lvl="1"/>
            <a:r>
              <a:rPr lang="en-US" dirty="0" smtClean="0"/>
              <a:t>Second level</a:t>
            </a:r>
          </a:p>
        </p:txBody>
      </p:sp>
      <p:sp>
        <p:nvSpPr>
          <p:cNvPr id="13" name="Title 1"/>
          <p:cNvSpPr>
            <a:spLocks noGrp="1"/>
          </p:cNvSpPr>
          <p:nvPr>
            <p:ph type="title"/>
          </p:nvPr>
        </p:nvSpPr>
        <p:spPr>
          <a:xfrm>
            <a:off x="350763" y="274639"/>
            <a:ext cx="8454571" cy="1143000"/>
          </a:xfrm>
        </p:spPr>
        <p:txBody>
          <a:bodyPr/>
          <a:lstStyle/>
          <a:p>
            <a:r>
              <a:rPr lang="en-US" dirty="0" smtClean="0"/>
              <a:t>Click to edit Master title style</a:t>
            </a:r>
            <a:endParaRPr lang="en-US" dirty="0"/>
          </a:p>
        </p:txBody>
      </p:sp>
      <p:sp>
        <p:nvSpPr>
          <p:cNvPr id="15"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30322718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Bottom White">
    <p:spTree>
      <p:nvGrpSpPr>
        <p:cNvPr id="1" name=""/>
        <p:cNvGrpSpPr/>
        <p:nvPr/>
      </p:nvGrpSpPr>
      <p:grpSpPr>
        <a:xfrm>
          <a:off x="0" y="0"/>
          <a:ext cx="0" cy="0"/>
          <a:chOff x="0" y="0"/>
          <a:chExt cx="0" cy="0"/>
        </a:xfrm>
      </p:grpSpPr>
      <p:sp>
        <p:nvSpPr>
          <p:cNvPr id="5" name="Title 1"/>
          <p:cNvSpPr>
            <a:spLocks noGrp="1"/>
          </p:cNvSpPr>
          <p:nvPr>
            <p:ph type="title"/>
          </p:nvPr>
        </p:nvSpPr>
        <p:spPr>
          <a:xfrm>
            <a:off x="350763" y="5226244"/>
            <a:ext cx="8454571" cy="1023696"/>
          </a:xfrm>
        </p:spPr>
        <p:txBody>
          <a:bodyPr anchor="ctr"/>
          <a:lstStyle>
            <a:lvl1pPr>
              <a:defRPr>
                <a:solidFill>
                  <a:schemeClr val="tx1"/>
                </a:solidFill>
              </a:defRPr>
            </a:lvl1pPr>
          </a:lstStyle>
          <a:p>
            <a:r>
              <a:rPr lang="en-US" dirty="0" smtClean="0"/>
              <a:t>Click to edit Master title style</a:t>
            </a:r>
            <a:endParaRPr lang="en-US" dirty="0"/>
          </a:p>
        </p:txBody>
      </p:sp>
      <p:sp>
        <p:nvSpPr>
          <p:cNvPr id="6" name="Content Placeholder 2"/>
          <p:cNvSpPr>
            <a:spLocks noGrp="1"/>
          </p:cNvSpPr>
          <p:nvPr>
            <p:ph sz="half" idx="1"/>
          </p:nvPr>
        </p:nvSpPr>
        <p:spPr>
          <a:xfrm>
            <a:off x="350762" y="762001"/>
            <a:ext cx="8448524" cy="4233335"/>
          </a:xfrm>
        </p:spPr>
        <p:txBody>
          <a:bodyPr vert="horz" lIns="0" tIns="0" rIns="0" bIns="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2363804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35372925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9139076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Bibliograp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solidFill>
                  <a:srgbClr val="002060"/>
                </a:solidFill>
              </a:defRPr>
            </a:lvl1pPr>
          </a:lstStyle>
          <a:p>
            <a:r>
              <a:rPr lang="en-US" dirty="0" smtClean="0"/>
              <a:t>Click to edit Master title style</a:t>
            </a:r>
            <a:endParaRPr lang="en-US" dirty="0"/>
          </a:p>
        </p:txBody>
      </p:sp>
      <p:sp>
        <p:nvSpPr>
          <p:cNvPr id="4" name="Content Placeholder 2"/>
          <p:cNvSpPr>
            <a:spLocks noGrp="1"/>
          </p:cNvSpPr>
          <p:nvPr>
            <p:ph sz="half" idx="1"/>
          </p:nvPr>
        </p:nvSpPr>
        <p:spPr>
          <a:xfrm>
            <a:off x="350762" y="1597152"/>
            <a:ext cx="8448524" cy="4671022"/>
          </a:xfrm>
        </p:spPr>
        <p:txBody>
          <a:bodyPr vert="horz" lIns="0" tIns="0" rIns="0" bIns="0" rtlCol="0">
            <a:noAutofit/>
          </a:bodyPr>
          <a:lstStyle>
            <a:lvl1pPr marL="0" indent="0">
              <a:buFont typeface="+mj-lt"/>
              <a:buNone/>
              <a:defRPr lang="en-US" sz="1100" b="0" dirty="0" smtClean="0">
                <a:solidFill>
                  <a:srgbClr val="002060"/>
                </a:solidFill>
              </a:defRPr>
            </a:lvl1pPr>
            <a:lvl2pPr marL="342900" indent="-342900">
              <a:buFont typeface="+mj-lt"/>
              <a:buAutoNum type="arabicPeriod"/>
              <a:defRPr lang="en-US" dirty="0" smtClean="0"/>
            </a:lvl2pPr>
            <a:lvl3pPr marL="525780" indent="-342900">
              <a:buFont typeface="+mj-lt"/>
              <a:buAutoNum type="arabicPeriod"/>
              <a:defRPr lang="en-US" dirty="0" smtClean="0"/>
            </a:lvl3pPr>
            <a:lvl4pPr marL="754380" indent="-342900">
              <a:buFont typeface="+mj-lt"/>
              <a:buAutoNum type="arabicPeriod"/>
              <a:defRPr lang="en-US" dirty="0" smtClean="0"/>
            </a:lvl4pPr>
            <a:lvl5pPr marL="982980" indent="-342900">
              <a:buFont typeface="+mj-lt"/>
              <a:buAutoNum type="arabicPeriod"/>
              <a:defRPr lang="en-US" dirty="0"/>
            </a:lvl5pPr>
          </a:lstStyle>
          <a:p>
            <a:pPr lvl="0"/>
            <a:r>
              <a:rPr lang="en-US" dirty="0" smtClean="0"/>
              <a:t>Click to edit Master text styles</a:t>
            </a:r>
          </a:p>
        </p:txBody>
      </p:sp>
      <p:sp>
        <p:nvSpPr>
          <p:cNvPr id="6"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334220303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lank Black">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a:pPr algn="ctr"/>
              <a:t>‹#›</a:t>
            </a:fld>
            <a:endParaRPr dirty="0"/>
          </a:p>
        </p:txBody>
      </p:sp>
    </p:spTree>
    <p:extLst>
      <p:ext uri="{BB962C8B-B14F-4D97-AF65-F5344CB8AC3E}">
        <p14:creationId xmlns:p14="http://schemas.microsoft.com/office/powerpoint/2010/main" val="160313044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a:defRPr sz="1000"/>
            </a:lvl1pPr>
          </a:lstStyle>
          <a:p>
            <a:endParaRPr lang="en-US" dirty="0"/>
          </a:p>
        </p:txBody>
      </p:sp>
      <p:sp>
        <p:nvSpPr>
          <p:cNvPr id="3" name="Footer Placeholder 2"/>
          <p:cNvSpPr>
            <a:spLocks noGrp="1"/>
          </p:cNvSpPr>
          <p:nvPr>
            <p:ph type="ftr" sz="quarter" idx="11"/>
          </p:nvPr>
        </p:nvSpPr>
        <p:spPr>
          <a:xfrm>
            <a:off x="3124200" y="6356350"/>
            <a:ext cx="4572000" cy="365125"/>
          </a:xfrm>
          <a:prstGeom prst="rect">
            <a:avLst/>
          </a:prstGeom>
        </p:spPr>
        <p:txBody>
          <a:bodyPr/>
          <a:lstStyle>
            <a:lvl1pPr>
              <a:defRPr sz="1000"/>
            </a:lvl1pPr>
          </a:lstStyle>
          <a:p>
            <a:endParaRPr lang="en-US" dirty="0"/>
          </a:p>
        </p:txBody>
      </p:sp>
    </p:spTree>
    <p:extLst>
      <p:ext uri="{BB962C8B-B14F-4D97-AF65-F5344CB8AC3E}">
        <p14:creationId xmlns:p14="http://schemas.microsoft.com/office/powerpoint/2010/main" val="337076554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08760"/>
            <a:ext cx="7772400" cy="4525963"/>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68253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B">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3600406" y="0"/>
            <a:ext cx="5543594" cy="6858000"/>
          </a:xfrm>
          <a:solidFill>
            <a:schemeClr val="bg1">
              <a:lumMod val="95000"/>
            </a:schemeClr>
          </a:solidFill>
        </p:spPr>
        <p:txBody>
          <a:bodyPr/>
          <a:lstStyle/>
          <a:p>
            <a:endParaRPr lang="en-US" dirty="0"/>
          </a:p>
        </p:txBody>
      </p:sp>
      <p:grpSp>
        <p:nvGrpSpPr>
          <p:cNvPr id="9" name="Group 8"/>
          <p:cNvGrpSpPr/>
          <p:nvPr userDrawn="1"/>
        </p:nvGrpSpPr>
        <p:grpSpPr>
          <a:xfrm>
            <a:off x="0" y="0"/>
            <a:ext cx="7311890" cy="6858000"/>
            <a:chOff x="0" y="0"/>
            <a:chExt cx="7311890" cy="6858000"/>
          </a:xfrm>
          <a:solidFill>
            <a:schemeClr val="bg1"/>
          </a:solidFill>
        </p:grpSpPr>
        <p:sp>
          <p:nvSpPr>
            <p:cNvPr id="10" name="Rectangle 9"/>
            <p:cNvSpPr/>
            <p:nvPr userDrawn="1"/>
          </p:nvSpPr>
          <p:spPr>
            <a:xfrm>
              <a:off x="0" y="0"/>
              <a:ext cx="3620564"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grpSp>
          <p:nvGrpSpPr>
            <p:cNvPr id="6" name="Group 5"/>
            <p:cNvGrpSpPr/>
            <p:nvPr userDrawn="1"/>
          </p:nvGrpSpPr>
          <p:grpSpPr>
            <a:xfrm>
              <a:off x="3635315" y="0"/>
              <a:ext cx="3676575" cy="6858000"/>
              <a:chOff x="3635315" y="0"/>
              <a:chExt cx="3676575" cy="6858000"/>
            </a:xfrm>
            <a:grpFill/>
          </p:grpSpPr>
          <p:sp>
            <p:nvSpPr>
              <p:cNvPr id="13" name="Rectangle 12"/>
              <p:cNvSpPr/>
              <p:nvPr userDrawn="1"/>
            </p:nvSpPr>
            <p:spPr>
              <a:xfrm>
                <a:off x="3635315" y="0"/>
                <a:ext cx="187709"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22" name="Rectangle 21"/>
              <p:cNvSpPr/>
              <p:nvPr userDrawn="1"/>
            </p:nvSpPr>
            <p:spPr>
              <a:xfrm>
                <a:off x="6493703" y="0"/>
                <a:ext cx="51131"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cxnSp>
            <p:nvCxnSpPr>
              <p:cNvPr id="24" name="Straight Connector 23"/>
              <p:cNvCxnSpPr/>
              <p:nvPr userDrawn="1"/>
            </p:nvCxnSpPr>
            <p:spPr>
              <a:xfrm>
                <a:off x="7117450" y="0"/>
                <a:ext cx="0" cy="6858000"/>
              </a:xfrm>
              <a:prstGeom prst="line">
                <a:avLst/>
              </a:prstGeom>
              <a:grpFill/>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userDrawn="1"/>
            </p:nvCxnSpPr>
            <p:spPr>
              <a:xfrm>
                <a:off x="7311890" y="0"/>
                <a:ext cx="0" cy="6858000"/>
              </a:xfrm>
              <a:prstGeom prst="line">
                <a:avLst/>
              </a:prstGeom>
              <a:grpFill/>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9" name="Rectangle 28"/>
              <p:cNvSpPr/>
              <p:nvPr userDrawn="1"/>
            </p:nvSpPr>
            <p:spPr>
              <a:xfrm>
                <a:off x="3846330" y="0"/>
                <a:ext cx="165567"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30" name="Rectangle 29"/>
              <p:cNvSpPr/>
              <p:nvPr userDrawn="1"/>
            </p:nvSpPr>
            <p:spPr>
              <a:xfrm>
                <a:off x="4044320" y="0"/>
                <a:ext cx="165567"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31" name="Rectangle 30"/>
              <p:cNvSpPr/>
              <p:nvPr userDrawn="1"/>
            </p:nvSpPr>
            <p:spPr>
              <a:xfrm>
                <a:off x="4255337" y="0"/>
                <a:ext cx="160356"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32" name="Rectangle 31"/>
              <p:cNvSpPr/>
              <p:nvPr userDrawn="1"/>
            </p:nvSpPr>
            <p:spPr>
              <a:xfrm>
                <a:off x="4453327" y="0"/>
                <a:ext cx="151238"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33" name="Rectangle 32"/>
              <p:cNvSpPr/>
              <p:nvPr userDrawn="1"/>
            </p:nvSpPr>
            <p:spPr>
              <a:xfrm>
                <a:off x="4664342" y="0"/>
                <a:ext cx="135607"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34" name="Rectangle 33"/>
              <p:cNvSpPr/>
              <p:nvPr userDrawn="1"/>
            </p:nvSpPr>
            <p:spPr>
              <a:xfrm>
                <a:off x="4855819" y="0"/>
                <a:ext cx="135607"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35" name="Rectangle 34"/>
              <p:cNvSpPr/>
              <p:nvPr userDrawn="1"/>
            </p:nvSpPr>
            <p:spPr>
              <a:xfrm>
                <a:off x="5066835" y="0"/>
                <a:ext cx="123884"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36" name="Rectangle 35"/>
              <p:cNvSpPr/>
              <p:nvPr userDrawn="1"/>
            </p:nvSpPr>
            <p:spPr>
              <a:xfrm>
                <a:off x="5271338" y="0"/>
                <a:ext cx="114765"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37" name="Rectangle 36"/>
              <p:cNvSpPr/>
              <p:nvPr userDrawn="1"/>
            </p:nvSpPr>
            <p:spPr>
              <a:xfrm>
                <a:off x="5475841" y="0"/>
                <a:ext cx="105646"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38" name="Rectangle 37"/>
              <p:cNvSpPr/>
              <p:nvPr userDrawn="1"/>
            </p:nvSpPr>
            <p:spPr>
              <a:xfrm>
                <a:off x="5673830" y="0"/>
                <a:ext cx="96529"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39" name="Rectangle 38"/>
              <p:cNvSpPr/>
              <p:nvPr userDrawn="1"/>
            </p:nvSpPr>
            <p:spPr>
              <a:xfrm>
                <a:off x="5884845" y="0"/>
                <a:ext cx="87411"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40" name="Rectangle 39"/>
              <p:cNvSpPr/>
              <p:nvPr userDrawn="1"/>
            </p:nvSpPr>
            <p:spPr>
              <a:xfrm>
                <a:off x="6082835" y="0"/>
                <a:ext cx="78293"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41" name="Rectangle 40"/>
              <p:cNvSpPr/>
              <p:nvPr userDrawn="1"/>
            </p:nvSpPr>
            <p:spPr>
              <a:xfrm>
                <a:off x="6293851" y="0"/>
                <a:ext cx="69175"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42" name="Rectangle 41"/>
              <p:cNvSpPr/>
              <p:nvPr userDrawn="1"/>
            </p:nvSpPr>
            <p:spPr>
              <a:xfrm>
                <a:off x="6700529" y="0"/>
                <a:ext cx="46483"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43" name="Rectangle 42"/>
              <p:cNvSpPr/>
              <p:nvPr userDrawn="1"/>
            </p:nvSpPr>
            <p:spPr>
              <a:xfrm>
                <a:off x="6897785" y="0"/>
                <a:ext cx="34923"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grpSp>
      </p:grpSp>
      <p:sp>
        <p:nvSpPr>
          <p:cNvPr id="2" name="Title 1"/>
          <p:cNvSpPr>
            <a:spLocks noGrp="1"/>
          </p:cNvSpPr>
          <p:nvPr userDrawn="1">
            <p:ph type="ctrTitle"/>
          </p:nvPr>
        </p:nvSpPr>
        <p:spPr>
          <a:xfrm>
            <a:off x="360880" y="3751835"/>
            <a:ext cx="3069517" cy="1631191"/>
          </a:xfrm>
        </p:spPr>
        <p:txBody>
          <a:bodyPr anchor="b"/>
          <a:lstStyle>
            <a:lvl1pPr algn="l">
              <a:spcBef>
                <a:spcPts val="0"/>
              </a:spcBef>
              <a:defRPr sz="3100">
                <a:solidFill>
                  <a:schemeClr val="tx2"/>
                </a:solidFill>
              </a:defRPr>
            </a:lvl1pPr>
          </a:lstStyle>
          <a:p>
            <a:r>
              <a:rPr lang="en-US" dirty="0" smtClean="0"/>
              <a:t>Click to edit Master title style</a:t>
            </a:r>
            <a:endParaRPr lang="en-US" dirty="0"/>
          </a:p>
        </p:txBody>
      </p:sp>
      <p:sp>
        <p:nvSpPr>
          <p:cNvPr id="3" name="Subtitle 2"/>
          <p:cNvSpPr>
            <a:spLocks noGrp="1"/>
          </p:cNvSpPr>
          <p:nvPr userDrawn="1">
            <p:ph type="subTitle" idx="1"/>
          </p:nvPr>
        </p:nvSpPr>
        <p:spPr>
          <a:xfrm>
            <a:off x="361759" y="5507606"/>
            <a:ext cx="3071090" cy="1103087"/>
          </a:xfrm>
        </p:spPr>
        <p:txBody>
          <a:bodyPr/>
          <a:lstStyle>
            <a:lvl1pPr marL="0" indent="0" algn="l">
              <a:spcBef>
                <a:spcPts val="0"/>
              </a:spcBef>
              <a:buNone/>
              <a:defRPr sz="1500" b="0">
                <a:solidFill>
                  <a:srgbClr val="131F6B"/>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28" name="Picture 27" descr="main_logo.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6715" y="433026"/>
            <a:ext cx="2511952" cy="860486"/>
          </a:xfrm>
          <a:prstGeom prst="rect">
            <a:avLst/>
          </a:prstGeom>
        </p:spPr>
      </p:pic>
    </p:spTree>
    <p:extLst>
      <p:ext uri="{BB962C8B-B14F-4D97-AF65-F5344CB8AC3E}">
        <p14:creationId xmlns:p14="http://schemas.microsoft.com/office/powerpoint/2010/main" val="31972368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789310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Title Slide Blu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3336" y="4906331"/>
            <a:ext cx="7772400" cy="806640"/>
          </a:xfrm>
        </p:spPr>
        <p:txBody>
          <a:bodyPr anchor="b"/>
          <a:lstStyle>
            <a:lvl1pPr algn="l">
              <a:defRPr sz="3200" b="1" cap="none">
                <a:solidFill>
                  <a:schemeClr val="tx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20787" y="5749513"/>
            <a:ext cx="7772400" cy="655100"/>
          </a:xfrm>
        </p:spPr>
        <p:txBody>
          <a:bodyPr anchor="ctr"/>
          <a:lstStyle>
            <a:lvl1pPr marL="0" indent="0">
              <a:buNone/>
              <a:defRPr sz="24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6" name="Picture 5" descr="Hologic_Main_Logo_White.png"/>
          <p:cNvPicPr>
            <a:picLocks noChangeAspect="1"/>
          </p:cNvPicPr>
          <p:nvPr userDrawn="1"/>
        </p:nvPicPr>
        <p:blipFill rotWithShape="1">
          <a:blip r:embed="rId2" cstate="screen">
            <a:extLst>
              <a:ext uri="{28A0092B-C50C-407E-A947-70E740481C1C}">
                <a14:useLocalDpi xmlns:a14="http://schemas.microsoft.com/office/drawing/2010/main"/>
              </a:ext>
            </a:extLst>
          </a:blip>
          <a:srcRect l="20450" t="34911" r="19196" b="34646"/>
          <a:stretch/>
        </p:blipFill>
        <p:spPr>
          <a:xfrm>
            <a:off x="455900" y="3187522"/>
            <a:ext cx="4598051" cy="1449612"/>
          </a:xfrm>
          <a:prstGeom prst="rect">
            <a:avLst/>
          </a:prstGeom>
        </p:spPr>
      </p:pic>
    </p:spTree>
    <p:extLst>
      <p:ext uri="{BB962C8B-B14F-4D97-AF65-F5344CB8AC3E}">
        <p14:creationId xmlns:p14="http://schemas.microsoft.com/office/powerpoint/2010/main" val="2029160050"/>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ogo Slide Blue">
    <p:bg>
      <p:bgRef idx="1001">
        <a:schemeClr val="bg2"/>
      </p:bgRef>
    </p:bg>
    <p:spTree>
      <p:nvGrpSpPr>
        <p:cNvPr id="1" name=""/>
        <p:cNvGrpSpPr/>
        <p:nvPr/>
      </p:nvGrpSpPr>
      <p:grpSpPr>
        <a:xfrm>
          <a:off x="0" y="0"/>
          <a:ext cx="0" cy="0"/>
          <a:chOff x="0" y="0"/>
          <a:chExt cx="0" cy="0"/>
        </a:xfrm>
      </p:grpSpPr>
      <p:sp>
        <p:nvSpPr>
          <p:cNvPr id="5"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lang="en-US" smtClean="0"/>
              <a:pPr algn="ctr"/>
              <a:t>‹#›</a:t>
            </a:fld>
            <a:endParaRPr lang="en-US" dirty="0"/>
          </a:p>
        </p:txBody>
      </p:sp>
      <p:pic>
        <p:nvPicPr>
          <p:cNvPr id="6" name="Picture 5" descr="Hologic_Main_Logo_White.png"/>
          <p:cNvPicPr>
            <a:picLocks noChangeAspect="1"/>
          </p:cNvPicPr>
          <p:nvPr userDrawn="1"/>
        </p:nvPicPr>
        <p:blipFill rotWithShape="1">
          <a:blip r:embed="rId2" cstate="screen">
            <a:extLst>
              <a:ext uri="{28A0092B-C50C-407E-A947-70E740481C1C}">
                <a14:useLocalDpi xmlns:a14="http://schemas.microsoft.com/office/drawing/2010/main"/>
              </a:ext>
            </a:extLst>
          </a:blip>
          <a:srcRect l="20450" t="34911" r="19196" b="34646"/>
          <a:stretch/>
        </p:blipFill>
        <p:spPr>
          <a:xfrm>
            <a:off x="455900" y="3187522"/>
            <a:ext cx="4598051" cy="1449612"/>
          </a:xfrm>
          <a:prstGeom prst="rect">
            <a:avLst/>
          </a:prstGeom>
        </p:spPr>
      </p:pic>
    </p:spTree>
    <p:extLst>
      <p:ext uri="{BB962C8B-B14F-4D97-AF65-F5344CB8AC3E}">
        <p14:creationId xmlns:p14="http://schemas.microsoft.com/office/powerpoint/2010/main" val="3204035227"/>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Black">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2"/>
            <a:ext cx="6862618" cy="1028095"/>
          </a:xfrm>
        </p:spPr>
        <p:txBody>
          <a:bodyPr anchor="b"/>
          <a:lstStyle>
            <a:lvl1pPr>
              <a:defRPr sz="3100">
                <a:solidFill>
                  <a:srgbClr val="FFFFFF"/>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3543906"/>
            <a:ext cx="6862618" cy="1155095"/>
          </a:xfrm>
        </p:spPr>
        <p:txBody>
          <a:bodyPr/>
          <a:lstStyle>
            <a:lvl1pPr>
              <a:lnSpc>
                <a:spcPts val="2500"/>
              </a:lnSpc>
              <a:spcBef>
                <a:spcPts val="1000"/>
              </a:spcBef>
              <a:defRPr sz="2100">
                <a:solidFill>
                  <a:srgbClr val="FFFFFF"/>
                </a:solidFill>
                <a:latin typeface="Arial"/>
              </a:defRPr>
            </a:lvl1pPr>
            <a:lvl2pPr marL="365760" indent="-182880">
              <a:lnSpc>
                <a:spcPts val="2500"/>
              </a:lnSpc>
              <a:spcBef>
                <a:spcPts val="800"/>
              </a:spcBef>
              <a:buFont typeface="Arial"/>
              <a:buChar char="•"/>
              <a:defRPr lang="en-US" sz="1700" kern="1200" dirty="0" smtClean="0">
                <a:solidFill>
                  <a:srgbClr val="FFFFFF"/>
                </a:solidFill>
                <a:latin typeface="Arial"/>
                <a:ea typeface="+mn-ea"/>
                <a:cs typeface="+mn-cs"/>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a:p>
            <a:pPr marL="365760" lvl="1" indent="-182880" algn="l" defTabSz="457200" rtl="0" eaLnBrk="1" latinLnBrk="0" hangingPunct="1">
              <a:lnSpc>
                <a:spcPct val="95000"/>
              </a:lnSpc>
              <a:spcBef>
                <a:spcPts val="200"/>
              </a:spcBef>
              <a:spcAft>
                <a:spcPts val="400"/>
              </a:spcAft>
              <a:buFont typeface="Arial"/>
              <a:buChar char="•"/>
            </a:pPr>
            <a:r>
              <a:rPr lang="en-US" dirty="0" smtClean="0"/>
              <a:t>Second level</a:t>
            </a:r>
          </a:p>
        </p:txBody>
      </p:sp>
      <p:cxnSp>
        <p:nvCxnSpPr>
          <p:cNvPr id="8" name="Straight Connector 7"/>
          <p:cNvCxnSpPr/>
          <p:nvPr userDrawn="1"/>
        </p:nvCxnSpPr>
        <p:spPr>
          <a:xfrm>
            <a:off x="8774546" y="6495693"/>
            <a:ext cx="0" cy="361759"/>
          </a:xfrm>
          <a:prstGeom prst="line">
            <a:avLst/>
          </a:prstGeom>
          <a:ln w="9525"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7"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14482055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 Image and Text">
    <p:spTree>
      <p:nvGrpSpPr>
        <p:cNvPr id="1" name=""/>
        <p:cNvGrpSpPr/>
        <p:nvPr/>
      </p:nvGrpSpPr>
      <p:grpSpPr>
        <a:xfrm>
          <a:off x="0" y="0"/>
          <a:ext cx="0" cy="0"/>
          <a:chOff x="0" y="0"/>
          <a:chExt cx="0" cy="0"/>
        </a:xfrm>
      </p:grpSpPr>
      <p:pic>
        <p:nvPicPr>
          <p:cNvPr id="12" name="Picture Placeholder 11" descr="150665850.jpg"/>
          <p:cNvPicPr>
            <a:picLocks noChangeAspect="1"/>
          </p:cNvPicPr>
          <p:nvPr userDrawn="1"/>
        </p:nvPicPr>
        <p:blipFill rotWithShape="1">
          <a:blip r:embed="rId2" cstate="screen">
            <a:extLst>
              <a:ext uri="{28A0092B-C50C-407E-A947-70E740481C1C}">
                <a14:useLocalDpi xmlns:a14="http://schemas.microsoft.com/office/drawing/2010/main"/>
              </a:ext>
            </a:extLst>
          </a:blip>
          <a:srcRect l="14307" t="15" r="10505" b="15"/>
          <a:stretch/>
        </p:blipFill>
        <p:spPr>
          <a:xfrm>
            <a:off x="-1" y="0"/>
            <a:ext cx="9144001" cy="6840828"/>
          </a:xfrm>
          <a:prstGeom prst="rect">
            <a:avLst/>
          </a:prstGeom>
        </p:spPr>
      </p:pic>
      <p:sp>
        <p:nvSpPr>
          <p:cNvPr id="5" name="Content Placeholder 2"/>
          <p:cNvSpPr>
            <a:spLocks noGrp="1"/>
          </p:cNvSpPr>
          <p:nvPr>
            <p:ph idx="1"/>
          </p:nvPr>
        </p:nvSpPr>
        <p:spPr>
          <a:xfrm>
            <a:off x="338329" y="3511297"/>
            <a:ext cx="4102705" cy="2259391"/>
          </a:xfrm>
        </p:spPr>
        <p:txBody>
          <a:bodyPr anchor="b" anchorCtr="0"/>
          <a:lstStyle>
            <a:lvl1pPr>
              <a:lnSpc>
                <a:spcPts val="2800"/>
              </a:lnSpc>
              <a:spcBef>
                <a:spcPts val="1000"/>
              </a:spcBef>
              <a:defRPr sz="2100">
                <a:solidFill>
                  <a:schemeClr val="tx1"/>
                </a:solidFill>
                <a:latin typeface="Arial"/>
              </a:defRPr>
            </a:lvl1pPr>
            <a:lvl2pPr marL="0" indent="0">
              <a:lnSpc>
                <a:spcPts val="2100"/>
              </a:lnSpc>
              <a:spcBef>
                <a:spcPts val="800"/>
              </a:spcBef>
              <a:buFont typeface="Arial"/>
              <a:buNone/>
              <a:defRPr sz="1500">
                <a:solidFill>
                  <a:schemeClr val="tx1"/>
                </a:solidFill>
                <a:latin typeface="Aria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a:p>
            <a:pPr lvl="1"/>
            <a:r>
              <a:rPr lang="en-US" dirty="0" smtClean="0"/>
              <a:t>Second level</a:t>
            </a:r>
          </a:p>
        </p:txBody>
      </p:sp>
      <p:cxnSp>
        <p:nvCxnSpPr>
          <p:cNvPr id="7" name="Straight Connector 6"/>
          <p:cNvCxnSpPr/>
          <p:nvPr userDrawn="1"/>
        </p:nvCxnSpPr>
        <p:spPr>
          <a:xfrm>
            <a:off x="8774546" y="6495693"/>
            <a:ext cx="0" cy="361759"/>
          </a:xfrm>
          <a:prstGeom prst="line">
            <a:avLst/>
          </a:prstGeom>
          <a:ln w="9525"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7764703" y="6495693"/>
            <a:ext cx="0" cy="361759"/>
          </a:xfrm>
          <a:prstGeom prst="line">
            <a:avLst/>
          </a:prstGeom>
          <a:ln w="9525"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sp>
        <p:nvSpPr>
          <p:cNvPr id="9" name="Text Placeholder 10"/>
          <p:cNvSpPr txBox="1">
            <a:spLocks/>
          </p:cNvSpPr>
          <p:nvPr userDrawn="1"/>
        </p:nvSpPr>
        <p:spPr>
          <a:xfrm>
            <a:off x="5495638" y="6473663"/>
            <a:ext cx="2101273" cy="361759"/>
          </a:xfrm>
          <a:prstGeom prst="rect">
            <a:avLst/>
          </a:prstGeom>
        </p:spPr>
        <p:txBody>
          <a:bodyPr anchor="ctr"/>
          <a:lstStyle>
            <a:lvl1pPr marL="0" indent="0" algn="r" defTabSz="457200" rtl="0" eaLnBrk="1" latinLnBrk="0" hangingPunct="1">
              <a:spcBef>
                <a:spcPts val="1600"/>
              </a:spcBef>
              <a:buFont typeface="Arial"/>
              <a:buNone/>
              <a:defRPr sz="800" b="1" kern="1200">
                <a:solidFill>
                  <a:schemeClr val="tx1"/>
                </a:solidFill>
                <a:latin typeface="Arial"/>
                <a:ea typeface="+mn-ea"/>
                <a:cs typeface="+mn-cs"/>
              </a:defRPr>
            </a:lvl1pPr>
            <a:lvl2pPr marL="0" indent="0" algn="l" defTabSz="457200" rtl="0" eaLnBrk="1" latinLnBrk="0" hangingPunct="1">
              <a:lnSpc>
                <a:spcPts val="2500"/>
              </a:lnSpc>
              <a:spcBef>
                <a:spcPts val="1000"/>
              </a:spcBef>
              <a:buFont typeface="Arial"/>
              <a:buNone/>
              <a:defRPr sz="1700" kern="1200">
                <a:solidFill>
                  <a:schemeClr val="tx1"/>
                </a:solidFill>
                <a:latin typeface="Arial"/>
                <a:ea typeface="+mn-ea"/>
                <a:cs typeface="+mn-cs"/>
              </a:defRPr>
            </a:lvl2pPr>
            <a:lvl3pPr marL="365760" indent="-182880" algn="l" defTabSz="457200" rtl="0" eaLnBrk="1" latinLnBrk="0" hangingPunct="1">
              <a:lnSpc>
                <a:spcPts val="2500"/>
              </a:lnSpc>
              <a:spcBef>
                <a:spcPts val="800"/>
              </a:spcBef>
              <a:buFont typeface="Arial"/>
              <a:buChar char="•"/>
              <a:defRPr sz="1700" kern="1200">
                <a:solidFill>
                  <a:schemeClr val="tx1"/>
                </a:solidFill>
                <a:latin typeface="Arial"/>
                <a:ea typeface="+mn-ea"/>
                <a:cs typeface="+mn-cs"/>
              </a:defRPr>
            </a:lvl3pPr>
            <a:lvl4pPr marL="594360" indent="-182880" algn="l" defTabSz="457200" rtl="0" eaLnBrk="1" latinLnBrk="0" hangingPunct="1">
              <a:lnSpc>
                <a:spcPts val="2100"/>
              </a:lnSpc>
              <a:spcBef>
                <a:spcPts val="600"/>
              </a:spcBef>
              <a:buFont typeface="Arial"/>
              <a:buChar char="–"/>
              <a:defRPr sz="1500" kern="1200">
                <a:solidFill>
                  <a:schemeClr val="tx1"/>
                </a:solidFill>
                <a:latin typeface="Arial"/>
                <a:ea typeface="+mn-ea"/>
                <a:cs typeface="+mn-cs"/>
              </a:defRPr>
            </a:lvl4pPr>
            <a:lvl5pPr marL="822960" indent="-182880" algn="l" defTabSz="457200" rtl="0" eaLnBrk="1" latinLnBrk="0" hangingPunct="1">
              <a:lnSpc>
                <a:spcPts val="2100"/>
              </a:lnSpc>
              <a:spcBef>
                <a:spcPts val="600"/>
              </a:spcBef>
              <a:buFont typeface="Arial"/>
              <a:buChar char="»"/>
              <a:defRPr sz="13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Insert Presentation Title</a:t>
            </a:r>
          </a:p>
        </p:txBody>
      </p:sp>
      <p:sp>
        <p:nvSpPr>
          <p:cNvPr id="11" name="Title 1"/>
          <p:cNvSpPr txBox="1">
            <a:spLocks/>
          </p:cNvSpPr>
          <p:nvPr userDrawn="1"/>
        </p:nvSpPr>
        <p:spPr>
          <a:xfrm>
            <a:off x="350762" y="6393509"/>
            <a:ext cx="5896908" cy="411040"/>
          </a:xfrm>
          <a:prstGeom prst="rect">
            <a:avLst/>
          </a:prstGeom>
        </p:spPr>
        <p:txBody>
          <a:bodyPr lIns="0" anchor="b"/>
          <a:lstStyle>
            <a:lvl1pPr algn="l" defTabSz="457200" rtl="0" eaLnBrk="1" latinLnBrk="0" hangingPunct="1">
              <a:spcBef>
                <a:spcPct val="0"/>
              </a:spcBef>
              <a:buNone/>
              <a:defRPr lang="en-US" sz="800" b="1" i="0" u="none" strike="noStrike" kern="1200" cap="none" baseline="0" smtClean="0">
                <a:solidFill>
                  <a:srgbClr val="FFFFFF"/>
                </a:solidFill>
                <a:latin typeface="Arial"/>
                <a:ea typeface="+mj-ea"/>
                <a:cs typeface="+mj-cs"/>
              </a:defRPr>
            </a:lvl1pPr>
          </a:lstStyle>
          <a:p>
            <a:r>
              <a:rPr lang="en-US" sz="800" dirty="0" smtClean="0">
                <a:solidFill>
                  <a:schemeClr val="tx1"/>
                </a:solidFill>
              </a:rPr>
              <a:t>HOLOGIC DISCLAIMER</a:t>
            </a:r>
            <a:r>
              <a:rPr lang="en-US" sz="800" baseline="0" dirty="0" smtClean="0">
                <a:solidFill>
                  <a:schemeClr val="tx1"/>
                </a:solidFill>
              </a:rPr>
              <a:t> INFORMATION GOES HERE</a:t>
            </a:r>
            <a:r>
              <a:rPr lang="en-US" sz="800" dirty="0" smtClean="0">
                <a:solidFill>
                  <a:schemeClr val="tx1"/>
                </a:solidFill>
              </a:rPr>
              <a:t>. INTERNAL USE ONLY.</a:t>
            </a:r>
            <a:br>
              <a:rPr lang="en-US" sz="800" dirty="0" smtClean="0">
                <a:solidFill>
                  <a:schemeClr val="tx1"/>
                </a:solidFill>
              </a:rPr>
            </a:br>
            <a:r>
              <a:rPr lang="en-US" sz="800" b="0" dirty="0" smtClean="0">
                <a:solidFill>
                  <a:schemeClr val="tx1"/>
                </a:solidFill>
              </a:rPr>
              <a:t>PRE-000000</a:t>
            </a:r>
            <a:endParaRPr lang="en-US" dirty="0">
              <a:solidFill>
                <a:schemeClr val="tx1"/>
              </a:solidFill>
            </a:endParaRPr>
          </a:p>
        </p:txBody>
      </p:sp>
      <p:sp>
        <p:nvSpPr>
          <p:cNvPr id="10"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lang="en-US" smtClean="0"/>
              <a:pPr algn="ctr"/>
              <a:t>‹#›</a:t>
            </a:fld>
            <a:endParaRPr lang="en-US" dirty="0"/>
          </a:p>
        </p:txBody>
      </p:sp>
      <p:pic>
        <p:nvPicPr>
          <p:cNvPr id="14" name="Picture 13" descr="main_logo.png"/>
          <p:cNvPicPr>
            <a:picLocks noChangeAspect="1"/>
          </p:cNvPicPr>
          <p:nvPr userDrawn="1"/>
        </p:nvPicPr>
        <p:blipFill rotWithShape="1">
          <a:blip r:embed="rId3" cstate="screen">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7940894" y="6569008"/>
            <a:ext cx="695106" cy="123812"/>
          </a:xfrm>
          <a:prstGeom prst="rect">
            <a:avLst/>
          </a:prstGeom>
        </p:spPr>
      </p:pic>
    </p:spTree>
    <p:extLst>
      <p:ext uri="{BB962C8B-B14F-4D97-AF65-F5344CB8AC3E}">
        <p14:creationId xmlns:p14="http://schemas.microsoft.com/office/powerpoint/2010/main" val="22760699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da Blue Option">
    <p:bg>
      <p:bgRef idx="1001">
        <a:schemeClr val="bg2"/>
      </p:bgRef>
    </p:bg>
    <p:spTree>
      <p:nvGrpSpPr>
        <p:cNvPr id="1" name=""/>
        <p:cNvGrpSpPr/>
        <p:nvPr/>
      </p:nvGrpSpPr>
      <p:grpSpPr>
        <a:xfrm>
          <a:off x="0" y="0"/>
          <a:ext cx="0" cy="0"/>
          <a:chOff x="0" y="0"/>
          <a:chExt cx="0" cy="0"/>
        </a:xfrm>
      </p:grpSpPr>
      <p:sp>
        <p:nvSpPr>
          <p:cNvPr id="5" name="Content Placeholder 2"/>
          <p:cNvSpPr>
            <a:spLocks noGrp="1"/>
          </p:cNvSpPr>
          <p:nvPr>
            <p:ph idx="1"/>
          </p:nvPr>
        </p:nvSpPr>
        <p:spPr>
          <a:xfrm>
            <a:off x="334698" y="3508902"/>
            <a:ext cx="4102705" cy="2259391"/>
          </a:xfrm>
        </p:spPr>
        <p:txBody>
          <a:bodyPr anchor="b" anchorCtr="0"/>
          <a:lstStyle>
            <a:lvl1pPr>
              <a:lnSpc>
                <a:spcPts val="2800"/>
              </a:lnSpc>
              <a:spcBef>
                <a:spcPts val="1000"/>
              </a:spcBef>
              <a:defRPr sz="2100">
                <a:solidFill>
                  <a:schemeClr val="tx1"/>
                </a:solidFill>
                <a:latin typeface="Arial"/>
              </a:defRPr>
            </a:lvl1pPr>
            <a:lvl2pPr marL="0" indent="0">
              <a:lnSpc>
                <a:spcPts val="2100"/>
              </a:lnSpc>
              <a:spcBef>
                <a:spcPts val="800"/>
              </a:spcBef>
              <a:buFont typeface="Arial"/>
              <a:buNone/>
              <a:defRPr sz="1500">
                <a:solidFill>
                  <a:schemeClr val="tx1"/>
                </a:solidFill>
                <a:latin typeface="Aria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a:p>
            <a:pPr lvl="1"/>
            <a:r>
              <a:rPr lang="en-US" dirty="0" smtClean="0"/>
              <a:t>Second level</a:t>
            </a:r>
          </a:p>
        </p:txBody>
      </p:sp>
      <p:sp>
        <p:nvSpPr>
          <p:cNvPr id="4"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3603119287"/>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Blu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2"/>
            <a:ext cx="6862618" cy="1028095"/>
          </a:xfrm>
        </p:spPr>
        <p:txBody>
          <a:bodyPr vert="horz" lIns="0" tIns="0" rIns="0" bIns="0" rtlCol="0" anchor="b">
            <a:noAutofit/>
          </a:bodyPr>
          <a:lstStyle>
            <a:lvl1pPr>
              <a:defRPr lang="en-US" dirty="0"/>
            </a:lvl1pPr>
          </a:lstStyle>
          <a:p>
            <a:pPr lvl="0"/>
            <a:r>
              <a:rPr lang="en-US" dirty="0" smtClean="0"/>
              <a:t>Click to edit Master title style</a:t>
            </a:r>
            <a:endParaRPr lang="en-US" dirty="0"/>
          </a:p>
        </p:txBody>
      </p:sp>
      <p:sp>
        <p:nvSpPr>
          <p:cNvPr id="3" name="Content Placeholder 2"/>
          <p:cNvSpPr>
            <a:spLocks noGrp="1"/>
          </p:cNvSpPr>
          <p:nvPr>
            <p:ph idx="1"/>
          </p:nvPr>
        </p:nvSpPr>
        <p:spPr>
          <a:xfrm>
            <a:off x="457200" y="3543906"/>
            <a:ext cx="6862618" cy="1155095"/>
          </a:xfrm>
        </p:spPr>
        <p:txBody>
          <a:bodyPr/>
          <a:lstStyle>
            <a:lvl1pPr>
              <a:lnSpc>
                <a:spcPct val="95000"/>
              </a:lnSpc>
              <a:spcBef>
                <a:spcPts val="200"/>
              </a:spcBef>
              <a:defRPr sz="2100">
                <a:solidFill>
                  <a:srgbClr val="FFFFFF"/>
                </a:solidFill>
                <a:latin typeface="Arial"/>
              </a:defRPr>
            </a:lvl1pPr>
            <a:lvl2pPr marL="365760" indent="-182880">
              <a:lnSpc>
                <a:spcPct val="95000"/>
              </a:lnSpc>
              <a:spcBef>
                <a:spcPts val="200"/>
              </a:spcBef>
              <a:buFont typeface="Arial"/>
              <a:buChar char="•"/>
              <a:defRPr sz="1700">
                <a:solidFill>
                  <a:srgbClr val="FFFFFF"/>
                </a:solidFill>
                <a:latin typeface="Aria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a:p>
            <a:pPr lvl="1"/>
            <a:r>
              <a:rPr lang="en-US" dirty="0" smtClean="0"/>
              <a:t>Second level</a:t>
            </a:r>
          </a:p>
        </p:txBody>
      </p:sp>
      <p:cxnSp>
        <p:nvCxnSpPr>
          <p:cNvPr id="8" name="Straight Connector 7"/>
          <p:cNvCxnSpPr/>
          <p:nvPr userDrawn="1"/>
        </p:nvCxnSpPr>
        <p:spPr>
          <a:xfrm>
            <a:off x="8774546" y="6495693"/>
            <a:ext cx="0" cy="361759"/>
          </a:xfrm>
          <a:prstGeom prst="line">
            <a:avLst/>
          </a:prstGeom>
          <a:ln w="9525"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7"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1092665579"/>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Large Content Bla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50762" y="1597152"/>
            <a:ext cx="8448524" cy="4451048"/>
          </a:xfrm>
        </p:spPr>
        <p:txBody>
          <a:bodyPr vert="horz" lIns="0" tIns="0" rIns="0" bIns="0" rtlCol="0">
            <a:noAutofit/>
          </a:bodyPr>
          <a:lstStyle>
            <a:lvl1pPr>
              <a:defRPr lang="en-US" dirty="0" smtClean="0">
                <a:solidFill>
                  <a:srgbClr val="FFFFFF"/>
                </a:solidFill>
              </a:defRPr>
            </a:lvl1pPr>
            <a:lvl2pPr>
              <a:defRPr lang="en-US" dirty="0" smtClean="0">
                <a:solidFill>
                  <a:srgbClr val="FFFFFF"/>
                </a:solidFill>
              </a:defRPr>
            </a:lvl2pPr>
            <a:lvl3pPr>
              <a:defRPr lang="en-US" dirty="0" smtClean="0">
                <a:solidFill>
                  <a:srgbClr val="FFFFFF"/>
                </a:solidFill>
              </a:defRPr>
            </a:lvl3pPr>
            <a:lvl4pPr>
              <a:defRPr lang="en-US" dirty="0" smtClean="0">
                <a:solidFill>
                  <a:srgbClr val="FFFFFF"/>
                </a:solidFill>
              </a:defRPr>
            </a:lvl4pPr>
            <a:lvl5pPr>
              <a:defRPr lang="en-US" dirty="0">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6" name="Straight Connector 5"/>
          <p:cNvCxnSpPr/>
          <p:nvPr userDrawn="1"/>
        </p:nvCxnSpPr>
        <p:spPr>
          <a:xfrm>
            <a:off x="8774546" y="6495693"/>
            <a:ext cx="0" cy="361759"/>
          </a:xfrm>
          <a:prstGeom prst="line">
            <a:avLst/>
          </a:prstGeom>
          <a:ln w="9525"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8"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30953140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s Only Bla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smtClean="0"/>
              <a:t>Click to edit Master title style</a:t>
            </a:r>
            <a:endParaRPr lang="en-US" dirty="0"/>
          </a:p>
        </p:txBody>
      </p:sp>
      <p:sp>
        <p:nvSpPr>
          <p:cNvPr id="4" name="Content Placeholder 2"/>
          <p:cNvSpPr>
            <a:spLocks noGrp="1"/>
          </p:cNvSpPr>
          <p:nvPr>
            <p:ph sz="half" idx="1"/>
          </p:nvPr>
        </p:nvSpPr>
        <p:spPr>
          <a:xfrm>
            <a:off x="350762" y="1597152"/>
            <a:ext cx="8448524" cy="4451048"/>
          </a:xfrm>
        </p:spPr>
        <p:txBody>
          <a:bodyPr vert="horz" lIns="0" tIns="0" rIns="0" bIns="0" rtlCol="0">
            <a:noAutofit/>
          </a:bodyPr>
          <a:lstStyle>
            <a:lvl1pPr marL="169863" indent="-169863">
              <a:lnSpc>
                <a:spcPct val="90000"/>
              </a:lnSpc>
              <a:spcBef>
                <a:spcPts val="200"/>
              </a:spcBef>
              <a:buFont typeface="Arial"/>
              <a:buChar char="•"/>
              <a:defRPr lang="en-US" sz="1700" b="0" dirty="0" smtClean="0">
                <a:solidFill>
                  <a:srgbClr val="FFFFFF"/>
                </a:solidFill>
              </a:defRPr>
            </a:lvl1pPr>
            <a:lvl2pPr marL="169863" indent="-169863">
              <a:lnSpc>
                <a:spcPct val="90000"/>
              </a:lnSpc>
              <a:spcBef>
                <a:spcPts val="200"/>
              </a:spcBef>
              <a:buFont typeface="Arial"/>
              <a:buChar char="•"/>
              <a:defRPr lang="en-US" sz="1700" dirty="0" smtClean="0">
                <a:solidFill>
                  <a:srgbClr val="FFFFFF"/>
                </a:solidFill>
              </a:defRPr>
            </a:lvl2pPr>
            <a:lvl3pPr marL="169863" indent="-169863">
              <a:lnSpc>
                <a:spcPct val="90000"/>
              </a:lnSpc>
              <a:spcBef>
                <a:spcPts val="200"/>
              </a:spcBef>
              <a:defRPr lang="en-US" sz="1700" dirty="0" smtClean="0">
                <a:solidFill>
                  <a:srgbClr val="FFFFFF"/>
                </a:solidFill>
              </a:defRPr>
            </a:lvl3pPr>
            <a:lvl4pPr marL="398463" indent="-228600">
              <a:lnSpc>
                <a:spcPct val="90000"/>
              </a:lnSpc>
              <a:spcBef>
                <a:spcPts val="200"/>
              </a:spcBef>
              <a:defRPr lang="en-US" sz="1500" dirty="0" smtClean="0">
                <a:solidFill>
                  <a:srgbClr val="FFFFFF"/>
                </a:solidFill>
              </a:defRPr>
            </a:lvl4pPr>
            <a:lvl5pPr marL="576263" indent="-177800">
              <a:lnSpc>
                <a:spcPct val="90000"/>
              </a:lnSpc>
              <a:spcBef>
                <a:spcPts val="200"/>
              </a:spcBef>
              <a:defRPr lang="en-US" sz="1300" dirty="0">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5" name="Straight Connector 4"/>
          <p:cNvCxnSpPr/>
          <p:nvPr userDrawn="1"/>
        </p:nvCxnSpPr>
        <p:spPr>
          <a:xfrm>
            <a:off x="8774546" y="6495693"/>
            <a:ext cx="0" cy="361759"/>
          </a:xfrm>
          <a:prstGeom prst="line">
            <a:avLst/>
          </a:prstGeom>
          <a:ln w="9525"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sp>
        <p:nvSpPr>
          <p:cNvPr id="7"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27038398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7472" y="1600201"/>
            <a:ext cx="4154541" cy="4525963"/>
          </a:xfrm>
        </p:spPr>
        <p:txBody>
          <a:bodyPr/>
          <a:lstStyle>
            <a:lvl1pPr>
              <a:lnSpc>
                <a:spcPct val="90000"/>
              </a:lnSpc>
              <a:spcBef>
                <a:spcPts val="200"/>
              </a:spcBef>
              <a:spcAft>
                <a:spcPts val="400"/>
              </a:spcAft>
              <a:defRPr sz="1700"/>
            </a:lvl1pPr>
            <a:lvl2pPr>
              <a:lnSpc>
                <a:spcPct val="90000"/>
              </a:lnSpc>
              <a:spcBef>
                <a:spcPts val="200"/>
              </a:spcBef>
              <a:spcAft>
                <a:spcPts val="400"/>
              </a:spcAft>
              <a:defRPr sz="1700"/>
            </a:lvl2pPr>
            <a:lvl3pPr>
              <a:lnSpc>
                <a:spcPct val="90000"/>
              </a:lnSpc>
              <a:spcBef>
                <a:spcPts val="200"/>
              </a:spcBef>
              <a:spcAft>
                <a:spcPts val="400"/>
              </a:spcAft>
              <a:defRPr sz="1500"/>
            </a:lvl3pPr>
            <a:lvl4pPr>
              <a:lnSpc>
                <a:spcPct val="90000"/>
              </a:lnSpc>
              <a:spcBef>
                <a:spcPts val="200"/>
              </a:spcBef>
              <a:spcAft>
                <a:spcPts val="400"/>
              </a:spcAft>
              <a:defRPr sz="13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4" name="Content Placeholder 3"/>
          <p:cNvSpPr>
            <a:spLocks noGrp="1"/>
          </p:cNvSpPr>
          <p:nvPr>
            <p:ph sz="half" idx="2"/>
          </p:nvPr>
        </p:nvSpPr>
        <p:spPr>
          <a:xfrm>
            <a:off x="4648200" y="1600201"/>
            <a:ext cx="4154541" cy="4525963"/>
          </a:xfrm>
        </p:spPr>
        <p:txBody>
          <a:bodyPr/>
          <a:lstStyle>
            <a:lvl1pPr>
              <a:lnSpc>
                <a:spcPct val="90000"/>
              </a:lnSpc>
              <a:spcBef>
                <a:spcPts val="200"/>
              </a:spcBef>
              <a:spcAft>
                <a:spcPts val="400"/>
              </a:spcAft>
              <a:defRPr sz="1700"/>
            </a:lvl1pPr>
            <a:lvl2pPr>
              <a:lnSpc>
                <a:spcPct val="90000"/>
              </a:lnSpc>
              <a:spcBef>
                <a:spcPts val="200"/>
              </a:spcBef>
              <a:spcAft>
                <a:spcPts val="400"/>
              </a:spcAft>
              <a:defRPr sz="1700"/>
            </a:lvl2pPr>
            <a:lvl3pPr>
              <a:lnSpc>
                <a:spcPct val="90000"/>
              </a:lnSpc>
              <a:spcBef>
                <a:spcPts val="200"/>
              </a:spcBef>
              <a:spcAft>
                <a:spcPts val="400"/>
              </a:spcAft>
              <a:defRPr sz="1500"/>
            </a:lvl3pPr>
            <a:lvl4pPr>
              <a:lnSpc>
                <a:spcPct val="90000"/>
              </a:lnSpc>
              <a:spcBef>
                <a:spcPts val="200"/>
              </a:spcBef>
              <a:spcAft>
                <a:spcPts val="400"/>
              </a:spcAft>
              <a:defRPr sz="13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endParaRPr lang="en-US" dirty="0"/>
          </a:p>
        </p:txBody>
      </p:sp>
      <p:sp>
        <p:nvSpPr>
          <p:cNvPr id="6"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154807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sp>
        <p:nvSpPr>
          <p:cNvPr id="4"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lang="en-US" smtClean="0"/>
              <a:pPr algn="ctr"/>
              <a:t>‹#›</a:t>
            </a:fld>
            <a:endParaRPr lang="en-US" dirty="0"/>
          </a:p>
        </p:txBody>
      </p:sp>
      <p:pic>
        <p:nvPicPr>
          <p:cNvPr id="6" name="Picture 5" descr="Hologic_Main_Logo_PMS2756.png"/>
          <p:cNvPicPr>
            <a:picLocks noChangeAspect="1"/>
          </p:cNvPicPr>
          <p:nvPr userDrawn="1"/>
        </p:nvPicPr>
        <p:blipFill rotWithShape="1">
          <a:blip r:embed="rId2" cstate="screen">
            <a:extLst>
              <a:ext uri="{28A0092B-C50C-407E-A947-70E740481C1C}">
                <a14:useLocalDpi xmlns:a14="http://schemas.microsoft.com/office/drawing/2010/main"/>
              </a:ext>
            </a:extLst>
          </a:blip>
          <a:srcRect l="20064" t="31694" r="18717" b="31011"/>
          <a:stretch/>
        </p:blipFill>
        <p:spPr>
          <a:xfrm>
            <a:off x="423336" y="3041481"/>
            <a:ext cx="4669693" cy="1778000"/>
          </a:xfrm>
          <a:prstGeom prst="rect">
            <a:avLst/>
          </a:prstGeom>
        </p:spPr>
      </p:pic>
    </p:spTree>
    <p:extLst>
      <p:ext uri="{BB962C8B-B14F-4D97-AF65-F5344CB8AC3E}">
        <p14:creationId xmlns:p14="http://schemas.microsoft.com/office/powerpoint/2010/main" val="8368190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lgn="ctr">
              <a:defRPr/>
            </a:lvl1pPr>
          </a:lstStyle>
          <a:p>
            <a:fld id="{6453F95C-7FA8-E048-BEDD-3F6B9882286F}" type="slidenum">
              <a:rPr lang="en-US" smtClean="0"/>
              <a:pPr/>
              <a:t>‹#›</a:t>
            </a:fld>
            <a:endParaRPr lang="en-US" dirty="0"/>
          </a:p>
        </p:txBody>
      </p:sp>
      <p:sp>
        <p:nvSpPr>
          <p:cNvPr id="5" name="Picture Placeholder 4"/>
          <p:cNvSpPr>
            <a:spLocks noGrp="1"/>
          </p:cNvSpPr>
          <p:nvPr>
            <p:ph type="pic" sz="quarter" idx="11"/>
          </p:nvPr>
        </p:nvSpPr>
        <p:spPr>
          <a:xfrm>
            <a:off x="3758775" y="1597152"/>
            <a:ext cx="5048250" cy="4597400"/>
          </a:xfrm>
        </p:spPr>
        <p:txBody>
          <a:bodyPr/>
          <a:lstStyle/>
          <a:p>
            <a:endParaRPr lang="en-US"/>
          </a:p>
        </p:txBody>
      </p:sp>
      <p:sp>
        <p:nvSpPr>
          <p:cNvPr id="6" name="Text Placeholder 2"/>
          <p:cNvSpPr>
            <a:spLocks noGrp="1"/>
          </p:cNvSpPr>
          <p:nvPr>
            <p:ph idx="1" hasCustomPrompt="1"/>
          </p:nvPr>
        </p:nvSpPr>
        <p:spPr>
          <a:xfrm>
            <a:off x="350763" y="1600201"/>
            <a:ext cx="3315588" cy="4606636"/>
          </a:xfrm>
          <a:prstGeom prst="rect">
            <a:avLst/>
          </a:prstGeom>
        </p:spPr>
        <p:txBody>
          <a:bodyPr vert="horz" lIns="0" tIns="0" rIns="0" bIns="0" rtlCol="0">
            <a:noAutofit/>
          </a:bodyPr>
          <a:lstStyle>
            <a:lvl1pPr>
              <a:defRPr sz="1700">
                <a:solidFill>
                  <a:schemeClr val="accent5"/>
                </a:solidFill>
              </a:defRPr>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3227296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 Points Black">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352955" y="1677941"/>
            <a:ext cx="1827212" cy="3088792"/>
          </a:xfrm>
          <a:noFill/>
        </p:spPr>
        <p:txBody>
          <a:bodyPr/>
          <a:lstStyle/>
          <a:p>
            <a:endParaRPr lang="en-US" dirty="0"/>
          </a:p>
        </p:txBody>
      </p:sp>
      <p:sp>
        <p:nvSpPr>
          <p:cNvPr id="6" name="Picture Placeholder 4"/>
          <p:cNvSpPr>
            <a:spLocks noGrp="1"/>
          </p:cNvSpPr>
          <p:nvPr>
            <p:ph type="pic" sz="quarter" idx="12"/>
          </p:nvPr>
        </p:nvSpPr>
        <p:spPr>
          <a:xfrm>
            <a:off x="2562577" y="1677941"/>
            <a:ext cx="1828800" cy="3088792"/>
          </a:xfrm>
          <a:noFill/>
        </p:spPr>
        <p:txBody>
          <a:bodyPr/>
          <a:lstStyle/>
          <a:p>
            <a:endParaRPr lang="en-US"/>
          </a:p>
        </p:txBody>
      </p:sp>
      <p:sp>
        <p:nvSpPr>
          <p:cNvPr id="7" name="Picture Placeholder 4"/>
          <p:cNvSpPr>
            <a:spLocks noGrp="1"/>
          </p:cNvSpPr>
          <p:nvPr>
            <p:ph type="pic" sz="quarter" idx="13"/>
          </p:nvPr>
        </p:nvSpPr>
        <p:spPr>
          <a:xfrm>
            <a:off x="4768381" y="1677941"/>
            <a:ext cx="1827155" cy="3088792"/>
          </a:xfrm>
          <a:noFill/>
        </p:spPr>
        <p:txBody>
          <a:bodyPr/>
          <a:lstStyle/>
          <a:p>
            <a:endParaRPr lang="en-US"/>
          </a:p>
        </p:txBody>
      </p:sp>
      <p:sp>
        <p:nvSpPr>
          <p:cNvPr id="8" name="Picture Placeholder 4"/>
          <p:cNvSpPr>
            <a:spLocks noGrp="1"/>
          </p:cNvSpPr>
          <p:nvPr>
            <p:ph type="pic" sz="quarter" idx="14"/>
          </p:nvPr>
        </p:nvSpPr>
        <p:spPr>
          <a:xfrm>
            <a:off x="6977945" y="1677941"/>
            <a:ext cx="1823862" cy="3088792"/>
          </a:xfrm>
          <a:noFill/>
        </p:spPr>
        <p:txBody>
          <a:bodyPr/>
          <a:lstStyle/>
          <a:p>
            <a:endParaRPr lang="en-US"/>
          </a:p>
        </p:txBody>
      </p:sp>
      <p:sp>
        <p:nvSpPr>
          <p:cNvPr id="9" name="Content Placeholder 2"/>
          <p:cNvSpPr>
            <a:spLocks noGrp="1"/>
          </p:cNvSpPr>
          <p:nvPr>
            <p:ph sz="half" idx="1"/>
          </p:nvPr>
        </p:nvSpPr>
        <p:spPr>
          <a:xfrm>
            <a:off x="350763" y="4871157"/>
            <a:ext cx="1829405" cy="1456396"/>
          </a:xfrm>
        </p:spPr>
        <p:txBody>
          <a:bodyPr vert="horz" lIns="0" tIns="0" rIns="0" bIns="0" rtlCol="0" anchor="t" anchorCtr="0">
            <a:noAutofit/>
          </a:bodyPr>
          <a:lstStyle>
            <a:lvl1pPr>
              <a:defRPr lang="en-US" sz="1700" dirty="0" smtClean="0">
                <a:solidFill>
                  <a:srgbClr val="FFFFFF"/>
                </a:solidFill>
              </a:defRPr>
            </a:lvl1pPr>
            <a:lvl2pPr>
              <a:defRPr lang="en-US" sz="1500" dirty="0" smtClean="0">
                <a:solidFill>
                  <a:srgbClr val="FFFFFF"/>
                </a:solidFill>
              </a:defRPr>
            </a:lvl2pPr>
          </a:lstStyle>
          <a:p>
            <a:pPr lvl="0"/>
            <a:r>
              <a:rPr lang="en-US" dirty="0" smtClean="0"/>
              <a:t>Click to edit Master text styles</a:t>
            </a:r>
          </a:p>
          <a:p>
            <a:pPr lvl="1"/>
            <a:r>
              <a:rPr lang="en-US" dirty="0" smtClean="0"/>
              <a:t>Second level</a:t>
            </a:r>
          </a:p>
        </p:txBody>
      </p:sp>
      <p:sp>
        <p:nvSpPr>
          <p:cNvPr id="10" name="Content Placeholder 2"/>
          <p:cNvSpPr>
            <a:spLocks noGrp="1"/>
          </p:cNvSpPr>
          <p:nvPr>
            <p:ph sz="half" idx="15"/>
          </p:nvPr>
        </p:nvSpPr>
        <p:spPr>
          <a:xfrm>
            <a:off x="2562577" y="4868334"/>
            <a:ext cx="1828800" cy="1456396"/>
          </a:xfrm>
        </p:spPr>
        <p:txBody>
          <a:bodyPr vert="horz" lIns="0" tIns="0" rIns="0" bIns="0" rtlCol="0" anchor="t" anchorCtr="0">
            <a:noAutofit/>
          </a:bodyPr>
          <a:lstStyle>
            <a:lvl1pPr>
              <a:defRPr lang="en-US" sz="1700" dirty="0" smtClean="0">
                <a:solidFill>
                  <a:srgbClr val="FFFFFF"/>
                </a:solidFill>
              </a:defRPr>
            </a:lvl1pPr>
            <a:lvl2pPr>
              <a:defRPr lang="en-US" sz="1500" dirty="0" smtClean="0">
                <a:solidFill>
                  <a:srgbClr val="FFFFFF"/>
                </a:solidFill>
              </a:defRPr>
            </a:lvl2pPr>
          </a:lstStyle>
          <a:p>
            <a:pPr lvl="0"/>
            <a:r>
              <a:rPr lang="en-US" dirty="0" smtClean="0"/>
              <a:t>Click to edit Master text styles</a:t>
            </a:r>
          </a:p>
          <a:p>
            <a:pPr lvl="1"/>
            <a:r>
              <a:rPr lang="en-US" dirty="0" smtClean="0"/>
              <a:t>Second level</a:t>
            </a:r>
          </a:p>
        </p:txBody>
      </p:sp>
      <p:sp>
        <p:nvSpPr>
          <p:cNvPr id="11" name="Content Placeholder 2"/>
          <p:cNvSpPr>
            <a:spLocks noGrp="1"/>
          </p:cNvSpPr>
          <p:nvPr>
            <p:ph sz="half" idx="16"/>
          </p:nvPr>
        </p:nvSpPr>
        <p:spPr>
          <a:xfrm>
            <a:off x="4769556" y="4868334"/>
            <a:ext cx="1827388" cy="1456396"/>
          </a:xfrm>
        </p:spPr>
        <p:txBody>
          <a:bodyPr vert="horz" lIns="0" tIns="0" rIns="0" bIns="0" rtlCol="0" anchor="t" anchorCtr="0">
            <a:noAutofit/>
          </a:bodyPr>
          <a:lstStyle>
            <a:lvl1pPr>
              <a:defRPr lang="en-US" sz="1700" dirty="0" smtClean="0">
                <a:solidFill>
                  <a:srgbClr val="FFFFFF"/>
                </a:solidFill>
              </a:defRPr>
            </a:lvl1pPr>
            <a:lvl2pPr>
              <a:defRPr lang="en-US" sz="1500" dirty="0" smtClean="0">
                <a:solidFill>
                  <a:srgbClr val="FFFFFF"/>
                </a:solidFill>
              </a:defRPr>
            </a:lvl2pPr>
          </a:lstStyle>
          <a:p>
            <a:pPr lvl="0"/>
            <a:r>
              <a:rPr lang="en-US" dirty="0" smtClean="0"/>
              <a:t>Click to edit Master text styles</a:t>
            </a:r>
          </a:p>
          <a:p>
            <a:pPr lvl="1"/>
            <a:r>
              <a:rPr lang="en-US" dirty="0" smtClean="0"/>
              <a:t>Second level</a:t>
            </a:r>
          </a:p>
        </p:txBody>
      </p:sp>
      <p:sp>
        <p:nvSpPr>
          <p:cNvPr id="12" name="Content Placeholder 2"/>
          <p:cNvSpPr>
            <a:spLocks noGrp="1"/>
          </p:cNvSpPr>
          <p:nvPr>
            <p:ph sz="half" idx="17"/>
          </p:nvPr>
        </p:nvSpPr>
        <p:spPr>
          <a:xfrm>
            <a:off x="6977946" y="4868333"/>
            <a:ext cx="1824567" cy="1456396"/>
          </a:xfrm>
        </p:spPr>
        <p:txBody>
          <a:bodyPr vert="horz" lIns="0" tIns="0" rIns="0" bIns="0" rtlCol="0" anchor="t" anchorCtr="0">
            <a:noAutofit/>
          </a:bodyPr>
          <a:lstStyle>
            <a:lvl1pPr>
              <a:defRPr lang="en-US" sz="1700" dirty="0" smtClean="0">
                <a:solidFill>
                  <a:srgbClr val="FFFFFF"/>
                </a:solidFill>
              </a:defRPr>
            </a:lvl1pPr>
            <a:lvl2pPr>
              <a:defRPr lang="en-US" sz="1500" dirty="0" smtClean="0">
                <a:solidFill>
                  <a:srgbClr val="FFFFFF"/>
                </a:solidFill>
              </a:defRPr>
            </a:lvl2pPr>
          </a:lstStyle>
          <a:p>
            <a:pPr lvl="0"/>
            <a:r>
              <a:rPr lang="en-US" dirty="0" smtClean="0"/>
              <a:t>Click to edit Master text styles</a:t>
            </a:r>
          </a:p>
          <a:p>
            <a:pPr lvl="1"/>
            <a:r>
              <a:rPr lang="en-US" dirty="0" smtClean="0"/>
              <a:t>Second level</a:t>
            </a:r>
          </a:p>
        </p:txBody>
      </p:sp>
      <p:sp>
        <p:nvSpPr>
          <p:cNvPr id="13" name="Title 1"/>
          <p:cNvSpPr>
            <a:spLocks noGrp="1"/>
          </p:cNvSpPr>
          <p:nvPr>
            <p:ph type="title"/>
          </p:nvPr>
        </p:nvSpPr>
        <p:spPr>
          <a:xfrm>
            <a:off x="350763" y="274639"/>
            <a:ext cx="8454571" cy="1143000"/>
          </a:xfrm>
        </p:spPr>
        <p:txBody>
          <a:bodyPr/>
          <a:lstStyle>
            <a:lvl1pPr>
              <a:defRPr>
                <a:solidFill>
                  <a:srgbClr val="FFFFFF"/>
                </a:solidFill>
              </a:defRPr>
            </a:lvl1pPr>
          </a:lstStyle>
          <a:p>
            <a:r>
              <a:rPr lang="en-US" dirty="0" smtClean="0"/>
              <a:t>Click to edit Master title style</a:t>
            </a:r>
            <a:endParaRPr lang="en-US" dirty="0"/>
          </a:p>
        </p:txBody>
      </p:sp>
      <p:sp>
        <p:nvSpPr>
          <p:cNvPr id="14"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32261912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Bottom Black">
    <p:spTree>
      <p:nvGrpSpPr>
        <p:cNvPr id="1" name=""/>
        <p:cNvGrpSpPr/>
        <p:nvPr/>
      </p:nvGrpSpPr>
      <p:grpSpPr>
        <a:xfrm>
          <a:off x="0" y="0"/>
          <a:ext cx="0" cy="0"/>
          <a:chOff x="0" y="0"/>
          <a:chExt cx="0" cy="0"/>
        </a:xfrm>
      </p:grpSpPr>
      <p:sp>
        <p:nvSpPr>
          <p:cNvPr id="5" name="Title 1"/>
          <p:cNvSpPr>
            <a:spLocks noGrp="1"/>
          </p:cNvSpPr>
          <p:nvPr>
            <p:ph type="title"/>
          </p:nvPr>
        </p:nvSpPr>
        <p:spPr>
          <a:xfrm>
            <a:off x="350763" y="5226244"/>
            <a:ext cx="8454571" cy="1023696"/>
          </a:xfrm>
        </p:spPr>
        <p:txBody>
          <a:bodyPr anchor="ctr"/>
          <a:lstStyle>
            <a:lvl1pPr>
              <a:defRPr>
                <a:solidFill>
                  <a:srgbClr val="FFFFFF"/>
                </a:solidFill>
              </a:defRPr>
            </a:lvl1pPr>
          </a:lstStyle>
          <a:p>
            <a:r>
              <a:rPr lang="en-US" dirty="0" smtClean="0"/>
              <a:t>Click to edit Master title style</a:t>
            </a:r>
            <a:endParaRPr lang="en-US" dirty="0"/>
          </a:p>
        </p:txBody>
      </p:sp>
      <p:sp>
        <p:nvSpPr>
          <p:cNvPr id="6" name="Content Placeholder 2"/>
          <p:cNvSpPr>
            <a:spLocks noGrp="1"/>
          </p:cNvSpPr>
          <p:nvPr>
            <p:ph sz="half" idx="1"/>
          </p:nvPr>
        </p:nvSpPr>
        <p:spPr>
          <a:xfrm>
            <a:off x="350762" y="762001"/>
            <a:ext cx="8448524" cy="4233335"/>
          </a:xfrm>
        </p:spPr>
        <p:txBody>
          <a:bodyPr vert="horz" lIns="0" tIns="0" rIns="0" bIns="0" rtlCol="0">
            <a:noAutofit/>
          </a:bodyPr>
          <a:lstStyle>
            <a:lvl1pPr>
              <a:defRPr lang="en-US" dirty="0" smtClean="0">
                <a:solidFill>
                  <a:srgbClr val="FFFFFF"/>
                </a:solidFill>
              </a:defRPr>
            </a:lvl1pPr>
            <a:lvl2pPr>
              <a:defRPr lang="en-US" dirty="0" smtClean="0">
                <a:solidFill>
                  <a:srgbClr val="FFFFFF"/>
                </a:solidFill>
              </a:defRPr>
            </a:lvl2pPr>
            <a:lvl3pPr>
              <a:defRPr lang="en-US" dirty="0" smtClean="0">
                <a:solidFill>
                  <a:srgbClr val="FFFFFF"/>
                </a:solidFill>
              </a:defRPr>
            </a:lvl3pPr>
            <a:lvl4pPr>
              <a:defRPr lang="en-US" dirty="0" smtClean="0">
                <a:solidFill>
                  <a:srgbClr val="FFFFFF"/>
                </a:solidFill>
              </a:defRPr>
            </a:lvl4pPr>
            <a:lvl5pPr>
              <a:defRPr lang="en-US" dirty="0">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18721490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Bla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cxnSp>
        <p:nvCxnSpPr>
          <p:cNvPr id="7" name="Straight Connector 6"/>
          <p:cNvCxnSpPr/>
          <p:nvPr userDrawn="1"/>
        </p:nvCxnSpPr>
        <p:spPr>
          <a:xfrm>
            <a:off x="8774546" y="6495693"/>
            <a:ext cx="0" cy="361759"/>
          </a:xfrm>
          <a:prstGeom prst="line">
            <a:avLst/>
          </a:prstGeom>
          <a:ln w="9525"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sp>
        <p:nvSpPr>
          <p:cNvPr id="6"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19655539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Black">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16097595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Section Divider">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1A206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5" name="Rectangle 4"/>
          <p:cNvSpPr/>
          <p:nvPr userDrawn="1"/>
        </p:nvSpPr>
        <p:spPr>
          <a:xfrm>
            <a:off x="347663" y="2422525"/>
            <a:ext cx="8823325" cy="2286000"/>
          </a:xfrm>
          <a:prstGeom prst="rect">
            <a:avLst/>
          </a:prstGeom>
          <a:solidFill>
            <a:schemeClr val="bg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6" name="Rectangle 5"/>
          <p:cNvSpPr/>
          <p:nvPr userDrawn="1"/>
        </p:nvSpPr>
        <p:spPr>
          <a:xfrm>
            <a:off x="0" y="2789238"/>
            <a:ext cx="9190038" cy="1535112"/>
          </a:xfrm>
          <a:prstGeom prst="rect">
            <a:avLst/>
          </a:prstGeom>
          <a:gradFill flip="none" rotWithShape="1">
            <a:gsLst>
              <a:gs pos="0">
                <a:schemeClr val="bg1">
                  <a:alpha val="44000"/>
                </a:schemeClr>
              </a:gs>
              <a:gs pos="100000">
                <a:schemeClr val="bg1">
                  <a:alpha val="0"/>
                </a:schemeClr>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2" name="Title 1"/>
          <p:cNvSpPr>
            <a:spLocks noGrp="1"/>
          </p:cNvSpPr>
          <p:nvPr>
            <p:ph type="ctrTitle"/>
          </p:nvPr>
        </p:nvSpPr>
        <p:spPr>
          <a:xfrm>
            <a:off x="969264" y="3411612"/>
            <a:ext cx="7772400" cy="896112"/>
          </a:xfrm>
        </p:spPr>
        <p:txBody>
          <a:bodyPr bIns="45720" anchor="t" anchorCtr="0"/>
          <a:lstStyle>
            <a:lvl1pPr algn="l">
              <a:defRPr sz="3800" baseline="0">
                <a:solidFill>
                  <a:schemeClr val="bg1"/>
                </a:solidFill>
                <a:latin typeface="Arial"/>
              </a:defRPr>
            </a:lvl1pPr>
          </a:lstStyle>
          <a:p>
            <a:r>
              <a:rPr lang="en-US" smtClean="0"/>
              <a:t>Click to edit Master title style</a:t>
            </a:r>
            <a:endParaRPr lang="en-US" dirty="0"/>
          </a:p>
        </p:txBody>
      </p:sp>
      <p:sp>
        <p:nvSpPr>
          <p:cNvPr id="3" name="Subtitle 2"/>
          <p:cNvSpPr>
            <a:spLocks noGrp="1"/>
          </p:cNvSpPr>
          <p:nvPr>
            <p:ph type="subTitle" idx="1"/>
          </p:nvPr>
        </p:nvSpPr>
        <p:spPr>
          <a:xfrm>
            <a:off x="969264" y="3010940"/>
            <a:ext cx="6400800" cy="438912"/>
          </a:xfrm>
        </p:spPr>
        <p:txBody>
          <a:bodyPr lIns="0" tIns="0" rIns="0" bIns="0">
            <a:noAutofit/>
          </a:bodyPr>
          <a:lstStyle>
            <a:lvl1pPr marL="0" indent="0" algn="l">
              <a:buNone/>
              <a:defRPr sz="1800" cap="none">
                <a:solidFill>
                  <a:schemeClr val="bg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TextBox 8"/>
          <p:cNvSpPr txBox="1"/>
          <p:nvPr userDrawn="1"/>
        </p:nvSpPr>
        <p:spPr>
          <a:xfrm>
            <a:off x="114663" y="6590189"/>
            <a:ext cx="6544491" cy="215444"/>
          </a:xfrm>
          <a:prstGeom prst="rect">
            <a:avLst/>
          </a:prstGeom>
          <a:noFill/>
        </p:spPr>
        <p:txBody>
          <a:bodyPr wrap="square" rtlCol="0">
            <a:spAutoFit/>
          </a:bodyPr>
          <a:lstStyle/>
          <a:p>
            <a:pPr>
              <a:defRPr/>
            </a:pPr>
            <a:r>
              <a:rPr lang="en-US" sz="800" dirty="0" smtClean="0">
                <a:solidFill>
                  <a:prstClr val="white"/>
                </a:solidFill>
              </a:rPr>
              <a:t>PRE-00374 Rev 004					Hologic Proprietary Information.</a:t>
            </a:r>
          </a:p>
        </p:txBody>
      </p:sp>
    </p:spTree>
    <p:extLst>
      <p:ext uri="{BB962C8B-B14F-4D97-AF65-F5344CB8AC3E}">
        <p14:creationId xmlns:p14="http://schemas.microsoft.com/office/powerpoint/2010/main" val="9880274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08760"/>
            <a:ext cx="7772400" cy="4525963"/>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636026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4" name="Text Placeholder 13"/>
          <p:cNvSpPr>
            <a:spLocks noGrp="1"/>
          </p:cNvSpPr>
          <p:nvPr>
            <p:ph type="body" sz="quarter" idx="14"/>
          </p:nvPr>
        </p:nvSpPr>
        <p:spPr>
          <a:xfrm>
            <a:off x="685800" y="1490472"/>
            <a:ext cx="7772400" cy="608347"/>
          </a:xfrm>
        </p:spPr>
        <p:txBody>
          <a:bodyPr lIns="0" tIns="0" rIns="0" bIns="0">
            <a:normAutofit/>
          </a:bodyPr>
          <a:lstStyle>
            <a:lvl1pPr marL="0" indent="0">
              <a:buFontTx/>
              <a:buNone/>
              <a:defRPr sz="2400">
                <a:latin typeface=""/>
              </a:defRPr>
            </a:lvl1pPr>
          </a:lstStyle>
          <a:p>
            <a:pPr lvl="0"/>
            <a:r>
              <a:rPr lang="en-US" smtClean="0"/>
              <a:t>Click to edit Master text styles</a:t>
            </a:r>
          </a:p>
        </p:txBody>
      </p:sp>
      <p:sp>
        <p:nvSpPr>
          <p:cNvPr id="16" name="Text Placeholder 15"/>
          <p:cNvSpPr>
            <a:spLocks noGrp="1"/>
          </p:cNvSpPr>
          <p:nvPr>
            <p:ph type="body" sz="quarter" idx="15"/>
          </p:nvPr>
        </p:nvSpPr>
        <p:spPr>
          <a:xfrm>
            <a:off x="685800" y="2057400"/>
            <a:ext cx="7772400" cy="492336"/>
          </a:xfrm>
        </p:spPr>
        <p:txBody>
          <a:bodyPr lIns="0" tIns="0" rIns="0" bIns="0">
            <a:normAutofit/>
          </a:bodyPr>
          <a:lstStyle>
            <a:lvl1pPr marL="0">
              <a:lnSpc>
                <a:spcPts val="2200"/>
              </a:lnSpc>
              <a:buFontTx/>
              <a:buNone/>
              <a:defRPr sz="2000" baseline="0">
                <a:latin typeface="Arial"/>
              </a:defRPr>
            </a:lvl1pPr>
            <a:lvl2pPr marL="0">
              <a:lnSpc>
                <a:spcPts val="1400"/>
              </a:lnSpc>
              <a:buFontTx/>
              <a:buNone/>
              <a:defRPr sz="1000">
                <a:latin typeface=""/>
              </a:defRPr>
            </a:lvl2pPr>
            <a:lvl3pPr marL="0">
              <a:lnSpc>
                <a:spcPts val="1400"/>
              </a:lnSpc>
              <a:buFontTx/>
              <a:buNone/>
              <a:defRPr sz="1000">
                <a:latin typeface=""/>
              </a:defRPr>
            </a:lvl3pPr>
            <a:lvl4pPr marL="0">
              <a:lnSpc>
                <a:spcPts val="1400"/>
              </a:lnSpc>
              <a:buFontTx/>
              <a:buNone/>
              <a:defRPr sz="1000">
                <a:latin typeface=""/>
              </a:defRPr>
            </a:lvl4pPr>
            <a:lvl5pPr marL="0">
              <a:lnSpc>
                <a:spcPts val="1400"/>
              </a:lnSpc>
              <a:buFontTx/>
              <a:buNone/>
              <a:defRPr sz="1000">
                <a:latin typeface=""/>
              </a:defRPr>
            </a:lvl5pPr>
          </a:lstStyle>
          <a:p>
            <a:pPr lvl="0"/>
            <a:r>
              <a:rPr lang="en-US" smtClean="0"/>
              <a:t>Click to edit Master text styles</a:t>
            </a:r>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84775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s and Picture">
    <p:spTree>
      <p:nvGrpSpPr>
        <p:cNvPr id="1" name=""/>
        <p:cNvGrpSpPr/>
        <p:nvPr/>
      </p:nvGrpSpPr>
      <p:grpSpPr>
        <a:xfrm>
          <a:off x="0" y="0"/>
          <a:ext cx="0" cy="0"/>
          <a:chOff x="0" y="0"/>
          <a:chExt cx="0" cy="0"/>
        </a:xfrm>
      </p:grpSpPr>
      <p:sp>
        <p:nvSpPr>
          <p:cNvPr id="14" name="Text Placeholder 13"/>
          <p:cNvSpPr>
            <a:spLocks noGrp="1"/>
          </p:cNvSpPr>
          <p:nvPr>
            <p:ph type="body" sz="quarter" idx="14"/>
          </p:nvPr>
        </p:nvSpPr>
        <p:spPr>
          <a:xfrm>
            <a:off x="685800" y="1490473"/>
            <a:ext cx="7772400" cy="566928"/>
          </a:xfrm>
        </p:spPr>
        <p:txBody>
          <a:bodyPr lIns="0" tIns="0" rIns="0" bIns="0">
            <a:normAutofit/>
          </a:bodyPr>
          <a:lstStyle>
            <a:lvl1pPr marL="0" indent="0">
              <a:buFontTx/>
              <a:buNone/>
              <a:defRPr sz="2400">
                <a:latin typeface=""/>
              </a:defRPr>
            </a:lvl1pPr>
          </a:lstStyle>
          <a:p>
            <a:pPr lvl="0"/>
            <a:r>
              <a:rPr lang="en-US" smtClean="0"/>
              <a:t>Click to edit Master text styles</a:t>
            </a:r>
          </a:p>
        </p:txBody>
      </p:sp>
      <p:sp>
        <p:nvSpPr>
          <p:cNvPr id="9" name="Text Placeholder 10"/>
          <p:cNvSpPr>
            <a:spLocks noGrp="1"/>
          </p:cNvSpPr>
          <p:nvPr>
            <p:ph type="body" sz="quarter" idx="16"/>
          </p:nvPr>
        </p:nvSpPr>
        <p:spPr>
          <a:xfrm>
            <a:off x="685800" y="2057400"/>
            <a:ext cx="3200400" cy="1061172"/>
          </a:xfrm>
        </p:spPr>
        <p:txBody>
          <a:bodyPr lIns="0" tIns="0" rIns="0" bIns="0"/>
          <a:lstStyle>
            <a:lvl1pPr marL="0" indent="0">
              <a:buFontTx/>
              <a:buNone/>
              <a:defRPr sz="1400" b="1" i="0" baseline="0">
                <a:solidFill>
                  <a:srgbClr val="1A206D"/>
                </a:solidFill>
              </a:defRPr>
            </a:lvl1pPr>
            <a:lvl2pPr marL="301752" indent="-137160">
              <a:lnSpc>
                <a:spcPct val="150000"/>
              </a:lnSpc>
              <a:buFont typeface="Arial"/>
              <a:buChar char="•"/>
              <a:defRPr sz="1200" baseline="0"/>
            </a:lvl2pPr>
          </a:lstStyle>
          <a:p>
            <a:pPr lvl="0"/>
            <a:r>
              <a:rPr lang="en-US" smtClean="0"/>
              <a:t>Click to edit Master text styles</a:t>
            </a:r>
          </a:p>
        </p:txBody>
      </p:sp>
      <p:sp>
        <p:nvSpPr>
          <p:cNvPr id="11" name="Picture Placeholder 10"/>
          <p:cNvSpPr>
            <a:spLocks noGrp="1"/>
          </p:cNvSpPr>
          <p:nvPr>
            <p:ph type="pic" sz="quarter" idx="17"/>
          </p:nvPr>
        </p:nvSpPr>
        <p:spPr>
          <a:xfrm>
            <a:off x="3886200" y="2057400"/>
            <a:ext cx="4572000" cy="3547872"/>
          </a:xfrm>
        </p:spPr>
        <p:txBody>
          <a:bodyPr rtlCol="0">
            <a:noAutofit/>
          </a:bodyPr>
          <a:lstStyle/>
          <a:p>
            <a:pPr lvl="0"/>
            <a:r>
              <a:rPr lang="en-US" noProof="0" dirty="0" smtClean="0"/>
              <a:t>Click icon to add picture</a:t>
            </a:r>
            <a:endParaRPr lang="en-US" noProof="0"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232311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s and Table">
    <p:spTree>
      <p:nvGrpSpPr>
        <p:cNvPr id="1" name=""/>
        <p:cNvGrpSpPr/>
        <p:nvPr/>
      </p:nvGrpSpPr>
      <p:grpSpPr>
        <a:xfrm>
          <a:off x="0" y="0"/>
          <a:ext cx="0" cy="0"/>
          <a:chOff x="0" y="0"/>
          <a:chExt cx="0" cy="0"/>
        </a:xfrm>
      </p:grpSpPr>
      <p:sp>
        <p:nvSpPr>
          <p:cNvPr id="14" name="Text Placeholder 13"/>
          <p:cNvSpPr>
            <a:spLocks noGrp="1"/>
          </p:cNvSpPr>
          <p:nvPr>
            <p:ph type="body" sz="quarter" idx="14"/>
          </p:nvPr>
        </p:nvSpPr>
        <p:spPr>
          <a:xfrm>
            <a:off x="685800" y="1490473"/>
            <a:ext cx="7772400" cy="566928"/>
          </a:xfrm>
        </p:spPr>
        <p:txBody>
          <a:bodyPr lIns="0" tIns="0" rIns="0" bIns="0">
            <a:normAutofit/>
          </a:bodyPr>
          <a:lstStyle>
            <a:lvl1pPr marL="0" indent="0">
              <a:buFontTx/>
              <a:buNone/>
              <a:defRPr sz="2400">
                <a:latin typeface=""/>
              </a:defRPr>
            </a:lvl1pPr>
          </a:lstStyle>
          <a:p>
            <a:pPr lvl="0"/>
            <a:r>
              <a:rPr lang="en-US" smtClean="0"/>
              <a:t>Click to edit Master text styles</a:t>
            </a:r>
          </a:p>
        </p:txBody>
      </p:sp>
      <p:sp>
        <p:nvSpPr>
          <p:cNvPr id="15" name="Table Placeholder 14"/>
          <p:cNvSpPr>
            <a:spLocks noGrp="1"/>
          </p:cNvSpPr>
          <p:nvPr>
            <p:ph type="tbl" sz="quarter" idx="19"/>
          </p:nvPr>
        </p:nvSpPr>
        <p:spPr>
          <a:xfrm>
            <a:off x="685800" y="2057400"/>
            <a:ext cx="7772400" cy="3454400"/>
          </a:xfrm>
        </p:spPr>
        <p:txBody>
          <a:bodyPr rtlCol="0">
            <a:noAutofit/>
          </a:bodyPr>
          <a:lstStyle/>
          <a:p>
            <a:pPr lvl="0"/>
            <a:r>
              <a:rPr lang="en-US" noProof="0" dirty="0" smtClean="0"/>
              <a:t>Click icon to add table</a:t>
            </a:r>
            <a:endParaRPr lang="en-US" noProof="0"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54933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Option A">
    <p:spTree>
      <p:nvGrpSpPr>
        <p:cNvPr id="1" name=""/>
        <p:cNvGrpSpPr/>
        <p:nvPr/>
      </p:nvGrpSpPr>
      <p:grpSpPr>
        <a:xfrm>
          <a:off x="0" y="0"/>
          <a:ext cx="0" cy="0"/>
          <a:chOff x="0" y="0"/>
          <a:chExt cx="0" cy="0"/>
        </a:xfrm>
      </p:grpSpPr>
      <p:sp>
        <p:nvSpPr>
          <p:cNvPr id="7" name="Picture Placeholder 7"/>
          <p:cNvSpPr>
            <a:spLocks noGrp="1"/>
          </p:cNvSpPr>
          <p:nvPr>
            <p:ph type="pic" sz="quarter" idx="13"/>
          </p:nvPr>
        </p:nvSpPr>
        <p:spPr>
          <a:xfrm>
            <a:off x="3548304" y="0"/>
            <a:ext cx="5595697" cy="6858000"/>
          </a:xfrm>
          <a:solidFill>
            <a:schemeClr val="bg1">
              <a:lumMod val="95000"/>
            </a:schemeClr>
          </a:solidFill>
        </p:spPr>
        <p:txBody>
          <a:bodyPr/>
          <a:lstStyle/>
          <a:p>
            <a:endParaRPr lang="en-US"/>
          </a:p>
        </p:txBody>
      </p:sp>
      <p:grpSp>
        <p:nvGrpSpPr>
          <p:cNvPr id="22" name="Group 21"/>
          <p:cNvGrpSpPr/>
          <p:nvPr userDrawn="1"/>
        </p:nvGrpSpPr>
        <p:grpSpPr>
          <a:xfrm>
            <a:off x="0" y="0"/>
            <a:ext cx="7311890" cy="6858000"/>
            <a:chOff x="0" y="0"/>
            <a:chExt cx="7311890" cy="6858000"/>
          </a:xfrm>
          <a:solidFill>
            <a:schemeClr val="tx2"/>
          </a:solidFill>
        </p:grpSpPr>
        <p:sp>
          <p:nvSpPr>
            <p:cNvPr id="39" name="Rectangle 38"/>
            <p:cNvSpPr/>
            <p:nvPr userDrawn="1"/>
          </p:nvSpPr>
          <p:spPr>
            <a:xfrm>
              <a:off x="0" y="0"/>
              <a:ext cx="3620564"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grpSp>
          <p:nvGrpSpPr>
            <p:cNvPr id="40" name="Group 39"/>
            <p:cNvGrpSpPr/>
            <p:nvPr userDrawn="1"/>
          </p:nvGrpSpPr>
          <p:grpSpPr>
            <a:xfrm>
              <a:off x="3635315" y="0"/>
              <a:ext cx="3676575" cy="6858000"/>
              <a:chOff x="3635315" y="0"/>
              <a:chExt cx="3676575" cy="6858000"/>
            </a:xfrm>
            <a:grpFill/>
          </p:grpSpPr>
          <p:sp>
            <p:nvSpPr>
              <p:cNvPr id="41" name="Rectangle 40"/>
              <p:cNvSpPr/>
              <p:nvPr userDrawn="1"/>
            </p:nvSpPr>
            <p:spPr>
              <a:xfrm>
                <a:off x="3635315" y="0"/>
                <a:ext cx="187709"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42" name="Rectangle 41"/>
              <p:cNvSpPr/>
              <p:nvPr userDrawn="1"/>
            </p:nvSpPr>
            <p:spPr>
              <a:xfrm>
                <a:off x="6493703" y="0"/>
                <a:ext cx="51131"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cxnSp>
            <p:nvCxnSpPr>
              <p:cNvPr id="43" name="Straight Connector 42"/>
              <p:cNvCxnSpPr/>
              <p:nvPr userDrawn="1"/>
            </p:nvCxnSpPr>
            <p:spPr>
              <a:xfrm>
                <a:off x="7117450" y="0"/>
                <a:ext cx="0" cy="6858000"/>
              </a:xfrm>
              <a:prstGeom prst="line">
                <a:avLst/>
              </a:prstGeom>
              <a:grpFill/>
              <a:ln w="19050" cmpd="sng">
                <a:solidFill>
                  <a:srgbClr val="131455"/>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userDrawn="1"/>
            </p:nvCxnSpPr>
            <p:spPr>
              <a:xfrm>
                <a:off x="7311890" y="0"/>
                <a:ext cx="0" cy="6858000"/>
              </a:xfrm>
              <a:prstGeom prst="line">
                <a:avLst/>
              </a:prstGeom>
              <a:grpFill/>
              <a:ln w="635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45" name="Rectangle 44"/>
              <p:cNvSpPr/>
              <p:nvPr userDrawn="1"/>
            </p:nvSpPr>
            <p:spPr>
              <a:xfrm>
                <a:off x="3846330" y="0"/>
                <a:ext cx="165567"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46" name="Rectangle 45"/>
              <p:cNvSpPr/>
              <p:nvPr userDrawn="1"/>
            </p:nvSpPr>
            <p:spPr>
              <a:xfrm>
                <a:off x="4044320" y="0"/>
                <a:ext cx="165567"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47" name="Rectangle 46"/>
              <p:cNvSpPr/>
              <p:nvPr userDrawn="1"/>
            </p:nvSpPr>
            <p:spPr>
              <a:xfrm>
                <a:off x="4255337" y="0"/>
                <a:ext cx="160356"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48" name="Rectangle 47"/>
              <p:cNvSpPr/>
              <p:nvPr userDrawn="1"/>
            </p:nvSpPr>
            <p:spPr>
              <a:xfrm>
                <a:off x="4453327" y="0"/>
                <a:ext cx="151238"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49" name="Rectangle 48"/>
              <p:cNvSpPr/>
              <p:nvPr userDrawn="1"/>
            </p:nvSpPr>
            <p:spPr>
              <a:xfrm>
                <a:off x="4664342" y="0"/>
                <a:ext cx="135607"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50" name="Rectangle 49"/>
              <p:cNvSpPr/>
              <p:nvPr userDrawn="1"/>
            </p:nvSpPr>
            <p:spPr>
              <a:xfrm>
                <a:off x="4855819" y="0"/>
                <a:ext cx="135607"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51" name="Rectangle 50"/>
              <p:cNvSpPr/>
              <p:nvPr userDrawn="1"/>
            </p:nvSpPr>
            <p:spPr>
              <a:xfrm>
                <a:off x="5066835" y="0"/>
                <a:ext cx="123884"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52" name="Rectangle 51"/>
              <p:cNvSpPr/>
              <p:nvPr userDrawn="1"/>
            </p:nvSpPr>
            <p:spPr>
              <a:xfrm>
                <a:off x="5271338" y="0"/>
                <a:ext cx="114765"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53" name="Rectangle 52"/>
              <p:cNvSpPr/>
              <p:nvPr userDrawn="1"/>
            </p:nvSpPr>
            <p:spPr>
              <a:xfrm>
                <a:off x="5475841" y="0"/>
                <a:ext cx="105646"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54" name="Rectangle 53"/>
              <p:cNvSpPr/>
              <p:nvPr userDrawn="1"/>
            </p:nvSpPr>
            <p:spPr>
              <a:xfrm>
                <a:off x="5673830" y="0"/>
                <a:ext cx="96529"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55" name="Rectangle 54"/>
              <p:cNvSpPr/>
              <p:nvPr userDrawn="1"/>
            </p:nvSpPr>
            <p:spPr>
              <a:xfrm>
                <a:off x="5884845" y="0"/>
                <a:ext cx="87411"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56" name="Rectangle 55"/>
              <p:cNvSpPr/>
              <p:nvPr userDrawn="1"/>
            </p:nvSpPr>
            <p:spPr>
              <a:xfrm>
                <a:off x="6082835" y="0"/>
                <a:ext cx="78293"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57" name="Rectangle 56"/>
              <p:cNvSpPr/>
              <p:nvPr userDrawn="1"/>
            </p:nvSpPr>
            <p:spPr>
              <a:xfrm>
                <a:off x="6293851" y="0"/>
                <a:ext cx="69175"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58" name="Rectangle 57"/>
              <p:cNvSpPr/>
              <p:nvPr userDrawn="1"/>
            </p:nvSpPr>
            <p:spPr>
              <a:xfrm>
                <a:off x="6700529" y="0"/>
                <a:ext cx="46483"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59" name="Rectangle 58"/>
              <p:cNvSpPr/>
              <p:nvPr userDrawn="1"/>
            </p:nvSpPr>
            <p:spPr>
              <a:xfrm>
                <a:off x="6897785" y="0"/>
                <a:ext cx="34923" cy="685800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grpSp>
      </p:grpSp>
      <p:sp>
        <p:nvSpPr>
          <p:cNvPr id="2" name="Title 1"/>
          <p:cNvSpPr>
            <a:spLocks noGrp="1"/>
          </p:cNvSpPr>
          <p:nvPr>
            <p:ph type="title"/>
          </p:nvPr>
        </p:nvSpPr>
        <p:spPr>
          <a:xfrm>
            <a:off x="350763" y="5110286"/>
            <a:ext cx="3105176" cy="1402597"/>
          </a:xfrm>
        </p:spPr>
        <p:txBody>
          <a:bodyPr anchor="t"/>
          <a:lstStyle>
            <a:lvl1pPr algn="l">
              <a:defRPr sz="3100" b="1" cap="none">
                <a:solidFill>
                  <a:srgbClr val="FFFFFF"/>
                </a:solidFill>
                <a:latin typeface="Arial"/>
              </a:defRPr>
            </a:lvl1pPr>
          </a:lstStyle>
          <a:p>
            <a:r>
              <a:rPr lang="en-US" dirty="0" smtClean="0"/>
              <a:t>Click to edit Master title style</a:t>
            </a:r>
            <a:endParaRPr lang="en-US" dirty="0"/>
          </a:p>
        </p:txBody>
      </p:sp>
      <p:sp>
        <p:nvSpPr>
          <p:cNvPr id="3" name="Text Placeholder 2"/>
          <p:cNvSpPr>
            <a:spLocks noGrp="1"/>
          </p:cNvSpPr>
          <p:nvPr>
            <p:ph type="body" idx="1" hasCustomPrompt="1"/>
          </p:nvPr>
        </p:nvSpPr>
        <p:spPr>
          <a:xfrm>
            <a:off x="354061" y="2306638"/>
            <a:ext cx="3156608" cy="2803648"/>
          </a:xfrm>
        </p:spPr>
        <p:txBody>
          <a:bodyPr vert="horz" wrap="none" lIns="0" tIns="0" rIns="0" bIns="0" rtlCol="0" anchor="t">
            <a:normAutofit/>
          </a:bodyPr>
          <a:lstStyle>
            <a:lvl1pPr>
              <a:defRPr lang="en-US" sz="20000" i="0" dirty="0" smtClean="0">
                <a:solidFill>
                  <a:srgbClr val="FFFFFF"/>
                </a:solidFill>
                <a:latin typeface="Arial Narrow"/>
                <a:cs typeface="Arial Narrow"/>
              </a:defRPr>
            </a:lvl1pPr>
          </a:lstStyle>
          <a:p>
            <a:pPr lvl="0">
              <a:lnSpc>
                <a:spcPts val="18000"/>
              </a:lnSpc>
              <a:spcBef>
                <a:spcPts val="0"/>
              </a:spcBef>
            </a:pPr>
            <a:r>
              <a:rPr lang="en-US" dirty="0" smtClean="0"/>
              <a:t>#</a:t>
            </a:r>
          </a:p>
        </p:txBody>
      </p:sp>
      <p:sp>
        <p:nvSpPr>
          <p:cNvPr id="29"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595298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08760"/>
            <a:ext cx="3810000" cy="4525963"/>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508760"/>
            <a:ext cx="3810000" cy="4525963"/>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519548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535113"/>
            <a:ext cx="38115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174875"/>
            <a:ext cx="3811588" cy="3951288"/>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38131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3813175" cy="3951288"/>
          </a:xfrm>
        </p:spPr>
        <p:txBody>
          <a:bodyPr/>
          <a:lstStyle>
            <a:lvl1pPr>
              <a:defRPr sz="2200"/>
            </a:lvl1pPr>
            <a:lvl2pPr>
              <a:defRPr sz="2000"/>
            </a:lvl2pPr>
            <a:lvl3pPr>
              <a:defRPr sz="1800"/>
            </a:lvl3pPr>
            <a:lvl4pPr>
              <a:defRPr sz="16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976701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938585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4" name="TextBox 3"/>
          <p:cNvSpPr txBox="1"/>
          <p:nvPr userDrawn="1"/>
        </p:nvSpPr>
        <p:spPr>
          <a:xfrm>
            <a:off x="114663" y="6590189"/>
            <a:ext cx="6544491" cy="230832"/>
          </a:xfrm>
          <a:prstGeom prst="rect">
            <a:avLst/>
          </a:prstGeom>
          <a:noFill/>
        </p:spPr>
        <p:txBody>
          <a:bodyPr wrap="square" rtlCol="0">
            <a:spAutoFit/>
          </a:bodyPr>
          <a:lstStyle/>
          <a:p>
            <a:pPr>
              <a:defRPr/>
            </a:pPr>
            <a:r>
              <a:rPr lang="en-US" sz="900" dirty="0" smtClean="0">
                <a:solidFill>
                  <a:prstClr val="white"/>
                </a:solidFill>
              </a:rPr>
              <a:t>PRE-00374 Rev 004					Hologic Proprietary Information.</a:t>
            </a:r>
          </a:p>
        </p:txBody>
      </p:sp>
    </p:spTree>
    <p:extLst>
      <p:ext uri="{BB962C8B-B14F-4D97-AF65-F5344CB8AC3E}">
        <p14:creationId xmlns:p14="http://schemas.microsoft.com/office/powerpoint/2010/main" val="10443692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79097"/>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2_Blank">
    <p:bg>
      <p:bgPr>
        <a:solidFill>
          <a:srgbClr val="000000"/>
        </a:solidFill>
        <a:effectLst/>
      </p:bgPr>
    </p:bg>
    <p:spTree>
      <p:nvGrpSpPr>
        <p:cNvPr id="1" name=""/>
        <p:cNvGrpSpPr/>
        <p:nvPr/>
      </p:nvGrpSpPr>
      <p:grpSpPr>
        <a:xfrm>
          <a:off x="0" y="0"/>
          <a:ext cx="0" cy="0"/>
          <a:chOff x="0" y="0"/>
          <a:chExt cx="0" cy="0"/>
        </a:xfrm>
      </p:grpSpPr>
      <p:sp>
        <p:nvSpPr>
          <p:cNvPr id="2" name="TextBox 1"/>
          <p:cNvSpPr txBox="1"/>
          <p:nvPr userDrawn="1"/>
        </p:nvSpPr>
        <p:spPr>
          <a:xfrm>
            <a:off x="114663" y="6590189"/>
            <a:ext cx="6544491" cy="230832"/>
          </a:xfrm>
          <a:prstGeom prst="rect">
            <a:avLst/>
          </a:prstGeom>
          <a:noFill/>
        </p:spPr>
        <p:txBody>
          <a:bodyPr wrap="square" rtlCol="0">
            <a:spAutoFit/>
          </a:bodyPr>
          <a:lstStyle/>
          <a:p>
            <a:pPr>
              <a:defRPr/>
            </a:pPr>
            <a:r>
              <a:rPr lang="en-US" sz="900" dirty="0" smtClean="0">
                <a:solidFill>
                  <a:prstClr val="white"/>
                </a:solidFill>
              </a:rPr>
              <a:t>PRE-00374 Rev 004					Hologic Proprietary Information.</a:t>
            </a:r>
          </a:p>
        </p:txBody>
      </p:sp>
    </p:spTree>
    <p:extLst>
      <p:ext uri="{BB962C8B-B14F-4D97-AF65-F5344CB8AC3E}">
        <p14:creationId xmlns:p14="http://schemas.microsoft.com/office/powerpoint/2010/main" val="983153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Only Really Black">
    <p:bg>
      <p:bgPr>
        <a:solidFill>
          <a:schemeClr val="tx1"/>
        </a:solidFill>
        <a:effectLst/>
      </p:bgPr>
    </p:bg>
    <p:spTree>
      <p:nvGrpSpPr>
        <p:cNvPr id="1" name=""/>
        <p:cNvGrpSpPr/>
        <p:nvPr/>
      </p:nvGrpSpPr>
      <p:grpSpPr>
        <a:xfrm>
          <a:off x="0" y="0"/>
          <a:ext cx="0" cy="0"/>
          <a:chOff x="0" y="0"/>
          <a:chExt cx="0" cy="0"/>
        </a:xfrm>
      </p:grpSpPr>
      <p:sp>
        <p:nvSpPr>
          <p:cNvPr id="9" name="Rectangle 8"/>
          <p:cNvSpPr/>
          <p:nvPr userDrawn="1"/>
        </p:nvSpPr>
        <p:spPr>
          <a:xfrm rot="10800000">
            <a:off x="-1" y="0"/>
            <a:ext cx="9144001"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5" name="Slide Number Placeholder 4"/>
          <p:cNvSpPr>
            <a:spLocks noGrp="1"/>
          </p:cNvSpPr>
          <p:nvPr>
            <p:ph type="sldNum" sz="quarter" idx="12"/>
          </p:nvPr>
        </p:nvSpPr>
        <p:spPr>
          <a:xfrm>
            <a:off x="8781143" y="6495143"/>
            <a:ext cx="362856" cy="362856"/>
          </a:xfrm>
          <a:prstGeom prst="rect">
            <a:avLst/>
          </a:prstGeom>
        </p:spPr>
        <p:txBody>
          <a:bodyPr/>
          <a:lstStyle>
            <a:lvl1pPr>
              <a:defRPr>
                <a:solidFill>
                  <a:srgbClr val="FFFFFF"/>
                </a:solidFill>
              </a:defRPr>
            </a:lvl1pPr>
          </a:lstStyle>
          <a:p>
            <a:fld id="{6453F95C-7FA8-E048-BEDD-3F6B9882286F}" type="slidenum">
              <a:rPr lang="en-US" smtClean="0"/>
              <a:pPr/>
              <a:t>‹#›</a:t>
            </a:fld>
            <a:endParaRPr lang="en-US" dirty="0"/>
          </a:p>
        </p:txBody>
      </p:sp>
      <p:cxnSp>
        <p:nvCxnSpPr>
          <p:cNvPr id="7" name="Straight Connector 6"/>
          <p:cNvCxnSpPr/>
          <p:nvPr userDrawn="1"/>
        </p:nvCxnSpPr>
        <p:spPr>
          <a:xfrm>
            <a:off x="8774546" y="6495692"/>
            <a:ext cx="0" cy="361758"/>
          </a:xfrm>
          <a:prstGeom prst="line">
            <a:avLst/>
          </a:prstGeom>
          <a:ln w="9525"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7764703" y="6495692"/>
            <a:ext cx="0" cy="361758"/>
          </a:xfrm>
          <a:prstGeom prst="line">
            <a:avLst/>
          </a:prstGeom>
          <a:ln w="9525" cmpd="sng">
            <a:solidFill>
              <a:schemeClr val="bg1"/>
            </a:solidFill>
            <a:prstDash val="dot"/>
          </a:ln>
          <a:effectLst/>
        </p:spPr>
        <p:style>
          <a:lnRef idx="2">
            <a:schemeClr val="accent1"/>
          </a:lnRef>
          <a:fillRef idx="0">
            <a:schemeClr val="accent1"/>
          </a:fillRef>
          <a:effectRef idx="1">
            <a:schemeClr val="accent1"/>
          </a:effectRef>
          <a:fontRef idx="minor">
            <a:schemeClr val="tx1"/>
          </a:fontRef>
        </p:style>
      </p:cxnSp>
      <p:pic>
        <p:nvPicPr>
          <p:cNvPr id="11" name="Picture 10" descr="main_logo.png"/>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a:stretch/>
        </p:blipFill>
        <p:spPr>
          <a:xfrm>
            <a:off x="7940894" y="6603933"/>
            <a:ext cx="695106" cy="123812"/>
          </a:xfrm>
          <a:prstGeom prst="rect">
            <a:avLst/>
          </a:prstGeom>
        </p:spPr>
      </p:pic>
      <p:sp>
        <p:nvSpPr>
          <p:cNvPr id="10" name="TextBox 9"/>
          <p:cNvSpPr txBox="1"/>
          <p:nvPr userDrawn="1"/>
        </p:nvSpPr>
        <p:spPr>
          <a:xfrm>
            <a:off x="114663" y="6590189"/>
            <a:ext cx="6544491" cy="230832"/>
          </a:xfrm>
          <a:prstGeom prst="rect">
            <a:avLst/>
          </a:prstGeom>
          <a:noFill/>
        </p:spPr>
        <p:txBody>
          <a:bodyPr wrap="square" rtlCol="0">
            <a:spAutoFit/>
          </a:bodyPr>
          <a:lstStyle/>
          <a:p>
            <a:pPr>
              <a:defRPr/>
            </a:pPr>
            <a:r>
              <a:rPr lang="en-US" sz="900" dirty="0" smtClean="0">
                <a:solidFill>
                  <a:prstClr val="white"/>
                </a:solidFill>
              </a:rPr>
              <a:t>PRE-00374 Rev 004					Hologic Proprietary Information.</a:t>
            </a:r>
          </a:p>
        </p:txBody>
      </p:sp>
    </p:spTree>
    <p:extLst>
      <p:ext uri="{BB962C8B-B14F-4D97-AF65-F5344CB8AC3E}">
        <p14:creationId xmlns:p14="http://schemas.microsoft.com/office/powerpoint/2010/main" val="4294454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510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Option B">
    <p:spTree>
      <p:nvGrpSpPr>
        <p:cNvPr id="1" name=""/>
        <p:cNvGrpSpPr/>
        <p:nvPr/>
      </p:nvGrpSpPr>
      <p:grpSpPr>
        <a:xfrm>
          <a:off x="0" y="0"/>
          <a:ext cx="0" cy="0"/>
          <a:chOff x="0" y="0"/>
          <a:chExt cx="0" cy="0"/>
        </a:xfrm>
      </p:grpSpPr>
      <p:sp>
        <p:nvSpPr>
          <p:cNvPr id="39" name="Rectangle 38"/>
          <p:cNvSpPr/>
          <p:nvPr userDrawn="1"/>
        </p:nvSpPr>
        <p:spPr>
          <a:xfrm>
            <a:off x="0" y="0"/>
            <a:ext cx="9144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Arial"/>
            </a:endParaRPr>
          </a:p>
        </p:txBody>
      </p:sp>
      <p:sp>
        <p:nvSpPr>
          <p:cNvPr id="2" name="Title 1"/>
          <p:cNvSpPr>
            <a:spLocks noGrp="1"/>
          </p:cNvSpPr>
          <p:nvPr userDrawn="1">
            <p:ph type="title"/>
          </p:nvPr>
        </p:nvSpPr>
        <p:spPr>
          <a:xfrm>
            <a:off x="350762" y="5110286"/>
            <a:ext cx="4114800" cy="1402597"/>
          </a:xfrm>
        </p:spPr>
        <p:txBody>
          <a:bodyPr anchor="t"/>
          <a:lstStyle>
            <a:lvl1pPr algn="l">
              <a:defRPr sz="3100" b="1" cap="none">
                <a:solidFill>
                  <a:srgbClr val="FFFFFF"/>
                </a:solidFill>
                <a:latin typeface="Arial"/>
              </a:defRPr>
            </a:lvl1pPr>
          </a:lstStyle>
          <a:p>
            <a:r>
              <a:rPr lang="en-US" dirty="0" smtClean="0"/>
              <a:t>Click to edit Master title style</a:t>
            </a:r>
            <a:endParaRPr lang="en-US" dirty="0"/>
          </a:p>
        </p:txBody>
      </p:sp>
      <p:sp>
        <p:nvSpPr>
          <p:cNvPr id="27" name="Text Placeholder 2"/>
          <p:cNvSpPr>
            <a:spLocks noGrp="1"/>
          </p:cNvSpPr>
          <p:nvPr userDrawn="1">
            <p:ph type="body" idx="1" hasCustomPrompt="1"/>
          </p:nvPr>
        </p:nvSpPr>
        <p:spPr>
          <a:xfrm>
            <a:off x="354062" y="2306638"/>
            <a:ext cx="3101879" cy="2690394"/>
          </a:xfrm>
        </p:spPr>
        <p:txBody>
          <a:bodyPr vert="horz" wrap="none" lIns="0" tIns="0" rIns="0" bIns="0" rtlCol="0" anchor="t">
            <a:normAutofit/>
          </a:bodyPr>
          <a:lstStyle>
            <a:lvl1pPr>
              <a:defRPr lang="en-US" sz="20000" i="0" dirty="0" smtClean="0">
                <a:solidFill>
                  <a:srgbClr val="FFFFFF"/>
                </a:solidFill>
                <a:latin typeface="Arial Narrow"/>
                <a:cs typeface="Arial Narrow"/>
              </a:defRPr>
            </a:lvl1pPr>
          </a:lstStyle>
          <a:p>
            <a:pPr lvl="0">
              <a:lnSpc>
                <a:spcPts val="18000"/>
              </a:lnSpc>
              <a:spcBef>
                <a:spcPts val="0"/>
              </a:spcBef>
            </a:pPr>
            <a:r>
              <a:rPr lang="en-US" dirty="0" smtClean="0"/>
              <a:t>#</a:t>
            </a:r>
          </a:p>
        </p:txBody>
      </p:sp>
      <p:sp>
        <p:nvSpPr>
          <p:cNvPr id="6"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bg1"/>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2826946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g Photo Text">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14787" r="7222" b="7726"/>
          <a:stretch/>
        </p:blipFill>
        <p:spPr bwMode="auto">
          <a:xfrm>
            <a:off x="0" y="-548"/>
            <a:ext cx="9144000" cy="60855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Content Placeholder 2"/>
          <p:cNvSpPr>
            <a:spLocks noGrp="1"/>
          </p:cNvSpPr>
          <p:nvPr>
            <p:ph idx="1"/>
          </p:nvPr>
        </p:nvSpPr>
        <p:spPr>
          <a:xfrm>
            <a:off x="338329" y="3511297"/>
            <a:ext cx="4102705" cy="2259391"/>
          </a:xfrm>
        </p:spPr>
        <p:txBody>
          <a:bodyPr anchor="b" anchorCtr="0"/>
          <a:lstStyle>
            <a:lvl1pPr>
              <a:lnSpc>
                <a:spcPts val="2800"/>
              </a:lnSpc>
              <a:spcBef>
                <a:spcPts val="1000"/>
              </a:spcBef>
              <a:defRPr sz="2100">
                <a:solidFill>
                  <a:schemeClr val="tx2"/>
                </a:solidFill>
                <a:latin typeface="Arial"/>
              </a:defRPr>
            </a:lvl1pPr>
            <a:lvl2pPr marL="0" indent="0">
              <a:lnSpc>
                <a:spcPts val="2100"/>
              </a:lnSpc>
              <a:spcBef>
                <a:spcPts val="800"/>
              </a:spcBef>
              <a:buFont typeface="Arial"/>
              <a:buNone/>
              <a:defRPr sz="1500">
                <a:solidFill>
                  <a:schemeClr val="tx2"/>
                </a:solidFill>
                <a:latin typeface="Aria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a:p>
            <a:pPr lvl="1"/>
            <a:r>
              <a:rPr lang="en-US" dirty="0" smtClean="0"/>
              <a:t>Second level</a:t>
            </a:r>
          </a:p>
        </p:txBody>
      </p:sp>
      <p:sp>
        <p:nvSpPr>
          <p:cNvPr id="6"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4247544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White">
    <p:spTree>
      <p:nvGrpSpPr>
        <p:cNvPr id="1" name=""/>
        <p:cNvGrpSpPr/>
        <p:nvPr/>
      </p:nvGrpSpPr>
      <p:grpSpPr>
        <a:xfrm>
          <a:off x="0" y="0"/>
          <a:ext cx="0" cy="0"/>
          <a:chOff x="0" y="0"/>
          <a:chExt cx="0" cy="0"/>
        </a:xfrm>
      </p:grpSpPr>
      <p:sp>
        <p:nvSpPr>
          <p:cNvPr id="4" name="Title 1"/>
          <p:cNvSpPr>
            <a:spLocks noGrp="1"/>
          </p:cNvSpPr>
          <p:nvPr>
            <p:ph type="title"/>
          </p:nvPr>
        </p:nvSpPr>
        <p:spPr>
          <a:xfrm>
            <a:off x="457200" y="2286002"/>
            <a:ext cx="6862618" cy="1028095"/>
          </a:xfrm>
        </p:spPr>
        <p:txBody>
          <a:bodyPr anchor="b"/>
          <a:lstStyle>
            <a:lvl1pPr>
              <a:defRPr>
                <a:solidFill>
                  <a:schemeClr val="tx1"/>
                </a:solidFill>
              </a:defRPr>
            </a:lvl1pPr>
          </a:lstStyle>
          <a:p>
            <a:r>
              <a:rPr lang="en-US" dirty="0" smtClean="0"/>
              <a:t>Click to edit Master title style</a:t>
            </a:r>
            <a:endParaRPr lang="en-US" dirty="0"/>
          </a:p>
        </p:txBody>
      </p:sp>
      <p:sp>
        <p:nvSpPr>
          <p:cNvPr id="5" name="Content Placeholder 2"/>
          <p:cNvSpPr>
            <a:spLocks noGrp="1"/>
          </p:cNvSpPr>
          <p:nvPr>
            <p:ph idx="1"/>
          </p:nvPr>
        </p:nvSpPr>
        <p:spPr>
          <a:xfrm>
            <a:off x="457200" y="3543906"/>
            <a:ext cx="6862618" cy="1155095"/>
          </a:xfrm>
        </p:spPr>
        <p:txBody>
          <a:bodyPr/>
          <a:lstStyle>
            <a:lvl1pPr>
              <a:lnSpc>
                <a:spcPct val="95000"/>
              </a:lnSpc>
              <a:spcBef>
                <a:spcPts val="200"/>
              </a:spcBef>
              <a:defRPr sz="2100">
                <a:solidFill>
                  <a:schemeClr val="tx1"/>
                </a:solidFill>
                <a:latin typeface="Arial"/>
              </a:defRPr>
            </a:lvl1pPr>
            <a:lvl2pPr marL="365760" indent="-182880">
              <a:lnSpc>
                <a:spcPct val="95000"/>
              </a:lnSpc>
              <a:spcBef>
                <a:spcPts val="200"/>
              </a:spcBef>
              <a:buFont typeface="Arial"/>
              <a:buChar char="•"/>
              <a:defRPr sz="1700">
                <a:solidFill>
                  <a:schemeClr val="tx1"/>
                </a:solidFill>
                <a:latin typeface="Aria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a:p>
            <a:pPr lvl="1"/>
            <a:r>
              <a:rPr lang="en-US" dirty="0" smtClean="0"/>
              <a:t>Second level</a:t>
            </a:r>
          </a:p>
        </p:txBody>
      </p:sp>
      <p:sp>
        <p:nvSpPr>
          <p:cNvPr id="7"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1001296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Large Content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Content Placeholder 2"/>
          <p:cNvSpPr>
            <a:spLocks noGrp="1"/>
          </p:cNvSpPr>
          <p:nvPr>
            <p:ph sz="half" idx="1"/>
          </p:nvPr>
        </p:nvSpPr>
        <p:spPr>
          <a:xfrm>
            <a:off x="350762" y="1597152"/>
            <a:ext cx="8448524" cy="4451048"/>
          </a:xfrm>
        </p:spPr>
        <p:txBody>
          <a:bodyPr vert="horz" lIns="0" tIns="0" rIns="0" bIns="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4104269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s Only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Content Placeholder 2"/>
          <p:cNvSpPr>
            <a:spLocks noGrp="1"/>
          </p:cNvSpPr>
          <p:nvPr>
            <p:ph sz="half" idx="1"/>
          </p:nvPr>
        </p:nvSpPr>
        <p:spPr>
          <a:xfrm>
            <a:off x="350762" y="1597152"/>
            <a:ext cx="8448524" cy="4551349"/>
          </a:xfrm>
        </p:spPr>
        <p:txBody>
          <a:bodyPr vert="horz" lIns="0" tIns="0" rIns="0" bIns="0" rtlCol="0">
            <a:noAutofit/>
          </a:bodyPr>
          <a:lstStyle>
            <a:lvl1pPr marL="169863" indent="-169863">
              <a:lnSpc>
                <a:spcPct val="90000"/>
              </a:lnSpc>
              <a:spcBef>
                <a:spcPts val="200"/>
              </a:spcBef>
              <a:buFont typeface="Arial"/>
              <a:buChar char="•"/>
              <a:defRPr lang="en-US" sz="1700" b="0" dirty="0" smtClean="0"/>
            </a:lvl1pPr>
            <a:lvl2pPr marL="169863" indent="-169863">
              <a:lnSpc>
                <a:spcPct val="90000"/>
              </a:lnSpc>
              <a:spcBef>
                <a:spcPts val="200"/>
              </a:spcBef>
              <a:buFont typeface="Arial"/>
              <a:buChar char="•"/>
              <a:defRPr lang="en-US" sz="1700" dirty="0" smtClean="0"/>
            </a:lvl2pPr>
            <a:lvl3pPr marL="169863" indent="-169863">
              <a:lnSpc>
                <a:spcPct val="90000"/>
              </a:lnSpc>
              <a:spcBef>
                <a:spcPts val="200"/>
              </a:spcBef>
              <a:defRPr lang="en-US" sz="1700" dirty="0" smtClean="0"/>
            </a:lvl3pPr>
            <a:lvl4pPr marL="457200" indent="-228600">
              <a:lnSpc>
                <a:spcPct val="90000"/>
              </a:lnSpc>
              <a:spcBef>
                <a:spcPts val="200"/>
              </a:spcBef>
              <a:defRPr lang="en-US" sz="1500" dirty="0" smtClean="0"/>
            </a:lvl4pPr>
            <a:lvl5pPr marL="685800" indent="-169863">
              <a:lnSpc>
                <a:spcPct val="90000"/>
              </a:lnSpc>
              <a:spcBef>
                <a:spcPts val="200"/>
              </a:spcBef>
              <a:defRPr lang="en-US" sz="1300" dirty="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lang="en-US" smtClean="0"/>
              <a:pPr algn="ctr"/>
              <a:t>‹#›</a:t>
            </a:fld>
            <a:endParaRPr lang="en-US" dirty="0"/>
          </a:p>
        </p:txBody>
      </p:sp>
    </p:spTree>
    <p:extLst>
      <p:ext uri="{BB962C8B-B14F-4D97-AF65-F5344CB8AC3E}">
        <p14:creationId xmlns:p14="http://schemas.microsoft.com/office/powerpoint/2010/main" val="905252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microsoft.com/office/2007/relationships/hdphoto" Target="../media/hdphoto1.wdp"/><Relationship Id="rId2" Type="http://schemas.openxmlformats.org/officeDocument/2006/relationships/slideLayout" Target="../slideLayouts/slideLayout22.xml"/><Relationship Id="rId16" Type="http://schemas.openxmlformats.org/officeDocument/2006/relationships/image" Target="../media/image5.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theme" Target="../theme/theme2.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8.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0763" y="274639"/>
            <a:ext cx="8454571" cy="1143000"/>
          </a:xfrm>
          <a:prstGeom prst="rect">
            <a:avLst/>
          </a:prstGeom>
        </p:spPr>
        <p:txBody>
          <a:bodyPr vert="horz" lIns="0" tIns="0" rIns="0" bIns="0" rtlCol="0" anchor="ctr">
            <a:noAutofit/>
          </a:bodyPr>
          <a:lstStyle/>
          <a:p>
            <a:r>
              <a:rPr lang="en-US" dirty="0" smtClean="0"/>
              <a:t>Click to edit Master title style </a:t>
            </a:r>
            <a:endParaRPr lang="en-US" dirty="0"/>
          </a:p>
        </p:txBody>
      </p:sp>
      <p:sp>
        <p:nvSpPr>
          <p:cNvPr id="3" name="Text Placeholder 2"/>
          <p:cNvSpPr>
            <a:spLocks noGrp="1"/>
          </p:cNvSpPr>
          <p:nvPr>
            <p:ph type="body" idx="1"/>
          </p:nvPr>
        </p:nvSpPr>
        <p:spPr>
          <a:xfrm>
            <a:off x="350763" y="1600201"/>
            <a:ext cx="8454571" cy="4689324"/>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5" name="Straight Connector 4"/>
          <p:cNvCxnSpPr/>
          <p:nvPr userDrawn="1"/>
        </p:nvCxnSpPr>
        <p:spPr>
          <a:xfrm>
            <a:off x="8774546" y="6495693"/>
            <a:ext cx="0" cy="361759"/>
          </a:xfrm>
          <a:prstGeom prst="line">
            <a:avLst/>
          </a:prstGeom>
          <a:ln w="9525"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a:off x="7764703" y="6495693"/>
            <a:ext cx="0" cy="361759"/>
          </a:xfrm>
          <a:prstGeom prst="line">
            <a:avLst/>
          </a:prstGeom>
          <a:ln w="9525"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sp>
        <p:nvSpPr>
          <p:cNvPr id="8" name="Text Placeholder 10"/>
          <p:cNvSpPr txBox="1">
            <a:spLocks/>
          </p:cNvSpPr>
          <p:nvPr userDrawn="1"/>
        </p:nvSpPr>
        <p:spPr>
          <a:xfrm>
            <a:off x="5495638" y="6473663"/>
            <a:ext cx="2101273" cy="361759"/>
          </a:xfrm>
          <a:prstGeom prst="rect">
            <a:avLst/>
          </a:prstGeom>
        </p:spPr>
        <p:txBody>
          <a:bodyPr anchor="ctr"/>
          <a:lstStyle>
            <a:lvl1pPr marL="0" indent="0" algn="r" defTabSz="457200" rtl="0" eaLnBrk="1" latinLnBrk="0" hangingPunct="1">
              <a:spcBef>
                <a:spcPts val="1600"/>
              </a:spcBef>
              <a:buFont typeface="Arial"/>
              <a:buNone/>
              <a:defRPr sz="800" b="1" kern="1200">
                <a:solidFill>
                  <a:schemeClr val="tx1"/>
                </a:solidFill>
                <a:latin typeface="Arial"/>
                <a:ea typeface="+mn-ea"/>
                <a:cs typeface="+mn-cs"/>
              </a:defRPr>
            </a:lvl1pPr>
            <a:lvl2pPr marL="0" indent="0" algn="l" defTabSz="457200" rtl="0" eaLnBrk="1" latinLnBrk="0" hangingPunct="1">
              <a:lnSpc>
                <a:spcPts val="2500"/>
              </a:lnSpc>
              <a:spcBef>
                <a:spcPts val="1000"/>
              </a:spcBef>
              <a:buFont typeface="Arial"/>
              <a:buNone/>
              <a:defRPr sz="1700" kern="1200">
                <a:solidFill>
                  <a:schemeClr val="tx1"/>
                </a:solidFill>
                <a:latin typeface="Arial"/>
                <a:ea typeface="+mn-ea"/>
                <a:cs typeface="+mn-cs"/>
              </a:defRPr>
            </a:lvl2pPr>
            <a:lvl3pPr marL="365760" indent="-182880" algn="l" defTabSz="457200" rtl="0" eaLnBrk="1" latinLnBrk="0" hangingPunct="1">
              <a:lnSpc>
                <a:spcPts val="2500"/>
              </a:lnSpc>
              <a:spcBef>
                <a:spcPts val="800"/>
              </a:spcBef>
              <a:buFont typeface="Arial"/>
              <a:buChar char="•"/>
              <a:defRPr sz="1700" kern="1200">
                <a:solidFill>
                  <a:schemeClr val="tx1"/>
                </a:solidFill>
                <a:latin typeface="Arial"/>
                <a:ea typeface="+mn-ea"/>
                <a:cs typeface="+mn-cs"/>
              </a:defRPr>
            </a:lvl3pPr>
            <a:lvl4pPr marL="594360" indent="-182880" algn="l" defTabSz="457200" rtl="0" eaLnBrk="1" latinLnBrk="0" hangingPunct="1">
              <a:lnSpc>
                <a:spcPts val="2100"/>
              </a:lnSpc>
              <a:spcBef>
                <a:spcPts val="600"/>
              </a:spcBef>
              <a:buFont typeface="Arial"/>
              <a:buChar char="–"/>
              <a:defRPr sz="1500" kern="1200">
                <a:solidFill>
                  <a:schemeClr val="tx1"/>
                </a:solidFill>
                <a:latin typeface="Arial"/>
                <a:ea typeface="+mn-ea"/>
                <a:cs typeface="+mn-cs"/>
              </a:defRPr>
            </a:lvl4pPr>
            <a:lvl5pPr marL="822960" indent="-182880" algn="l" defTabSz="457200" rtl="0" eaLnBrk="1" latinLnBrk="0" hangingPunct="1">
              <a:lnSpc>
                <a:spcPts val="2100"/>
              </a:lnSpc>
              <a:spcBef>
                <a:spcPts val="600"/>
              </a:spcBef>
              <a:buFont typeface="Arial"/>
              <a:buChar char="»"/>
              <a:defRPr sz="13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Medical Education </a:t>
            </a:r>
          </a:p>
        </p:txBody>
      </p:sp>
      <p:sp>
        <p:nvSpPr>
          <p:cNvPr id="10" name="Title 1"/>
          <p:cNvSpPr txBox="1">
            <a:spLocks/>
          </p:cNvSpPr>
          <p:nvPr userDrawn="1"/>
        </p:nvSpPr>
        <p:spPr>
          <a:xfrm>
            <a:off x="350763" y="6595903"/>
            <a:ext cx="5896908" cy="288992"/>
          </a:xfrm>
          <a:prstGeom prst="rect">
            <a:avLst/>
          </a:prstGeom>
        </p:spPr>
        <p:txBody>
          <a:bodyPr lIns="0" anchor="b"/>
          <a:lstStyle>
            <a:lvl1pPr algn="l" defTabSz="457200" rtl="0" eaLnBrk="1" latinLnBrk="0" hangingPunct="1">
              <a:spcBef>
                <a:spcPct val="0"/>
              </a:spcBef>
              <a:buNone/>
              <a:defRPr lang="en-US" sz="800" b="1" i="0" u="none" strike="noStrike" kern="1200" cap="none" baseline="0" smtClean="0">
                <a:solidFill>
                  <a:srgbClr val="FFFFFF"/>
                </a:solidFill>
                <a:latin typeface="Arial"/>
                <a:ea typeface="+mj-ea"/>
                <a:cs typeface="+mj-cs"/>
              </a:defRPr>
            </a:lvl1pPr>
          </a:lstStyle>
          <a:p>
            <a:r>
              <a:rPr lang="en-US" sz="800" dirty="0" smtClean="0">
                <a:solidFill>
                  <a:srgbClr val="000000"/>
                </a:solidFill>
              </a:rPr>
              <a:t>Hologic Proprietary – For Educational Purposes Only – PRE-00370 – rev006 – June 2016</a:t>
            </a:r>
          </a:p>
          <a:p>
            <a:r>
              <a:rPr lang="en-US" dirty="0" smtClean="0"/>
              <a:t>style</a:t>
            </a:r>
            <a:endParaRPr lang="en-US" dirty="0"/>
          </a:p>
        </p:txBody>
      </p:sp>
      <p:sp>
        <p:nvSpPr>
          <p:cNvPr id="11"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chemeClr val="tx1"/>
                </a:solidFill>
                <a:latin typeface="Arial"/>
              </a:defRPr>
            </a:lvl1pPr>
          </a:lstStyle>
          <a:p>
            <a:pPr algn="ctr"/>
            <a:fld id="{6453F95C-7FA8-E048-BEDD-3F6B9882286F}" type="slidenum">
              <a:rPr lang="en-US" smtClean="0"/>
              <a:pPr algn="ctr"/>
              <a:t>‹#›</a:t>
            </a:fld>
            <a:endParaRPr lang="en-US" dirty="0"/>
          </a:p>
        </p:txBody>
      </p:sp>
      <p:pic>
        <p:nvPicPr>
          <p:cNvPr id="12" name="Picture 11" descr="main_logo.png"/>
          <p:cNvPicPr>
            <a:picLocks noChangeAspect="1"/>
          </p:cNvPicPr>
          <p:nvPr userDrawn="1"/>
        </p:nvPicPr>
        <p:blipFill rotWithShape="1">
          <a:blip r:embed="rId22" cstate="screen">
            <a:extLst>
              <a:ext uri="{28A0092B-C50C-407E-A947-70E740481C1C}">
                <a14:useLocalDpi xmlns:a14="http://schemas.microsoft.com/office/drawing/2010/main"/>
              </a:ext>
            </a:extLst>
          </a:blip>
          <a:srcRect/>
          <a:stretch/>
        </p:blipFill>
        <p:spPr>
          <a:xfrm>
            <a:off x="7940894" y="6569008"/>
            <a:ext cx="695106" cy="122834"/>
          </a:xfrm>
          <a:prstGeom prst="rect">
            <a:avLst/>
          </a:prstGeom>
        </p:spPr>
      </p:pic>
    </p:spTree>
    <p:extLst>
      <p:ext uri="{BB962C8B-B14F-4D97-AF65-F5344CB8AC3E}">
        <p14:creationId xmlns:p14="http://schemas.microsoft.com/office/powerpoint/2010/main" val="4035304701"/>
      </p:ext>
    </p:extLst>
  </p:cSld>
  <p:clrMap bg1="lt1" tx1="dk1" bg2="lt2" tx2="dk2" accent1="accent1" accent2="accent2" accent3="accent3" accent4="accent4" accent5="accent5" accent6="accent6" hlink="hlink" folHlink="folHlink"/>
  <p:sldLayoutIdLst>
    <p:sldLayoutId id="2147483695" r:id="rId1"/>
    <p:sldLayoutId id="2147483650" r:id="rId2"/>
    <p:sldLayoutId id="2147483654" r:id="rId3"/>
    <p:sldLayoutId id="2147483651" r:id="rId4"/>
    <p:sldLayoutId id="2147483652" r:id="rId5"/>
    <p:sldLayoutId id="2147483653" r:id="rId6"/>
    <p:sldLayoutId id="2147483662" r:id="rId7"/>
    <p:sldLayoutId id="2147483663" r:id="rId8"/>
    <p:sldLayoutId id="2147483670" r:id="rId9"/>
    <p:sldLayoutId id="2147483688" r:id="rId10"/>
    <p:sldLayoutId id="2147483689" r:id="rId11"/>
    <p:sldLayoutId id="2147483666" r:id="rId12"/>
    <p:sldLayoutId id="2147483664" r:id="rId13"/>
    <p:sldLayoutId id="2147483665" r:id="rId14"/>
    <p:sldLayoutId id="2147483667" r:id="rId15"/>
    <p:sldLayoutId id="2147483697" r:id="rId16"/>
    <p:sldLayoutId id="2147483698" r:id="rId17"/>
    <p:sldLayoutId id="2147483700" r:id="rId18"/>
    <p:sldLayoutId id="2147483701" r:id="rId19"/>
    <p:sldLayoutId id="2147483703" r:id="rId20"/>
  </p:sldLayoutIdLst>
  <p:hf hdr="0" ftr="0" dt="0"/>
  <p:txStyles>
    <p:titleStyle>
      <a:lvl1pPr algn="l" defTabSz="457200" rtl="0" eaLnBrk="1" latinLnBrk="0" hangingPunct="1">
        <a:lnSpc>
          <a:spcPct val="90000"/>
        </a:lnSpc>
        <a:spcBef>
          <a:spcPct val="0"/>
        </a:spcBef>
        <a:buNone/>
        <a:defRPr sz="3100" b="1" kern="1200">
          <a:solidFill>
            <a:schemeClr val="tx1"/>
          </a:solidFill>
          <a:latin typeface="Arial"/>
          <a:ea typeface="+mj-ea"/>
          <a:cs typeface="+mj-cs"/>
        </a:defRPr>
      </a:lvl1pPr>
    </p:titleStyle>
    <p:bodyStyle>
      <a:lvl1pPr marL="0" indent="0" algn="l" defTabSz="457200" rtl="0" eaLnBrk="1" latinLnBrk="0" hangingPunct="1">
        <a:lnSpc>
          <a:spcPct val="95000"/>
        </a:lnSpc>
        <a:spcBef>
          <a:spcPts val="200"/>
        </a:spcBef>
        <a:spcAft>
          <a:spcPts val="400"/>
        </a:spcAft>
        <a:buFont typeface="Arial"/>
        <a:buNone/>
        <a:defRPr sz="2100" b="1" kern="1200">
          <a:solidFill>
            <a:schemeClr val="tx1"/>
          </a:solidFill>
          <a:latin typeface="Arial"/>
          <a:ea typeface="+mn-ea"/>
          <a:cs typeface="+mn-cs"/>
        </a:defRPr>
      </a:lvl1pPr>
      <a:lvl2pPr marL="0" indent="0" algn="l" defTabSz="457200" rtl="0" eaLnBrk="1" latinLnBrk="0" hangingPunct="1">
        <a:lnSpc>
          <a:spcPct val="95000"/>
        </a:lnSpc>
        <a:spcBef>
          <a:spcPts val="200"/>
        </a:spcBef>
        <a:spcAft>
          <a:spcPts val="400"/>
        </a:spcAft>
        <a:buFont typeface="Arial"/>
        <a:buNone/>
        <a:defRPr sz="1700" kern="1200">
          <a:solidFill>
            <a:schemeClr val="tx1"/>
          </a:solidFill>
          <a:latin typeface="Arial"/>
          <a:ea typeface="+mn-ea"/>
          <a:cs typeface="+mn-cs"/>
        </a:defRPr>
      </a:lvl2pPr>
      <a:lvl3pPr marL="365760" indent="-182880" algn="l" defTabSz="457200" rtl="0" eaLnBrk="1" latinLnBrk="0" hangingPunct="1">
        <a:lnSpc>
          <a:spcPct val="95000"/>
        </a:lnSpc>
        <a:spcBef>
          <a:spcPts val="200"/>
        </a:spcBef>
        <a:spcAft>
          <a:spcPts val="400"/>
        </a:spcAft>
        <a:buFont typeface="Arial"/>
        <a:buChar char="•"/>
        <a:defRPr sz="1700" kern="1200">
          <a:solidFill>
            <a:schemeClr val="tx1"/>
          </a:solidFill>
          <a:latin typeface="Arial"/>
          <a:ea typeface="+mn-ea"/>
          <a:cs typeface="+mn-cs"/>
        </a:defRPr>
      </a:lvl3pPr>
      <a:lvl4pPr marL="594360" indent="-182880" algn="l" defTabSz="457200" rtl="0" eaLnBrk="1" latinLnBrk="0" hangingPunct="1">
        <a:lnSpc>
          <a:spcPct val="95000"/>
        </a:lnSpc>
        <a:spcBef>
          <a:spcPts val="200"/>
        </a:spcBef>
        <a:spcAft>
          <a:spcPts val="400"/>
        </a:spcAft>
        <a:buFont typeface="Arial"/>
        <a:buChar char="–"/>
        <a:defRPr sz="1500" kern="1200">
          <a:solidFill>
            <a:schemeClr val="tx1"/>
          </a:solidFill>
          <a:latin typeface="Arial"/>
          <a:ea typeface="+mn-ea"/>
          <a:cs typeface="+mn-cs"/>
        </a:defRPr>
      </a:lvl4pPr>
      <a:lvl5pPr marL="822960" indent="-182880" algn="l" defTabSz="457200" rtl="0" eaLnBrk="1" latinLnBrk="0" hangingPunct="1">
        <a:lnSpc>
          <a:spcPct val="95000"/>
        </a:lnSpc>
        <a:spcBef>
          <a:spcPts val="200"/>
        </a:spcBef>
        <a:spcAft>
          <a:spcPts val="400"/>
        </a:spcAft>
        <a:buFont typeface="Arial"/>
        <a:buChar char="»"/>
        <a:defRPr sz="13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0763" y="274639"/>
            <a:ext cx="8454571" cy="1143000"/>
          </a:xfrm>
          <a:prstGeom prst="rect">
            <a:avLst/>
          </a:prstGeom>
        </p:spPr>
        <p:txBody>
          <a:bodyPr vert="horz" lIns="0" tIns="0" rIns="0" bIns="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50763" y="1600201"/>
            <a:ext cx="8454571" cy="4689324"/>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Slide Number Placeholder 2"/>
          <p:cNvSpPr>
            <a:spLocks noGrp="1"/>
          </p:cNvSpPr>
          <p:nvPr>
            <p:ph type="sldNum" sz="quarter" idx="4"/>
          </p:nvPr>
        </p:nvSpPr>
        <p:spPr>
          <a:xfrm>
            <a:off x="8781143" y="6475385"/>
            <a:ext cx="362856" cy="362856"/>
          </a:xfrm>
          <a:prstGeom prst="rect">
            <a:avLst/>
          </a:prstGeom>
        </p:spPr>
        <p:txBody>
          <a:bodyPr vert="horz" lIns="0" tIns="0" rIns="0" bIns="0" rtlCol="0" anchor="ctr">
            <a:noAutofit/>
          </a:bodyPr>
          <a:lstStyle>
            <a:lvl1pPr>
              <a:defRPr lang="en-US" sz="800" smtClean="0">
                <a:solidFill>
                  <a:srgbClr val="FFFFFF"/>
                </a:solidFill>
                <a:latin typeface="Arial"/>
              </a:defRPr>
            </a:lvl1pPr>
          </a:lstStyle>
          <a:p>
            <a:pPr algn="ctr"/>
            <a:fld id="{6453F95C-7FA8-E048-BEDD-3F6B9882286F}" type="slidenum">
              <a:rPr lang="en-US" smtClean="0"/>
              <a:pPr algn="ctr"/>
              <a:t>‹#›</a:t>
            </a:fld>
            <a:endParaRPr lang="en-US" dirty="0"/>
          </a:p>
        </p:txBody>
      </p:sp>
      <p:cxnSp>
        <p:nvCxnSpPr>
          <p:cNvPr id="16" name="Straight Connector 15"/>
          <p:cNvCxnSpPr/>
          <p:nvPr userDrawn="1"/>
        </p:nvCxnSpPr>
        <p:spPr>
          <a:xfrm>
            <a:off x="8774546" y="6495693"/>
            <a:ext cx="0" cy="361759"/>
          </a:xfrm>
          <a:prstGeom prst="line">
            <a:avLst/>
          </a:prstGeom>
          <a:ln w="9525" cmpd="sng">
            <a:solidFill>
              <a:srgbClr val="FFFFFF"/>
            </a:solidFill>
            <a:prstDash val="dot"/>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7764703" y="6495693"/>
            <a:ext cx="0" cy="361759"/>
          </a:xfrm>
          <a:prstGeom prst="line">
            <a:avLst/>
          </a:prstGeom>
          <a:ln w="9525" cmpd="sng">
            <a:solidFill>
              <a:schemeClr val="tx1"/>
            </a:solidFill>
            <a:prstDash val="dot"/>
          </a:ln>
          <a:effectLst/>
        </p:spPr>
        <p:style>
          <a:lnRef idx="2">
            <a:schemeClr val="accent1"/>
          </a:lnRef>
          <a:fillRef idx="0">
            <a:schemeClr val="accent1"/>
          </a:fillRef>
          <a:effectRef idx="1">
            <a:schemeClr val="accent1"/>
          </a:effectRef>
          <a:fontRef idx="minor">
            <a:schemeClr val="tx1"/>
          </a:fontRef>
        </p:style>
      </p:cxnSp>
      <p:sp>
        <p:nvSpPr>
          <p:cNvPr id="18" name="Text Placeholder 10"/>
          <p:cNvSpPr txBox="1">
            <a:spLocks/>
          </p:cNvSpPr>
          <p:nvPr userDrawn="1"/>
        </p:nvSpPr>
        <p:spPr>
          <a:xfrm>
            <a:off x="5495638" y="6473663"/>
            <a:ext cx="2101273" cy="361759"/>
          </a:xfrm>
          <a:prstGeom prst="rect">
            <a:avLst/>
          </a:prstGeom>
        </p:spPr>
        <p:txBody>
          <a:bodyPr anchor="ctr"/>
          <a:lstStyle>
            <a:lvl1pPr marL="0" indent="0" algn="r" defTabSz="457200" rtl="0" eaLnBrk="1" latinLnBrk="0" hangingPunct="1">
              <a:spcBef>
                <a:spcPts val="1600"/>
              </a:spcBef>
              <a:buFont typeface="Arial"/>
              <a:buNone/>
              <a:defRPr sz="800" b="1" kern="1200">
                <a:solidFill>
                  <a:srgbClr val="FFFFFF"/>
                </a:solidFill>
                <a:latin typeface="Arial"/>
                <a:ea typeface="+mn-ea"/>
                <a:cs typeface="+mn-cs"/>
              </a:defRPr>
            </a:lvl1pPr>
            <a:lvl2pPr marL="0" indent="0" algn="l" defTabSz="457200" rtl="0" eaLnBrk="1" latinLnBrk="0" hangingPunct="1">
              <a:lnSpc>
                <a:spcPts val="2500"/>
              </a:lnSpc>
              <a:spcBef>
                <a:spcPts val="1000"/>
              </a:spcBef>
              <a:buFont typeface="Arial"/>
              <a:buNone/>
              <a:defRPr sz="1700" kern="1200">
                <a:solidFill>
                  <a:schemeClr val="tx1"/>
                </a:solidFill>
                <a:latin typeface="Arial"/>
                <a:ea typeface="+mn-ea"/>
                <a:cs typeface="+mn-cs"/>
              </a:defRPr>
            </a:lvl2pPr>
            <a:lvl3pPr marL="365760" indent="-182880" algn="l" defTabSz="457200" rtl="0" eaLnBrk="1" latinLnBrk="0" hangingPunct="1">
              <a:lnSpc>
                <a:spcPts val="2500"/>
              </a:lnSpc>
              <a:spcBef>
                <a:spcPts val="800"/>
              </a:spcBef>
              <a:buFont typeface="Arial"/>
              <a:buChar char="•"/>
              <a:defRPr sz="1700" kern="1200">
                <a:solidFill>
                  <a:schemeClr val="tx1"/>
                </a:solidFill>
                <a:latin typeface="Arial"/>
                <a:ea typeface="+mn-ea"/>
                <a:cs typeface="+mn-cs"/>
              </a:defRPr>
            </a:lvl3pPr>
            <a:lvl4pPr marL="594360" indent="-182880" algn="l" defTabSz="457200" rtl="0" eaLnBrk="1" latinLnBrk="0" hangingPunct="1">
              <a:lnSpc>
                <a:spcPts val="2100"/>
              </a:lnSpc>
              <a:spcBef>
                <a:spcPts val="600"/>
              </a:spcBef>
              <a:buFont typeface="Arial"/>
              <a:buChar char="–"/>
              <a:defRPr sz="1500" kern="1200">
                <a:solidFill>
                  <a:schemeClr val="tx1"/>
                </a:solidFill>
                <a:latin typeface="Arial"/>
                <a:ea typeface="+mn-ea"/>
                <a:cs typeface="+mn-cs"/>
              </a:defRPr>
            </a:lvl4pPr>
            <a:lvl5pPr marL="822960" indent="-182880" algn="l" defTabSz="457200" rtl="0" eaLnBrk="1" latinLnBrk="0" hangingPunct="1">
              <a:lnSpc>
                <a:spcPts val="2100"/>
              </a:lnSpc>
              <a:spcBef>
                <a:spcPts val="600"/>
              </a:spcBef>
              <a:buFont typeface="Arial"/>
              <a:buChar char="»"/>
              <a:defRPr sz="13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t>Medical Education</a:t>
            </a:r>
          </a:p>
        </p:txBody>
      </p:sp>
      <p:sp>
        <p:nvSpPr>
          <p:cNvPr id="9" name="Title 1"/>
          <p:cNvSpPr txBox="1">
            <a:spLocks/>
          </p:cNvSpPr>
          <p:nvPr userDrawn="1"/>
        </p:nvSpPr>
        <p:spPr>
          <a:xfrm>
            <a:off x="350763" y="6400896"/>
            <a:ext cx="5896908" cy="336224"/>
          </a:xfrm>
          <a:prstGeom prst="rect">
            <a:avLst/>
          </a:prstGeom>
        </p:spPr>
        <p:txBody>
          <a:bodyPr lIns="0" anchor="b"/>
          <a:lstStyle>
            <a:lvl1pPr algn="l" defTabSz="457200" rtl="0" eaLnBrk="1" latinLnBrk="0" hangingPunct="1">
              <a:spcBef>
                <a:spcPct val="0"/>
              </a:spcBef>
              <a:buNone/>
              <a:defRPr lang="en-US" sz="800" b="1" i="0" u="none" strike="noStrike" kern="1200" cap="none" baseline="0" smtClean="0">
                <a:solidFill>
                  <a:srgbClr val="FFFFFF"/>
                </a:solidFill>
                <a:latin typeface="Arial"/>
                <a:ea typeface="+mj-ea"/>
                <a:cs typeface="+mj-cs"/>
              </a:defRPr>
            </a:lvl1pPr>
          </a:lstStyle>
          <a:p>
            <a:r>
              <a:rPr lang="en-US" sz="800" dirty="0" smtClean="0">
                <a:solidFill>
                  <a:schemeClr val="tx1"/>
                </a:solidFill>
              </a:rPr>
              <a:t>Hologic Proprietary – For Educational Purposes Only – PRE-00370 – rev006 – June 2016</a:t>
            </a:r>
          </a:p>
        </p:txBody>
      </p:sp>
      <p:pic>
        <p:nvPicPr>
          <p:cNvPr id="10" name="Picture 9" descr="main_logo.png"/>
          <p:cNvPicPr>
            <a:picLocks noChangeAspect="1"/>
          </p:cNvPicPr>
          <p:nvPr userDrawn="1"/>
        </p:nvPicPr>
        <p:blipFill rotWithShape="1">
          <a:blip r:embed="rId16" cstate="screen">
            <a:extLst>
              <a:ext uri="{BEBA8EAE-BF5A-486C-A8C5-ECC9F3942E4B}">
                <a14:imgProps xmlns:a14="http://schemas.microsoft.com/office/drawing/2010/main">
                  <a14:imgLayer r:embed="rId17">
                    <a14:imgEffect>
                      <a14:brightnessContrast bright="100000" contrast="100000"/>
                    </a14:imgEffect>
                  </a14:imgLayer>
                </a14:imgProps>
              </a:ext>
              <a:ext uri="{28A0092B-C50C-407E-A947-70E740481C1C}">
                <a14:useLocalDpi xmlns:a14="http://schemas.microsoft.com/office/drawing/2010/main"/>
              </a:ext>
            </a:extLst>
          </a:blip>
          <a:srcRect/>
          <a:stretch/>
        </p:blipFill>
        <p:spPr>
          <a:xfrm>
            <a:off x="7940894" y="6569008"/>
            <a:ext cx="695106" cy="123812"/>
          </a:xfrm>
          <a:prstGeom prst="rect">
            <a:avLst/>
          </a:prstGeom>
        </p:spPr>
      </p:pic>
    </p:spTree>
    <p:extLst>
      <p:ext uri="{BB962C8B-B14F-4D97-AF65-F5344CB8AC3E}">
        <p14:creationId xmlns:p14="http://schemas.microsoft.com/office/powerpoint/2010/main" val="4031593810"/>
      </p:ext>
    </p:extLst>
  </p:cSld>
  <p:clrMap bg1="dk1" tx1="lt1" bg2="dk2" tx2="lt2" accent1="accent1" accent2="accent2" accent3="accent3" accent4="accent4" accent5="accent5" accent6="accent6" hlink="hlink" folHlink="folHlink"/>
  <p:sldLayoutIdLst>
    <p:sldLayoutId id="2147483696" r:id="rId1"/>
    <p:sldLayoutId id="2147483687" r:id="rId2"/>
    <p:sldLayoutId id="2147483680" r:id="rId3"/>
    <p:sldLayoutId id="2147483694" r:id="rId4"/>
    <p:sldLayoutId id="2147483693" r:id="rId5"/>
    <p:sldLayoutId id="2147483690" r:id="rId6"/>
    <p:sldLayoutId id="2147483681" r:id="rId7"/>
    <p:sldLayoutId id="2147483682" r:id="rId8"/>
    <p:sldLayoutId id="2147483692" r:id="rId9"/>
    <p:sldLayoutId id="2147483691" r:id="rId10"/>
    <p:sldLayoutId id="2147483685" r:id="rId11"/>
    <p:sldLayoutId id="2147483683" r:id="rId12"/>
    <p:sldLayoutId id="2147483684" r:id="rId13"/>
    <p:sldLayoutId id="2147483686" r:id="rId14"/>
  </p:sldLayoutIdLst>
  <p:hf hdr="0" ftr="0" dt="0"/>
  <p:txStyles>
    <p:titleStyle>
      <a:lvl1pPr algn="l" defTabSz="457200" rtl="0" eaLnBrk="1" latinLnBrk="0" hangingPunct="1">
        <a:lnSpc>
          <a:spcPct val="90000"/>
        </a:lnSpc>
        <a:spcBef>
          <a:spcPct val="0"/>
        </a:spcBef>
        <a:buNone/>
        <a:defRPr sz="3100" b="1" kern="1200">
          <a:solidFill>
            <a:schemeClr val="tx1"/>
          </a:solidFill>
          <a:latin typeface="Arial"/>
          <a:ea typeface="+mj-ea"/>
          <a:cs typeface="+mj-cs"/>
        </a:defRPr>
      </a:lvl1pPr>
    </p:titleStyle>
    <p:bodyStyle>
      <a:lvl1pPr marL="0" indent="0" algn="l" defTabSz="457200" rtl="0" eaLnBrk="1" latinLnBrk="0" hangingPunct="1">
        <a:lnSpc>
          <a:spcPct val="90000"/>
        </a:lnSpc>
        <a:spcBef>
          <a:spcPts val="200"/>
        </a:spcBef>
        <a:spcAft>
          <a:spcPts val="400"/>
        </a:spcAft>
        <a:buFont typeface="Arial"/>
        <a:buNone/>
        <a:defRPr sz="2100" b="1" kern="1200">
          <a:solidFill>
            <a:schemeClr val="tx1"/>
          </a:solidFill>
          <a:latin typeface="Arial"/>
          <a:ea typeface="+mn-ea"/>
          <a:cs typeface="+mn-cs"/>
        </a:defRPr>
      </a:lvl1pPr>
      <a:lvl2pPr marL="0" indent="0" algn="l" defTabSz="457200" rtl="0" eaLnBrk="1" latinLnBrk="0" hangingPunct="1">
        <a:lnSpc>
          <a:spcPct val="90000"/>
        </a:lnSpc>
        <a:spcBef>
          <a:spcPts val="200"/>
        </a:spcBef>
        <a:spcAft>
          <a:spcPts val="400"/>
        </a:spcAft>
        <a:buFont typeface="Arial"/>
        <a:buNone/>
        <a:defRPr sz="1700" kern="1200">
          <a:solidFill>
            <a:schemeClr val="tx1"/>
          </a:solidFill>
          <a:latin typeface="Arial"/>
          <a:ea typeface="+mn-ea"/>
          <a:cs typeface="+mn-cs"/>
        </a:defRPr>
      </a:lvl2pPr>
      <a:lvl3pPr marL="365760" indent="-182880" algn="l" defTabSz="457200" rtl="0" eaLnBrk="1" latinLnBrk="0" hangingPunct="1">
        <a:lnSpc>
          <a:spcPct val="90000"/>
        </a:lnSpc>
        <a:spcBef>
          <a:spcPts val="200"/>
        </a:spcBef>
        <a:spcAft>
          <a:spcPts val="400"/>
        </a:spcAft>
        <a:buFont typeface="Arial"/>
        <a:buChar char="•"/>
        <a:defRPr sz="1700" kern="1200">
          <a:solidFill>
            <a:schemeClr val="tx1"/>
          </a:solidFill>
          <a:latin typeface="Arial"/>
          <a:ea typeface="+mn-ea"/>
          <a:cs typeface="+mn-cs"/>
        </a:defRPr>
      </a:lvl3pPr>
      <a:lvl4pPr marL="594360" indent="-182880" algn="l" defTabSz="457200" rtl="0" eaLnBrk="1" latinLnBrk="0" hangingPunct="1">
        <a:lnSpc>
          <a:spcPct val="90000"/>
        </a:lnSpc>
        <a:spcBef>
          <a:spcPts val="200"/>
        </a:spcBef>
        <a:spcAft>
          <a:spcPts val="400"/>
        </a:spcAft>
        <a:buFont typeface="Arial"/>
        <a:buChar char="–"/>
        <a:defRPr sz="1500" kern="1200">
          <a:solidFill>
            <a:schemeClr val="tx1"/>
          </a:solidFill>
          <a:latin typeface="Arial"/>
          <a:ea typeface="+mn-ea"/>
          <a:cs typeface="+mn-cs"/>
        </a:defRPr>
      </a:lvl4pPr>
      <a:lvl5pPr marL="822960" indent="-182880" algn="l" defTabSz="457200" rtl="0" eaLnBrk="1" latinLnBrk="0" hangingPunct="1">
        <a:lnSpc>
          <a:spcPct val="90000"/>
        </a:lnSpc>
        <a:spcBef>
          <a:spcPts val="200"/>
        </a:spcBef>
        <a:spcAft>
          <a:spcPts val="400"/>
        </a:spcAft>
        <a:buFont typeface="Arial"/>
        <a:buChar char="»"/>
        <a:defRPr sz="13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731838"/>
            <a:ext cx="7772400" cy="758825"/>
          </a:xfrm>
          <a:prstGeom prst="rect">
            <a:avLst/>
          </a:prstGeom>
        </p:spPr>
        <p:txBody>
          <a:bodyPr vert="horz" lIns="0" tIns="0" rIns="0" bIns="0" rtlCol="0">
            <a:noAutofit/>
          </a:bodyPr>
          <a:lstStyle/>
          <a:p>
            <a:pPr lvl="0"/>
            <a:r>
              <a:rPr lang="en-US" dirty="0" smtClean="0"/>
              <a:t>Click to edit Master title style</a:t>
            </a:r>
            <a:endParaRPr lang="en-US" dirty="0"/>
          </a:p>
        </p:txBody>
      </p:sp>
      <p:sp>
        <p:nvSpPr>
          <p:cNvPr id="1027" name="Text Placeholder 2"/>
          <p:cNvSpPr>
            <a:spLocks noGrp="1"/>
          </p:cNvSpPr>
          <p:nvPr>
            <p:ph type="body" idx="1"/>
          </p:nvPr>
        </p:nvSpPr>
        <p:spPr bwMode="auto">
          <a:xfrm>
            <a:off x="685800" y="1508125"/>
            <a:ext cx="7772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8" name="Rectangle 7"/>
          <p:cNvSpPr/>
          <p:nvPr/>
        </p:nvSpPr>
        <p:spPr>
          <a:xfrm>
            <a:off x="0" y="0"/>
            <a:ext cx="9144000" cy="3476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pic>
        <p:nvPicPr>
          <p:cNvPr id="1030" name="Picture 3" descr="Hologic_BLK_CorpTag_PMS2405.pn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677150" y="6405563"/>
            <a:ext cx="1096963"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0" y="55563"/>
            <a:ext cx="9144000" cy="346075"/>
          </a:xfrm>
          <a:prstGeom prst="rect">
            <a:avLst/>
          </a:prstGeom>
          <a:solidFill>
            <a:srgbClr val="1A206D">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prstClr val="white"/>
              </a:solidFill>
            </a:endParaRPr>
          </a:p>
        </p:txBody>
      </p:sp>
      <p:sp>
        <p:nvSpPr>
          <p:cNvPr id="4" name="TextBox 3"/>
          <p:cNvSpPr txBox="1"/>
          <p:nvPr userDrawn="1"/>
        </p:nvSpPr>
        <p:spPr>
          <a:xfrm>
            <a:off x="114663" y="6590189"/>
            <a:ext cx="6544491" cy="215444"/>
          </a:xfrm>
          <a:prstGeom prst="rect">
            <a:avLst/>
          </a:prstGeom>
          <a:noFill/>
        </p:spPr>
        <p:txBody>
          <a:bodyPr wrap="square" rtlCol="0">
            <a:spAutoFit/>
          </a:bodyPr>
          <a:lstStyle/>
          <a:p>
            <a:pPr>
              <a:defRPr/>
            </a:pPr>
            <a:r>
              <a:rPr lang="en-US" sz="800" dirty="0" smtClean="0">
                <a:solidFill>
                  <a:srgbClr val="323232"/>
                </a:solidFill>
              </a:rPr>
              <a:t>PRE-00374 Rev 004					Hologic Proprietary Information.</a:t>
            </a:r>
          </a:p>
        </p:txBody>
      </p:sp>
    </p:spTree>
    <p:extLst>
      <p:ext uri="{BB962C8B-B14F-4D97-AF65-F5344CB8AC3E}">
        <p14:creationId xmlns:p14="http://schemas.microsoft.com/office/powerpoint/2010/main" val="3207726304"/>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Lst>
  <p:timing>
    <p:tnLst>
      <p:par>
        <p:cTn id="1" dur="indefinite" restart="never" nodeType="tmRoot"/>
      </p:par>
    </p:tnLst>
  </p:timing>
  <p:hf hdr="0" ftr="0" dt="0"/>
  <p:txStyles>
    <p:titleStyle>
      <a:lvl1pPr algn="l" defTabSz="457200" rtl="0" eaLnBrk="0" fontAlgn="base" hangingPunct="0">
        <a:spcBef>
          <a:spcPct val="0"/>
        </a:spcBef>
        <a:spcAft>
          <a:spcPct val="0"/>
        </a:spcAft>
        <a:defRPr lang="en-US" sz="3600" kern="1200" spc="-50" dirty="0">
          <a:solidFill>
            <a:schemeClr val="tx2"/>
          </a:solidFill>
          <a:latin typeface="Arial" pitchFamily="34" charset="0"/>
          <a:ea typeface="ＭＳ Ｐゴシック" charset="0"/>
          <a:cs typeface="ＭＳ Ｐゴシック" charset="0"/>
        </a:defRPr>
      </a:lvl1pPr>
      <a:lvl2pPr algn="l" defTabSz="457200" rtl="0" eaLnBrk="0" fontAlgn="base" hangingPunct="0">
        <a:spcBef>
          <a:spcPct val="0"/>
        </a:spcBef>
        <a:spcAft>
          <a:spcPct val="0"/>
        </a:spcAft>
        <a:defRPr sz="3600">
          <a:solidFill>
            <a:schemeClr val="tx2"/>
          </a:solidFill>
          <a:latin typeface="Arial" pitchFamily="34" charset="0"/>
          <a:ea typeface="ＭＳ Ｐゴシック" charset="0"/>
          <a:cs typeface="ＭＳ Ｐゴシック" charset="0"/>
        </a:defRPr>
      </a:lvl2pPr>
      <a:lvl3pPr algn="l" defTabSz="457200" rtl="0" eaLnBrk="0" fontAlgn="base" hangingPunct="0">
        <a:spcBef>
          <a:spcPct val="0"/>
        </a:spcBef>
        <a:spcAft>
          <a:spcPct val="0"/>
        </a:spcAft>
        <a:defRPr sz="3600">
          <a:solidFill>
            <a:schemeClr val="tx2"/>
          </a:solidFill>
          <a:latin typeface="Arial" pitchFamily="34" charset="0"/>
          <a:ea typeface="ＭＳ Ｐゴシック" charset="0"/>
          <a:cs typeface="ＭＳ Ｐゴシック" charset="0"/>
        </a:defRPr>
      </a:lvl3pPr>
      <a:lvl4pPr algn="l" defTabSz="457200" rtl="0" eaLnBrk="0" fontAlgn="base" hangingPunct="0">
        <a:spcBef>
          <a:spcPct val="0"/>
        </a:spcBef>
        <a:spcAft>
          <a:spcPct val="0"/>
        </a:spcAft>
        <a:defRPr sz="3600">
          <a:solidFill>
            <a:schemeClr val="tx2"/>
          </a:solidFill>
          <a:latin typeface="Arial" pitchFamily="34" charset="0"/>
          <a:ea typeface="ＭＳ Ｐゴシック" charset="0"/>
          <a:cs typeface="ＭＳ Ｐゴシック" charset="0"/>
        </a:defRPr>
      </a:lvl4pPr>
      <a:lvl5pPr algn="l" defTabSz="457200" rtl="0" eaLnBrk="0" fontAlgn="base" hangingPunct="0">
        <a:spcBef>
          <a:spcPct val="0"/>
        </a:spcBef>
        <a:spcAft>
          <a:spcPct val="0"/>
        </a:spcAft>
        <a:defRPr sz="3600">
          <a:solidFill>
            <a:schemeClr val="tx2"/>
          </a:solidFill>
          <a:latin typeface="Arial" pitchFamily="34" charset="0"/>
          <a:ea typeface="ＭＳ Ｐゴシック" charset="0"/>
          <a:cs typeface="ＭＳ Ｐゴシック" charset="0"/>
        </a:defRPr>
      </a:lvl5pPr>
      <a:lvl6pPr marL="457200" algn="l" defTabSz="457200" rtl="0" eaLnBrk="1" fontAlgn="base" hangingPunct="1">
        <a:spcBef>
          <a:spcPct val="0"/>
        </a:spcBef>
        <a:spcAft>
          <a:spcPct val="0"/>
        </a:spcAft>
        <a:defRPr sz="3600">
          <a:solidFill>
            <a:schemeClr val="tx2"/>
          </a:solidFill>
          <a:latin typeface="Arial" pitchFamily="34" charset="0"/>
        </a:defRPr>
      </a:lvl6pPr>
      <a:lvl7pPr marL="914400" algn="l" defTabSz="457200" rtl="0" eaLnBrk="1" fontAlgn="base" hangingPunct="1">
        <a:spcBef>
          <a:spcPct val="0"/>
        </a:spcBef>
        <a:spcAft>
          <a:spcPct val="0"/>
        </a:spcAft>
        <a:defRPr sz="3600">
          <a:solidFill>
            <a:schemeClr val="tx2"/>
          </a:solidFill>
          <a:latin typeface="Arial" pitchFamily="34" charset="0"/>
        </a:defRPr>
      </a:lvl7pPr>
      <a:lvl8pPr marL="1371600" algn="l" defTabSz="457200" rtl="0" eaLnBrk="1" fontAlgn="base" hangingPunct="1">
        <a:spcBef>
          <a:spcPct val="0"/>
        </a:spcBef>
        <a:spcAft>
          <a:spcPct val="0"/>
        </a:spcAft>
        <a:defRPr sz="3600">
          <a:solidFill>
            <a:schemeClr val="tx2"/>
          </a:solidFill>
          <a:latin typeface="Arial" pitchFamily="34" charset="0"/>
        </a:defRPr>
      </a:lvl8pPr>
      <a:lvl9pPr marL="1828800" algn="l" defTabSz="457200" rtl="0" eaLnBrk="1" fontAlgn="base" hangingPunct="1">
        <a:spcBef>
          <a:spcPct val="0"/>
        </a:spcBef>
        <a:spcAft>
          <a:spcPct val="0"/>
        </a:spcAft>
        <a:defRPr sz="3600">
          <a:solidFill>
            <a:schemeClr val="tx2"/>
          </a:solidFill>
          <a:latin typeface="Arial" pitchFamily="34" charset="0"/>
        </a:defRPr>
      </a:lvl9pPr>
    </p:titleStyle>
    <p:bodyStyle>
      <a:lvl1pPr marL="346075" indent="-163513" algn="l" defTabSz="457200" rtl="0" eaLnBrk="0" fontAlgn="base" hangingPunct="0">
        <a:lnSpc>
          <a:spcPct val="95000"/>
        </a:lnSpc>
        <a:spcBef>
          <a:spcPts val="1000"/>
        </a:spcBef>
        <a:spcAft>
          <a:spcPts val="200"/>
        </a:spcAft>
        <a:buFont typeface="Arial" pitchFamily="34" charset="0"/>
        <a:buChar char="•"/>
        <a:defRPr sz="2400" kern="1200">
          <a:solidFill>
            <a:srgbClr val="323232"/>
          </a:solidFill>
          <a:latin typeface="Arial"/>
          <a:ea typeface="ＭＳ Ｐゴシック" charset="0"/>
          <a:cs typeface="ＭＳ Ｐゴシック" charset="0"/>
        </a:defRPr>
      </a:lvl1pPr>
      <a:lvl2pPr marL="647700" indent="-190500" algn="l" defTabSz="457200" rtl="0" eaLnBrk="0" fontAlgn="base" hangingPunct="0">
        <a:lnSpc>
          <a:spcPct val="95000"/>
        </a:lnSpc>
        <a:spcBef>
          <a:spcPts val="800"/>
        </a:spcBef>
        <a:spcAft>
          <a:spcPts val="200"/>
        </a:spcAft>
        <a:buFont typeface="Arial" pitchFamily="34" charset="0"/>
        <a:buChar char="–"/>
        <a:defRPr sz="2200" kern="1200">
          <a:solidFill>
            <a:srgbClr val="323232"/>
          </a:solidFill>
          <a:latin typeface="Arial"/>
          <a:ea typeface="ＭＳ Ｐゴシック" charset="0"/>
          <a:cs typeface="+mn-cs"/>
        </a:defRPr>
      </a:lvl2pPr>
      <a:lvl3pPr marL="958850" indent="-136525" algn="l" defTabSz="457200" rtl="0" eaLnBrk="0" fontAlgn="base" hangingPunct="0">
        <a:lnSpc>
          <a:spcPct val="95000"/>
        </a:lnSpc>
        <a:spcBef>
          <a:spcPts val="600"/>
        </a:spcBef>
        <a:spcAft>
          <a:spcPts val="200"/>
        </a:spcAft>
        <a:buFont typeface="Arial" pitchFamily="34" charset="0"/>
        <a:buChar char="•"/>
        <a:defRPr sz="2000" kern="1200">
          <a:solidFill>
            <a:srgbClr val="323232"/>
          </a:solidFill>
          <a:latin typeface="Arial"/>
          <a:ea typeface="ＭＳ Ｐゴシック" charset="0"/>
          <a:cs typeface="+mn-cs"/>
        </a:defRPr>
      </a:lvl3pPr>
      <a:lvl4pPr marL="1325563" indent="-182563" algn="l" defTabSz="457200" rtl="0" eaLnBrk="0" fontAlgn="base" hangingPunct="0">
        <a:lnSpc>
          <a:spcPct val="95000"/>
        </a:lnSpc>
        <a:spcBef>
          <a:spcPts val="400"/>
        </a:spcBef>
        <a:spcAft>
          <a:spcPts val="200"/>
        </a:spcAft>
        <a:buFont typeface="Arial" pitchFamily="34" charset="0"/>
        <a:buChar char="–"/>
        <a:defRPr kern="1200">
          <a:solidFill>
            <a:srgbClr val="323232"/>
          </a:solidFill>
          <a:latin typeface="Arial"/>
          <a:ea typeface="ＭＳ Ｐゴシック" charset="0"/>
          <a:cs typeface="+mn-cs"/>
        </a:defRPr>
      </a:lvl4pPr>
      <a:lvl5pPr marL="1508125" indent="-136525" algn="l" defTabSz="457200" rtl="0" eaLnBrk="0" fontAlgn="base" hangingPunct="0">
        <a:lnSpc>
          <a:spcPct val="95000"/>
        </a:lnSpc>
        <a:spcBef>
          <a:spcPts val="200"/>
        </a:spcBef>
        <a:spcAft>
          <a:spcPts val="200"/>
        </a:spcAft>
        <a:buFont typeface="Arial" pitchFamily="34" charset="0"/>
        <a:buChar char="»"/>
        <a:defRPr sz="1600" kern="1200">
          <a:solidFill>
            <a:srgbClr val="323232"/>
          </a:solidFill>
          <a:latin typeface="Arial"/>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openxmlformats.org/officeDocument/2006/relationships/diagramColors" Target="../diagrams/colors8.xml"/><Relationship Id="rId11" Type="http://schemas.openxmlformats.org/officeDocument/2006/relationships/diagramColors" Target="../diagrams/colors8.xml"/><Relationship Id="rId5" Type="http://schemas.openxmlformats.org/officeDocument/2006/relationships/diagramQuickStyle" Target="../diagrams/quickStyle8.xml"/><Relationship Id="rId10"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diagramLayout" Target="../diagrams/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9.xml"/><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42.xml"/><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0.xml"/><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0.xml"/><Relationship Id="rId2" Type="http://schemas.openxmlformats.org/officeDocument/2006/relationships/notesSlide" Target="../notesSlides/notesSlide29.xml"/><Relationship Id="rId1" Type="http://schemas.openxmlformats.org/officeDocument/2006/relationships/slideLayout" Target="../slideLayouts/slideLayout19.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37.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18.xml"/><Relationship Id="rId5" Type="http://schemas.openxmlformats.org/officeDocument/2006/relationships/image" Target="../media/image45.jpeg"/><Relationship Id="rId4" Type="http://schemas.openxmlformats.org/officeDocument/2006/relationships/image" Target="../media/image44.jpeg"/></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18.xml"/><Relationship Id="rId4" Type="http://schemas.openxmlformats.org/officeDocument/2006/relationships/image" Target="../media/image46.jpeg"/></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18.xml"/><Relationship Id="rId5" Type="http://schemas.openxmlformats.org/officeDocument/2006/relationships/image" Target="../media/image49.jpeg"/><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1.xml"/><Relationship Id="rId1" Type="http://schemas.openxmlformats.org/officeDocument/2006/relationships/slideLayout" Target="../slideLayouts/slideLayout18.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7.png"/><Relationship Id="rId2" Type="http://schemas.openxmlformats.org/officeDocument/2006/relationships/notesSlide" Target="../notesSlides/notesSlide42.xml"/><Relationship Id="rId1" Type="http://schemas.openxmlformats.org/officeDocument/2006/relationships/slideLayout" Target="../slideLayouts/slideLayout18.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18.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18.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63.png"/><Relationship Id="rId5" Type="http://schemas.openxmlformats.org/officeDocument/2006/relationships/image" Target="../media/image62.jpe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47.xml"/><Relationship Id="rId1" Type="http://schemas.openxmlformats.org/officeDocument/2006/relationships/slideLayout" Target="../slideLayouts/slideLayout1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4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8.xml"/><Relationship Id="rId1" Type="http://schemas.openxmlformats.org/officeDocument/2006/relationships/slideLayout" Target="../slideLayouts/slideLayout8.xml"/><Relationship Id="rId4" Type="http://schemas.openxmlformats.org/officeDocument/2006/relationships/image" Target="../media/image70.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noAutofit/>
          </a:bodyPr>
          <a:lstStyle/>
          <a:p>
            <a:pPr algn="ctr"/>
            <a:r>
              <a:rPr lang="en-US" sz="3200" b="1" dirty="0" smtClean="0">
                <a:solidFill>
                  <a:srgbClr val="002060"/>
                </a:solidFill>
                <a:ea typeface="ＭＳ Ｐゴシック" pitchFamily="1" charset="-128"/>
              </a:rPr>
              <a:t>Breast Tomosynthesis and Hologic Genius</a:t>
            </a:r>
            <a:r>
              <a:rPr lang="en-US" sz="3200" b="1" baseline="30000" dirty="0" smtClean="0">
                <a:solidFill>
                  <a:srgbClr val="002060"/>
                </a:solidFill>
                <a:ea typeface="ＭＳ Ｐゴシック" pitchFamily="1" charset="-128"/>
              </a:rPr>
              <a:t>™</a:t>
            </a:r>
            <a:r>
              <a:rPr lang="en-US" sz="3200" b="1" dirty="0" smtClean="0">
                <a:solidFill>
                  <a:srgbClr val="002060"/>
                </a:solidFill>
                <a:ea typeface="ＭＳ Ｐゴシック" pitchFamily="1" charset="-128"/>
              </a:rPr>
              <a:t> 3D MAMMOGRAPHY</a:t>
            </a:r>
            <a:r>
              <a:rPr lang="en-US" sz="3200" b="1" baseline="30000" dirty="0" smtClean="0">
                <a:solidFill>
                  <a:srgbClr val="002060"/>
                </a:solidFill>
                <a:ea typeface="ＭＳ Ｐゴシック" pitchFamily="1" charset="-128"/>
              </a:rPr>
              <a:t>™</a:t>
            </a:r>
            <a:r>
              <a:rPr lang="en-US" sz="3200" b="1" dirty="0" smtClean="0">
                <a:solidFill>
                  <a:srgbClr val="002060"/>
                </a:solidFill>
                <a:ea typeface="ＭＳ Ｐゴシック" pitchFamily="1" charset="-128"/>
              </a:rPr>
              <a:t> exams</a:t>
            </a:r>
            <a:endParaRPr lang="en-US" sz="3200" b="1" baseline="30000" dirty="0" smtClean="0">
              <a:solidFill>
                <a:srgbClr val="002060"/>
              </a:solidFill>
              <a:ea typeface="ＭＳ Ｐゴシック" pitchFamily="1" charset="-128"/>
            </a:endParaRPr>
          </a:p>
        </p:txBody>
      </p:sp>
      <p:sp>
        <p:nvSpPr>
          <p:cNvPr id="2" name="Slide Number Placeholder 1"/>
          <p:cNvSpPr>
            <a:spLocks noGrp="1"/>
          </p:cNvSpPr>
          <p:nvPr>
            <p:ph type="sldNum" sz="quarter" idx="4"/>
          </p:nvPr>
        </p:nvSpPr>
        <p:spPr/>
        <p:txBody>
          <a:bodyPr/>
          <a:lstStyle/>
          <a:p>
            <a:pPr algn="ctr"/>
            <a:fld id="{6453F95C-7FA8-E048-BEDD-3F6B9882286F}" type="slidenum">
              <a:rPr lang="en-US" smtClean="0"/>
              <a:pPr algn="ctr"/>
              <a:t>1</a:t>
            </a:fld>
            <a:endParaRPr lang="en-US"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50029" y="3043512"/>
            <a:ext cx="3480262" cy="1007826"/>
          </a:xfrm>
          <a:prstGeom prst="rect">
            <a:avLst/>
          </a:prstGeom>
        </p:spPr>
      </p:pic>
      <p:pic>
        <p:nvPicPr>
          <p:cNvPr id="5" name="Picture 4"/>
          <p:cNvPicPr>
            <a:picLocks noChangeAspect="1"/>
          </p:cNvPicPr>
          <p:nvPr/>
        </p:nvPicPr>
        <p:blipFill>
          <a:blip r:embed="rId4"/>
          <a:stretch>
            <a:fillRect/>
          </a:stretch>
        </p:blipFill>
        <p:spPr>
          <a:xfrm>
            <a:off x="4950691" y="1607789"/>
            <a:ext cx="3523242" cy="4411582"/>
          </a:xfrm>
          <a:prstGeom prst="rect">
            <a:avLst/>
          </a:prstGeom>
        </p:spPr>
      </p:pic>
    </p:spTree>
    <p:extLst>
      <p:ext uri="{BB962C8B-B14F-4D97-AF65-F5344CB8AC3E}">
        <p14:creationId xmlns:p14="http://schemas.microsoft.com/office/powerpoint/2010/main" val="2004518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2060"/>
                </a:solidFill>
              </a:rPr>
              <a:t>A landmark study in JAMA – June 2014</a:t>
            </a:r>
          </a:p>
        </p:txBody>
      </p:sp>
      <p:sp>
        <p:nvSpPr>
          <p:cNvPr id="4" name="Slide Number Placeholder 3"/>
          <p:cNvSpPr>
            <a:spLocks noGrp="1"/>
          </p:cNvSpPr>
          <p:nvPr>
            <p:ph type="sldNum" sz="quarter" idx="4"/>
          </p:nvPr>
        </p:nvSpPr>
        <p:spPr/>
        <p:txBody>
          <a:bodyPr/>
          <a:lstStyle/>
          <a:p>
            <a:pPr algn="ctr"/>
            <a:fld id="{6453F95C-7FA8-E048-BEDD-3F6B9882286F}" type="slidenum">
              <a:rPr>
                <a:solidFill>
                  <a:srgbClr val="000000"/>
                </a:solidFill>
              </a:rPr>
              <a:pPr algn="ctr"/>
              <a:t>10</a:t>
            </a:fld>
            <a:endParaRPr dirty="0">
              <a:solidFill>
                <a:srgbClr val="000000"/>
              </a:solidFill>
            </a:endParaRPr>
          </a:p>
        </p:txBody>
      </p:sp>
      <p:sp>
        <p:nvSpPr>
          <p:cNvPr id="6" name="Content Placeholder 5"/>
          <p:cNvSpPr>
            <a:spLocks noGrp="1"/>
          </p:cNvSpPr>
          <p:nvPr>
            <p:ph sz="half" idx="1"/>
          </p:nvPr>
        </p:nvSpPr>
        <p:spPr>
          <a:xfrm>
            <a:off x="350762" y="1162050"/>
            <a:ext cx="8448524" cy="4886150"/>
          </a:xfrm>
        </p:spPr>
        <p:txBody>
          <a:bodyPr/>
          <a:lstStyle/>
          <a:p>
            <a:r>
              <a:rPr lang="en-US" dirty="0">
                <a:solidFill>
                  <a:srgbClr val="002060"/>
                </a:solidFill>
              </a:rPr>
              <a:t>454,850 examinations from 13 centers interpreted by 139 radiologists over two time periods were retrospectively </a:t>
            </a:r>
            <a:r>
              <a:rPr lang="en-US" dirty="0" smtClean="0">
                <a:solidFill>
                  <a:srgbClr val="002060"/>
                </a:solidFill>
              </a:rPr>
              <a:t>analyzed</a:t>
            </a:r>
            <a:r>
              <a:rPr lang="en-US" baseline="30000" dirty="0" smtClean="0">
                <a:solidFill>
                  <a:srgbClr val="002060"/>
                </a:solidFill>
              </a:rPr>
              <a:t>2</a:t>
            </a:r>
          </a:p>
          <a:p>
            <a:endParaRPr lang="en-US" baseline="30000" dirty="0"/>
          </a:p>
          <a:p>
            <a:endParaRPr lang="en-US" baseline="30000" dirty="0"/>
          </a:p>
        </p:txBody>
      </p:sp>
      <p:graphicFrame>
        <p:nvGraphicFramePr>
          <p:cNvPr id="13" name="Chart 12"/>
          <p:cNvGraphicFramePr/>
          <p:nvPr>
            <p:extLst/>
          </p:nvPr>
        </p:nvGraphicFramePr>
        <p:xfrm>
          <a:off x="344714" y="1927654"/>
          <a:ext cx="8181448" cy="4334139"/>
        </p:xfrm>
        <a:graphic>
          <a:graphicData uri="http://schemas.openxmlformats.org/drawingml/2006/chart">
            <c:chart xmlns:c="http://schemas.openxmlformats.org/drawingml/2006/chart" xmlns:r="http://schemas.openxmlformats.org/officeDocument/2006/relationships" r:id="rId3"/>
          </a:graphicData>
        </a:graphic>
      </p:graphicFrame>
      <p:sp>
        <p:nvSpPr>
          <p:cNvPr id="3" name="Up Arrow 2"/>
          <p:cNvSpPr/>
          <p:nvPr/>
        </p:nvSpPr>
        <p:spPr>
          <a:xfrm>
            <a:off x="1400175" y="3754290"/>
            <a:ext cx="1352550" cy="1073516"/>
          </a:xfrm>
          <a:prstGeom prst="upArrow">
            <a:avLst/>
          </a:prstGeom>
          <a:solidFill>
            <a:schemeClr val="accent4">
              <a:lumMod val="20000"/>
              <a:lumOff val="80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endParaRPr>
          </a:p>
        </p:txBody>
      </p:sp>
      <p:sp>
        <p:nvSpPr>
          <p:cNvPr id="5" name="TextBox 4"/>
          <p:cNvSpPr txBox="1"/>
          <p:nvPr/>
        </p:nvSpPr>
        <p:spPr>
          <a:xfrm>
            <a:off x="1782762" y="4181475"/>
            <a:ext cx="646113" cy="369332"/>
          </a:xfrm>
          <a:prstGeom prst="rect">
            <a:avLst/>
          </a:prstGeom>
          <a:noFill/>
        </p:spPr>
        <p:txBody>
          <a:bodyPr wrap="square" rtlCol="0">
            <a:spAutoFit/>
          </a:bodyPr>
          <a:lstStyle/>
          <a:p>
            <a:pPr defTabSz="914400"/>
            <a:r>
              <a:rPr lang="en-US" dirty="0" smtClean="0">
                <a:solidFill>
                  <a:srgbClr val="000000"/>
                </a:solidFill>
              </a:rPr>
              <a:t>29%</a:t>
            </a:r>
            <a:endParaRPr lang="en-US" dirty="0">
              <a:solidFill>
                <a:srgbClr val="000000"/>
              </a:solidFill>
            </a:endParaRPr>
          </a:p>
        </p:txBody>
      </p:sp>
      <p:sp>
        <p:nvSpPr>
          <p:cNvPr id="8" name="Up Arrow 7"/>
          <p:cNvSpPr/>
          <p:nvPr/>
        </p:nvSpPr>
        <p:spPr>
          <a:xfrm>
            <a:off x="3898749" y="3754290"/>
            <a:ext cx="1352550" cy="1073516"/>
          </a:xfrm>
          <a:prstGeom prst="upArrow">
            <a:avLst/>
          </a:prstGeom>
          <a:solidFill>
            <a:schemeClr val="accent4">
              <a:lumMod val="20000"/>
              <a:lumOff val="80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endParaRPr>
          </a:p>
        </p:txBody>
      </p:sp>
      <p:sp>
        <p:nvSpPr>
          <p:cNvPr id="7" name="TextBox 6"/>
          <p:cNvSpPr txBox="1"/>
          <p:nvPr/>
        </p:nvSpPr>
        <p:spPr>
          <a:xfrm>
            <a:off x="4230202" y="4181475"/>
            <a:ext cx="687106" cy="369332"/>
          </a:xfrm>
          <a:prstGeom prst="rect">
            <a:avLst/>
          </a:prstGeom>
          <a:noFill/>
        </p:spPr>
        <p:txBody>
          <a:bodyPr wrap="square" rtlCol="0">
            <a:spAutoFit/>
          </a:bodyPr>
          <a:lstStyle/>
          <a:p>
            <a:pPr defTabSz="914400"/>
            <a:r>
              <a:rPr lang="en-US" dirty="0" smtClean="0">
                <a:solidFill>
                  <a:srgbClr val="000000"/>
                </a:solidFill>
              </a:rPr>
              <a:t>41%</a:t>
            </a:r>
            <a:endParaRPr lang="en-US" dirty="0">
              <a:solidFill>
                <a:srgbClr val="000000"/>
              </a:solidFill>
            </a:endParaRPr>
          </a:p>
        </p:txBody>
      </p:sp>
      <p:sp>
        <p:nvSpPr>
          <p:cNvPr id="9" name="Down Arrow 8"/>
          <p:cNvSpPr/>
          <p:nvPr/>
        </p:nvSpPr>
        <p:spPr>
          <a:xfrm>
            <a:off x="7738494" y="2076451"/>
            <a:ext cx="914668" cy="953828"/>
          </a:xfrm>
          <a:prstGeom prst="downArrow">
            <a:avLst/>
          </a:prstGeom>
          <a:solidFill>
            <a:schemeClr val="accent4">
              <a:lumMod val="20000"/>
              <a:lumOff val="80000"/>
            </a:schemeClr>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endParaRPr>
          </a:p>
        </p:txBody>
      </p:sp>
      <p:sp>
        <p:nvSpPr>
          <p:cNvPr id="11" name="TextBox 10"/>
          <p:cNvSpPr txBox="1"/>
          <p:nvPr/>
        </p:nvSpPr>
        <p:spPr>
          <a:xfrm>
            <a:off x="7871806" y="2462518"/>
            <a:ext cx="696612" cy="369332"/>
          </a:xfrm>
          <a:prstGeom prst="rect">
            <a:avLst/>
          </a:prstGeom>
          <a:noFill/>
        </p:spPr>
        <p:txBody>
          <a:bodyPr wrap="square" rtlCol="0">
            <a:spAutoFit/>
          </a:bodyPr>
          <a:lstStyle/>
          <a:p>
            <a:pPr defTabSz="914400"/>
            <a:r>
              <a:rPr lang="en-US" dirty="0" smtClean="0">
                <a:solidFill>
                  <a:srgbClr val="000000"/>
                </a:solidFill>
              </a:rPr>
              <a:t>15%</a:t>
            </a:r>
            <a:endParaRPr lang="en-US" dirty="0">
              <a:solidFill>
                <a:srgbClr val="000000"/>
              </a:solidFill>
            </a:endParaRPr>
          </a:p>
        </p:txBody>
      </p:sp>
    </p:spTree>
    <p:extLst>
      <p:ext uri="{BB962C8B-B14F-4D97-AF65-F5344CB8AC3E}">
        <p14:creationId xmlns:p14="http://schemas.microsoft.com/office/powerpoint/2010/main" val="34923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763" y="274639"/>
            <a:ext cx="8454571" cy="876493"/>
          </a:xfrm>
        </p:spPr>
        <p:txBody>
          <a:bodyPr/>
          <a:lstStyle/>
          <a:p>
            <a:r>
              <a:rPr lang="en-US" dirty="0">
                <a:solidFill>
                  <a:srgbClr val="002060"/>
                </a:solidFill>
              </a:rPr>
              <a:t>A landmark study in JAMA – June 2014</a:t>
            </a:r>
          </a:p>
        </p:txBody>
      </p:sp>
      <p:sp>
        <p:nvSpPr>
          <p:cNvPr id="4" name="Slide Number Placeholder 3"/>
          <p:cNvSpPr>
            <a:spLocks noGrp="1"/>
          </p:cNvSpPr>
          <p:nvPr>
            <p:ph type="sldNum" sz="quarter" idx="4"/>
          </p:nvPr>
        </p:nvSpPr>
        <p:spPr/>
        <p:txBody>
          <a:bodyPr/>
          <a:lstStyle/>
          <a:p>
            <a:pPr algn="ctr"/>
            <a:fld id="{6453F95C-7FA8-E048-BEDD-3F6B9882286F}" type="slidenum">
              <a:rPr lang="en-US" smtClean="0">
                <a:solidFill>
                  <a:srgbClr val="000000"/>
                </a:solidFill>
              </a:rPr>
              <a:pPr algn="ctr"/>
              <a:t>11</a:t>
            </a:fld>
            <a:endParaRPr lang="en-US" dirty="0">
              <a:solidFill>
                <a:srgbClr val="000000"/>
              </a:solidFill>
            </a:endParaRPr>
          </a:p>
        </p:txBody>
      </p:sp>
      <p:graphicFrame>
        <p:nvGraphicFramePr>
          <p:cNvPr id="5" name="Content Placeholder 4"/>
          <p:cNvGraphicFramePr>
            <a:graphicFrameLocks noGrp="1"/>
          </p:cNvGraphicFramePr>
          <p:nvPr>
            <p:ph sz="half" idx="1"/>
            <p:extLst/>
          </p:nvPr>
        </p:nvGraphicFramePr>
        <p:xfrm>
          <a:off x="350763" y="1795791"/>
          <a:ext cx="8430380" cy="34869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ontent Placeholder 4"/>
          <p:cNvGraphicFramePr>
            <a:graphicFrameLocks/>
          </p:cNvGraphicFramePr>
          <p:nvPr>
            <p:extLst>
              <p:ext uri="{D42A27DB-BD31-4B8C-83A1-F6EECF244321}">
                <p14:modId xmlns:p14="http://schemas.microsoft.com/office/powerpoint/2010/main" val="815394288"/>
              </p:ext>
            </p:extLst>
          </p:nvPr>
        </p:nvGraphicFramePr>
        <p:xfrm>
          <a:off x="466373" y="1795791"/>
          <a:ext cx="8314770" cy="2813866"/>
        </p:xfrm>
        <a:graphic>
          <a:graphicData uri="http://schemas.openxmlformats.org/drawingml/2006/table">
            <a:tbl>
              <a:tblPr firstRow="1" bandRow="1">
                <a:tableStyleId>{C4B1156A-380E-4F78-BDF5-A606A8083BF9}</a:tableStyleId>
              </a:tblPr>
              <a:tblGrid>
                <a:gridCol w="1626339"/>
                <a:gridCol w="1150374"/>
                <a:gridCol w="2497737"/>
                <a:gridCol w="1447556"/>
                <a:gridCol w="1592764"/>
              </a:tblGrid>
              <a:tr h="694934">
                <a:tc>
                  <a:txBody>
                    <a:bodyPr/>
                    <a:lstStyle/>
                    <a:p>
                      <a:endParaRPr lang="en-US" sz="1200" dirty="0">
                        <a:solidFill>
                          <a:schemeClr val="bg1"/>
                        </a:solidFill>
                      </a:endParaRPr>
                    </a:p>
                  </a:txBody>
                  <a:tcPr/>
                </a:tc>
                <a:tc>
                  <a:txBody>
                    <a:bodyPr/>
                    <a:lstStyle/>
                    <a:p>
                      <a:r>
                        <a:rPr lang="en-US" sz="2000" dirty="0" smtClean="0"/>
                        <a:t>2D</a:t>
                      </a:r>
                      <a:endParaRPr lang="en-US" sz="2000" b="1" dirty="0">
                        <a:solidFill>
                          <a:schemeClr val="bg1"/>
                        </a:solidFill>
                      </a:endParaRPr>
                    </a:p>
                  </a:txBody>
                  <a:tcPr/>
                </a:tc>
                <a:tc>
                  <a:txBody>
                    <a:bodyPr/>
                    <a:lstStyle/>
                    <a:p>
                      <a:r>
                        <a:rPr lang="en-US" sz="2000" dirty="0" smtClean="0"/>
                        <a:t>2D + 3D</a:t>
                      </a:r>
                      <a:r>
                        <a:rPr lang="en-US" sz="2000" baseline="30000" dirty="0" smtClean="0"/>
                        <a:t>™ </a:t>
                      </a:r>
                      <a:r>
                        <a:rPr lang="en-US" sz="2000" baseline="0" dirty="0" smtClean="0"/>
                        <a:t>exams</a:t>
                      </a:r>
                      <a:endParaRPr lang="en-US" sz="2000" b="1" baseline="0" dirty="0" smtClean="0">
                        <a:solidFill>
                          <a:schemeClr val="bg1"/>
                        </a:solidFill>
                        <a:latin typeface="Arial" panose="020B0604020202020204" pitchFamily="34" charset="0"/>
                        <a:cs typeface="Arial" panose="020B0604020202020204" pitchFamily="34" charset="0"/>
                      </a:endParaRPr>
                    </a:p>
                  </a:txBody>
                  <a:tcPr/>
                </a:tc>
                <a:tc>
                  <a:txBody>
                    <a:bodyPr/>
                    <a:lstStyle/>
                    <a:p>
                      <a:r>
                        <a:rPr lang="en-US" sz="2000" dirty="0" smtClean="0"/>
                        <a:t>Relative Change</a:t>
                      </a:r>
                      <a:endParaRPr lang="en-US" sz="2000" b="1" dirty="0">
                        <a:solidFill>
                          <a:schemeClr val="bg1"/>
                        </a:solidFill>
                      </a:endParaRPr>
                    </a:p>
                  </a:txBody>
                  <a:tcPr/>
                </a:tc>
                <a:tc>
                  <a:txBody>
                    <a:bodyPr/>
                    <a:lstStyle/>
                    <a:p>
                      <a:r>
                        <a:rPr lang="en-US" sz="2000" dirty="0" smtClean="0"/>
                        <a:t>P-Value</a:t>
                      </a:r>
                      <a:endParaRPr lang="en-US" sz="2000" b="1" dirty="0">
                        <a:solidFill>
                          <a:schemeClr val="bg1"/>
                        </a:solidFill>
                      </a:endParaRPr>
                    </a:p>
                  </a:txBody>
                  <a:tcPr/>
                </a:tc>
              </a:tr>
              <a:tr h="1056413">
                <a:tc>
                  <a:txBody>
                    <a:bodyPr/>
                    <a:lstStyle/>
                    <a:p>
                      <a:r>
                        <a:rPr lang="en-US" sz="2000" b="1" dirty="0" smtClean="0"/>
                        <a:t>PPV for Recall</a:t>
                      </a:r>
                      <a:endParaRPr lang="en-US" sz="2000" b="1" dirty="0"/>
                    </a:p>
                  </a:txBody>
                  <a:tcPr/>
                </a:tc>
                <a:tc>
                  <a:txBody>
                    <a:bodyPr/>
                    <a:lstStyle/>
                    <a:p>
                      <a:r>
                        <a:rPr lang="en-US" sz="2000" dirty="0" smtClean="0"/>
                        <a:t>4.3%</a:t>
                      </a:r>
                      <a:endParaRPr lang="en-US" sz="2000" dirty="0"/>
                    </a:p>
                  </a:txBody>
                  <a:tcPr/>
                </a:tc>
                <a:tc>
                  <a:txBody>
                    <a:bodyPr/>
                    <a:lstStyle/>
                    <a:p>
                      <a:pPr algn="ctr"/>
                      <a:r>
                        <a:rPr lang="en-US" sz="2000" dirty="0" smtClean="0"/>
                        <a:t>6.4%</a:t>
                      </a:r>
                      <a:endParaRPr lang="en-US" sz="2000" dirty="0"/>
                    </a:p>
                  </a:txBody>
                  <a:tcPr/>
                </a:tc>
                <a:tc>
                  <a:txBody>
                    <a:bodyPr/>
                    <a:lstStyle/>
                    <a:p>
                      <a:r>
                        <a:rPr lang="en-US" sz="2000" dirty="0" smtClean="0"/>
                        <a:t>+49%</a:t>
                      </a:r>
                      <a:endParaRPr lang="en-US" sz="2000" dirty="0"/>
                    </a:p>
                  </a:txBody>
                  <a:tcPr/>
                </a:tc>
                <a:tc>
                  <a:txBody>
                    <a:bodyPr/>
                    <a:lstStyle/>
                    <a:p>
                      <a:r>
                        <a:rPr lang="en-US" sz="2000" dirty="0" smtClean="0"/>
                        <a:t>P&lt;.001</a:t>
                      </a:r>
                      <a:endParaRPr lang="en-US" sz="2000" dirty="0"/>
                    </a:p>
                  </a:txBody>
                  <a:tcPr/>
                </a:tc>
              </a:tr>
              <a:tr h="1056413">
                <a:tc>
                  <a:txBody>
                    <a:bodyPr/>
                    <a:lstStyle/>
                    <a:p>
                      <a:r>
                        <a:rPr lang="en-US" sz="2000" b="1" dirty="0" smtClean="0"/>
                        <a:t>PPV for Biopsy</a:t>
                      </a:r>
                      <a:endParaRPr lang="en-US" sz="2000" b="1" dirty="0"/>
                    </a:p>
                  </a:txBody>
                  <a:tcPr/>
                </a:tc>
                <a:tc>
                  <a:txBody>
                    <a:bodyPr/>
                    <a:lstStyle/>
                    <a:p>
                      <a:r>
                        <a:rPr lang="en-US" sz="2000" dirty="0" smtClean="0"/>
                        <a:t>24.2%</a:t>
                      </a:r>
                      <a:endParaRPr lang="en-US" sz="2000" dirty="0"/>
                    </a:p>
                  </a:txBody>
                  <a:tcPr/>
                </a:tc>
                <a:tc>
                  <a:txBody>
                    <a:bodyPr/>
                    <a:lstStyle/>
                    <a:p>
                      <a:pPr algn="ctr"/>
                      <a:r>
                        <a:rPr lang="en-US" sz="2000" dirty="0" smtClean="0"/>
                        <a:t>29.2%</a:t>
                      </a:r>
                      <a:endParaRPr lang="en-US" sz="2000" dirty="0"/>
                    </a:p>
                  </a:txBody>
                  <a:tcPr/>
                </a:tc>
                <a:tc>
                  <a:txBody>
                    <a:bodyPr/>
                    <a:lstStyle/>
                    <a:p>
                      <a:r>
                        <a:rPr lang="en-US" sz="2000" dirty="0" smtClean="0"/>
                        <a:t>+21%</a:t>
                      </a:r>
                      <a:endParaRPr lang="en-US" sz="2000" dirty="0"/>
                    </a:p>
                  </a:txBody>
                  <a:tcPr/>
                </a:tc>
                <a:tc>
                  <a:txBody>
                    <a:bodyPr/>
                    <a:lstStyle/>
                    <a:p>
                      <a:r>
                        <a:rPr lang="en-US" sz="2000" dirty="0" smtClean="0"/>
                        <a:t>P&lt;.001</a:t>
                      </a:r>
                      <a:endParaRPr lang="en-US" sz="2000" dirty="0"/>
                    </a:p>
                  </a:txBody>
                  <a:tcPr/>
                </a:tc>
              </a:tr>
            </a:tbl>
          </a:graphicData>
        </a:graphic>
      </p:graphicFrame>
    </p:spTree>
    <p:extLst>
      <p:ext uri="{BB962C8B-B14F-4D97-AF65-F5344CB8AC3E}">
        <p14:creationId xmlns:p14="http://schemas.microsoft.com/office/powerpoint/2010/main" val="288527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l"/>
            <a:r>
              <a:rPr lang="en-US" dirty="0" smtClean="0">
                <a:solidFill>
                  <a:srgbClr val="002060"/>
                </a:solidFill>
              </a:rPr>
              <a:t>Benefits of a Genius</a:t>
            </a:r>
            <a:r>
              <a:rPr lang="en-US" baseline="30000" dirty="0" smtClean="0">
                <a:solidFill>
                  <a:srgbClr val="002060"/>
                </a:solidFill>
              </a:rPr>
              <a:t>™</a:t>
            </a:r>
            <a:r>
              <a:rPr lang="en-US" dirty="0" smtClean="0">
                <a:solidFill>
                  <a:srgbClr val="002060"/>
                </a:solidFill>
              </a:rPr>
              <a:t> 3D MAMMOGRAPHY</a:t>
            </a:r>
            <a:r>
              <a:rPr lang="en-US" baseline="30000" dirty="0" smtClean="0">
                <a:solidFill>
                  <a:srgbClr val="002060"/>
                </a:solidFill>
              </a:rPr>
              <a:t>™</a:t>
            </a:r>
            <a:r>
              <a:rPr lang="en-US" dirty="0" smtClean="0">
                <a:solidFill>
                  <a:srgbClr val="002060"/>
                </a:solidFill>
              </a:rPr>
              <a:t> Exam</a:t>
            </a:r>
            <a:r>
              <a:rPr lang="en-US" baseline="30000" dirty="0" smtClean="0"/>
              <a:t>*</a:t>
            </a:r>
            <a:endParaRPr lang="en-US" baseline="30000" dirty="0"/>
          </a:p>
        </p:txBody>
      </p:sp>
      <p:graphicFrame>
        <p:nvGraphicFramePr>
          <p:cNvPr id="4" name="Content Placeholder 3"/>
          <p:cNvGraphicFramePr>
            <a:graphicFrameLocks noGrp="1"/>
          </p:cNvGraphicFramePr>
          <p:nvPr>
            <p:ph sz="half" idx="1"/>
            <p:extLst>
              <p:ext uri="{D42A27DB-BD31-4B8C-83A1-F6EECF244321}">
                <p14:modId xmlns:p14="http://schemas.microsoft.com/office/powerpoint/2010/main" val="3734208406"/>
              </p:ext>
            </p:extLst>
          </p:nvPr>
        </p:nvGraphicFramePr>
        <p:xfrm>
          <a:off x="350762" y="1318437"/>
          <a:ext cx="8448524" cy="4729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4"/>
          </p:nvPr>
        </p:nvSpPr>
        <p:spPr/>
        <p:txBody>
          <a:bodyPr/>
          <a:lstStyle/>
          <a:p>
            <a:pPr algn="ctr"/>
            <a:fld id="{6453F95C-7FA8-E048-BEDD-3F6B9882286F}" type="slidenum">
              <a:rPr lang="en-US" smtClean="0"/>
              <a:pPr algn="ctr"/>
              <a:t>12</a:t>
            </a:fld>
            <a:endParaRPr lang="en-US" dirty="0"/>
          </a:p>
        </p:txBody>
      </p:sp>
      <p:sp>
        <p:nvSpPr>
          <p:cNvPr id="6" name="TextBox 5"/>
          <p:cNvSpPr txBox="1"/>
          <p:nvPr/>
        </p:nvSpPr>
        <p:spPr>
          <a:xfrm>
            <a:off x="350762" y="6048200"/>
            <a:ext cx="8534400" cy="492443"/>
          </a:xfrm>
          <a:prstGeom prst="rect">
            <a:avLst/>
          </a:prstGeom>
          <a:noFill/>
        </p:spPr>
        <p:txBody>
          <a:bodyPr wrap="square" rtlCol="0">
            <a:spAutoFit/>
          </a:bodyPr>
          <a:lstStyle/>
          <a:p>
            <a:r>
              <a:rPr lang="en-US" sz="1400" dirty="0" smtClean="0">
                <a:solidFill>
                  <a:srgbClr val="002060"/>
                </a:solidFill>
              </a:rPr>
              <a:t>*</a:t>
            </a:r>
            <a:r>
              <a:rPr lang="en-US" sz="1200" dirty="0" smtClean="0">
                <a:solidFill>
                  <a:srgbClr val="002060"/>
                </a:solidFill>
              </a:rPr>
              <a:t>Studies exclusively used the Hologic Selenia</a:t>
            </a:r>
            <a:r>
              <a:rPr lang="en-US" sz="1200" baseline="30000" dirty="0" smtClean="0">
                <a:solidFill>
                  <a:srgbClr val="002060"/>
                </a:solidFill>
              </a:rPr>
              <a:t>®</a:t>
            </a:r>
            <a:r>
              <a:rPr lang="en-US" sz="1200" dirty="0" smtClean="0">
                <a:solidFill>
                  <a:srgbClr val="002060"/>
                </a:solidFill>
              </a:rPr>
              <a:t> Dimensions</a:t>
            </a:r>
            <a:r>
              <a:rPr lang="en-US" sz="1200" baseline="30000" dirty="0" smtClean="0">
                <a:solidFill>
                  <a:srgbClr val="002060"/>
                </a:solidFill>
              </a:rPr>
              <a:t>®</a:t>
            </a:r>
            <a:r>
              <a:rPr lang="en-US" sz="1200" dirty="0" smtClean="0">
                <a:solidFill>
                  <a:srgbClr val="002060"/>
                </a:solidFill>
              </a:rPr>
              <a:t> system. </a:t>
            </a:r>
            <a:br>
              <a:rPr lang="en-US" sz="1200" dirty="0" smtClean="0">
                <a:solidFill>
                  <a:srgbClr val="002060"/>
                </a:solidFill>
              </a:rPr>
            </a:br>
            <a:r>
              <a:rPr lang="en-US" sz="1200" dirty="0" smtClean="0">
                <a:solidFill>
                  <a:srgbClr val="002060"/>
                </a:solidFill>
              </a:rPr>
              <a:t>  Results are not applicable to other tomosynthesis mammography exams or systems. </a:t>
            </a:r>
            <a:endParaRPr lang="en-US" sz="1200" dirty="0">
              <a:solidFill>
                <a:srgbClr val="002060"/>
              </a:solidFill>
            </a:endParaRPr>
          </a:p>
        </p:txBody>
      </p:sp>
    </p:spTree>
    <p:extLst>
      <p:ext uri="{BB962C8B-B14F-4D97-AF65-F5344CB8AC3E}">
        <p14:creationId xmlns:p14="http://schemas.microsoft.com/office/powerpoint/2010/main" val="173754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B1D1F93D-78E5-4ACE-AA48-6C58D01A20F3}"/>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graphicEl>
                                              <a:dgm id="{7BDEB012-C9C8-4492-8C47-49F0E4F9E7BC}"/>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graphicEl>
                                              <a:dgm id="{73A5DBA1-72E5-48C5-9002-C1DF6804E908}"/>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B203B2B1-9D70-4831-A4D2-E5FD34ABEA2E}"/>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graphicEl>
                                              <a:dgm id="{D4F799F9-6006-4BDC-9371-6E6F37750C54}"/>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graphicEl>
                                              <a:dgm id="{E7BDE23D-F68A-4C29-9748-034287131D39}"/>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graphicEl>
                                              <a:dgm id="{6B76D0C6-A00D-48F7-B088-111D079D1DF2}"/>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D29B51C6-511B-4CCE-8395-67FE702D8A00}"/>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graphicEl>
                                              <a:dgm id="{0E48CBF9-9A95-42D4-9B53-626AD48BD003}"/>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graphicEl>
                                              <a:dgm id="{3AECAC59-FB26-4044-8E34-4027A82CAB1E}"/>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graphicEl>
                                              <a:dgm id="{0F364979-C35F-4B4A-8E98-40A8064B7704}"/>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graphicEl>
                                              <a:dgm id="{3F007F38-82A3-42A9-A7CF-1FBFBA215A71}"/>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graphicEl>
                                              <a:dgm id="{3CF91F3F-9009-443E-830E-F56DCCA884BC}"/>
                                            </p:graphic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
                                            <p:graphicEl>
                                              <a:dgm id="{5259D359-EA28-4C8B-AF30-F1C0DF6DAE31}"/>
                                            </p:graphic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
                                            <p:graphicEl>
                                              <a:dgm id="{D343AA45-349C-43A3-ADA3-57C479F0D1D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7634" name="Picture 4" descr="02050157_2007-05-13_LCC_1.2.840.113681.2203806854.740.3353567907.105.tif"/>
          <p:cNvPicPr>
            <a:picLocks noChangeAspect="1"/>
          </p:cNvPicPr>
          <p:nvPr/>
        </p:nvPicPr>
        <p:blipFill>
          <a:blip r:embed="rId3" cstate="print"/>
          <a:srcRect t="8739" b="3883"/>
          <a:stretch>
            <a:fillRect/>
          </a:stretch>
        </p:blipFill>
        <p:spPr bwMode="auto">
          <a:xfrm>
            <a:off x="-17463" y="10633"/>
            <a:ext cx="6037263" cy="6858000"/>
          </a:xfrm>
          <a:prstGeom prst="rect">
            <a:avLst/>
          </a:prstGeom>
          <a:noFill/>
          <a:ln w="9525">
            <a:noFill/>
            <a:miter lim="800000"/>
            <a:headEnd/>
            <a:tailEnd/>
          </a:ln>
        </p:spPr>
      </p:pic>
      <p:sp>
        <p:nvSpPr>
          <p:cNvPr id="197635" name="TextBox 7"/>
          <p:cNvSpPr txBox="1">
            <a:spLocks noChangeArrowheads="1"/>
          </p:cNvSpPr>
          <p:nvPr/>
        </p:nvSpPr>
        <p:spPr bwMode="auto">
          <a:xfrm>
            <a:off x="2514600" y="457200"/>
            <a:ext cx="838200" cy="369888"/>
          </a:xfrm>
          <a:prstGeom prst="rect">
            <a:avLst/>
          </a:prstGeom>
          <a:noFill/>
          <a:ln w="9525">
            <a:noFill/>
            <a:miter lim="800000"/>
            <a:headEnd/>
            <a:tailEnd/>
          </a:ln>
        </p:spPr>
        <p:txBody>
          <a:bodyPr>
            <a:spAutoFit/>
          </a:bodyPr>
          <a:lstStyle/>
          <a:p>
            <a:pPr algn="ctr"/>
            <a:r>
              <a:rPr lang="en-US">
                <a:solidFill>
                  <a:srgbClr val="FFFFFF"/>
                </a:solidFill>
                <a:latin typeface="Calibri" pitchFamily="34" charset="0"/>
              </a:rPr>
              <a:t>LCC</a:t>
            </a:r>
          </a:p>
        </p:txBody>
      </p:sp>
      <p:sp>
        <p:nvSpPr>
          <p:cNvPr id="6" name="Rectangle 5"/>
          <p:cNvSpPr/>
          <p:nvPr/>
        </p:nvSpPr>
        <p:spPr>
          <a:xfrm>
            <a:off x="762000" y="4191000"/>
            <a:ext cx="1524000" cy="1447800"/>
          </a:xfrm>
          <a:prstGeom prst="rect">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pitchFamily="-65" charset="-128"/>
            </a:endParaRPr>
          </a:p>
        </p:txBody>
      </p:sp>
      <p:sp>
        <p:nvSpPr>
          <p:cNvPr id="197639" name="TextBox 8"/>
          <p:cNvSpPr txBox="1">
            <a:spLocks noChangeArrowheads="1"/>
          </p:cNvSpPr>
          <p:nvPr/>
        </p:nvSpPr>
        <p:spPr bwMode="auto">
          <a:xfrm>
            <a:off x="2383003" y="6025023"/>
            <a:ext cx="838200" cy="381000"/>
          </a:xfrm>
          <a:prstGeom prst="rect">
            <a:avLst/>
          </a:prstGeom>
          <a:noFill/>
          <a:ln w="9525">
            <a:noFill/>
            <a:miter lim="800000"/>
            <a:headEnd/>
            <a:tailEnd/>
          </a:ln>
        </p:spPr>
        <p:txBody>
          <a:bodyPr>
            <a:spAutoFit/>
          </a:bodyPr>
          <a:lstStyle/>
          <a:p>
            <a:pPr algn="ctr"/>
            <a:r>
              <a:rPr lang="en-US" dirty="0">
                <a:solidFill>
                  <a:srgbClr val="FFFFFF"/>
                </a:solidFill>
                <a:latin typeface="Calibri" pitchFamily="34" charset="0"/>
              </a:rPr>
              <a:t>2D</a:t>
            </a:r>
          </a:p>
        </p:txBody>
      </p:sp>
      <p:pic>
        <p:nvPicPr>
          <p:cNvPr id="2" name="Picture 1"/>
          <p:cNvPicPr>
            <a:picLocks noChangeAspect="1"/>
          </p:cNvPicPr>
          <p:nvPr/>
        </p:nvPicPr>
        <p:blipFill>
          <a:blip r:embed="rId4"/>
          <a:stretch>
            <a:fillRect/>
          </a:stretch>
        </p:blipFill>
        <p:spPr>
          <a:xfrm>
            <a:off x="4572000" y="2052269"/>
            <a:ext cx="3700593" cy="3901778"/>
          </a:xfrm>
          <a:prstGeom prst="rect">
            <a:avLst/>
          </a:prstGeom>
          <a:ln>
            <a:solidFill>
              <a:schemeClr val="accent5">
                <a:lumMod val="60000"/>
                <a:lumOff val="40000"/>
              </a:schemeClr>
            </a:solidFill>
          </a:ln>
        </p:spPr>
      </p:pic>
      <p:sp>
        <p:nvSpPr>
          <p:cNvPr id="9" name="TextBox 8"/>
          <p:cNvSpPr txBox="1">
            <a:spLocks noChangeArrowheads="1"/>
          </p:cNvSpPr>
          <p:nvPr/>
        </p:nvSpPr>
        <p:spPr bwMode="auto">
          <a:xfrm>
            <a:off x="4800138" y="6025023"/>
            <a:ext cx="838200" cy="381000"/>
          </a:xfrm>
          <a:prstGeom prst="rect">
            <a:avLst/>
          </a:prstGeom>
          <a:noFill/>
          <a:ln w="9525">
            <a:noFill/>
            <a:miter lim="800000"/>
            <a:headEnd/>
            <a:tailEnd/>
          </a:ln>
        </p:spPr>
        <p:txBody>
          <a:bodyPr>
            <a:spAutoFit/>
          </a:bodyPr>
          <a:lstStyle/>
          <a:p>
            <a:pPr algn="ctr"/>
            <a:r>
              <a:rPr lang="en-US" dirty="0" smtClean="0">
                <a:solidFill>
                  <a:srgbClr val="FFFFFF"/>
                </a:solidFill>
                <a:latin typeface="Calibri" pitchFamily="34" charset="0"/>
              </a:rPr>
              <a:t>3D</a:t>
            </a:r>
            <a:r>
              <a:rPr lang="en-US" baseline="30000" dirty="0" smtClean="0">
                <a:solidFill>
                  <a:srgbClr val="FFFFFF"/>
                </a:solidFill>
                <a:cs typeface="Arial" panose="020B0604020202020204" pitchFamily="34" charset="0"/>
              </a:rPr>
              <a:t>™</a:t>
            </a:r>
            <a:endParaRPr lang="en-US" baseline="30000" dirty="0">
              <a:solidFill>
                <a:srgbClr val="FFFFFF"/>
              </a:solidFill>
              <a:latin typeface="Calibri" pitchFamily="34" charset="0"/>
            </a:endParaRPr>
          </a:p>
        </p:txBody>
      </p:sp>
      <p:sp>
        <p:nvSpPr>
          <p:cNvPr id="3" name="Rectangle 2"/>
          <p:cNvSpPr/>
          <p:nvPr/>
        </p:nvSpPr>
        <p:spPr>
          <a:xfrm>
            <a:off x="4572000" y="425970"/>
            <a:ext cx="4572000" cy="1200329"/>
          </a:xfrm>
          <a:prstGeom prst="rect">
            <a:avLst/>
          </a:prstGeom>
        </p:spPr>
        <p:txBody>
          <a:bodyPr wrap="square">
            <a:spAutoFit/>
          </a:bodyPr>
          <a:lstStyle/>
          <a:p>
            <a:r>
              <a:rPr lang="en-US" dirty="0">
                <a:solidFill>
                  <a:prstClr val="white"/>
                </a:solidFill>
              </a:rPr>
              <a:t>Breast cancer screening with </a:t>
            </a:r>
            <a:r>
              <a:rPr lang="en-US" dirty="0" smtClean="0">
                <a:solidFill>
                  <a:prstClr val="white"/>
                </a:solidFill>
              </a:rPr>
              <a:t>the 3D</a:t>
            </a:r>
            <a:r>
              <a:rPr lang="en-US" baseline="30000" dirty="0">
                <a:solidFill>
                  <a:prstClr val="white"/>
                </a:solidFill>
                <a:cs typeface="Arial" panose="020B0604020202020204" pitchFamily="34" charset="0"/>
              </a:rPr>
              <a:t>™</a:t>
            </a:r>
            <a:r>
              <a:rPr lang="en-US" dirty="0">
                <a:solidFill>
                  <a:prstClr val="white"/>
                </a:solidFill>
              </a:rPr>
              <a:t> </a:t>
            </a:r>
            <a:r>
              <a:rPr lang="en-US" dirty="0" smtClean="0">
                <a:solidFill>
                  <a:prstClr val="white"/>
                </a:solidFill>
              </a:rPr>
              <a:t>exam in </a:t>
            </a:r>
            <a:r>
              <a:rPr lang="en-US" dirty="0">
                <a:solidFill>
                  <a:prstClr val="white"/>
                </a:solidFill>
              </a:rPr>
              <a:t>two views finds more cancers than in one-view </a:t>
            </a:r>
            <a:r>
              <a:rPr lang="en-US" baseline="30000" dirty="0">
                <a:solidFill>
                  <a:prstClr val="white"/>
                </a:solidFill>
              </a:rPr>
              <a:t>15,16</a:t>
            </a:r>
            <a:r>
              <a:rPr lang="en-US" dirty="0">
                <a:solidFill>
                  <a:prstClr val="white"/>
                </a:solidFill>
              </a:rPr>
              <a:t/>
            </a:r>
            <a:br>
              <a:rPr lang="en-US" dirty="0">
                <a:solidFill>
                  <a:prstClr val="white"/>
                </a:solidFill>
              </a:rPr>
            </a:br>
            <a:endParaRPr lang="en-US" dirty="0">
              <a:solidFill>
                <a:prstClr val="white"/>
              </a:solidFill>
            </a:endParaRPr>
          </a:p>
        </p:txBody>
      </p:sp>
      <p:sp>
        <p:nvSpPr>
          <p:cNvPr id="4" name="Slide Number Placeholder 3"/>
          <p:cNvSpPr>
            <a:spLocks noGrp="1"/>
          </p:cNvSpPr>
          <p:nvPr>
            <p:ph type="sldNum" sz="quarter" idx="4"/>
          </p:nvPr>
        </p:nvSpPr>
        <p:spPr/>
        <p:txBody>
          <a:bodyPr/>
          <a:lstStyle/>
          <a:p>
            <a:pPr algn="ctr"/>
            <a:fld id="{6453F95C-7FA8-E048-BEDD-3F6B9882286F}" type="slidenum">
              <a:rPr lang="en-US" smtClean="0"/>
              <a:pPr algn="ctr"/>
              <a:t>13</a:t>
            </a:fld>
            <a:endParaRPr lang="en-US" dirty="0"/>
          </a:p>
        </p:txBody>
      </p:sp>
    </p:spTree>
    <p:extLst>
      <p:ext uri="{BB962C8B-B14F-4D97-AF65-F5344CB8AC3E}">
        <p14:creationId xmlns:p14="http://schemas.microsoft.com/office/powerpoint/2010/main" val="145365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rPr>
              <a:t>Image Acquisition:  Two methods </a:t>
            </a:r>
            <a:endParaRPr lang="en-US" dirty="0">
              <a:solidFill>
                <a:srgbClr val="002060"/>
              </a:solidFill>
            </a:endParaRP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1959663066"/>
              </p:ext>
            </p:extLst>
          </p:nvPr>
        </p:nvGraphicFramePr>
        <p:xfrm>
          <a:off x="350838" y="1417639"/>
          <a:ext cx="8448675" cy="43932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4"/>
          </p:nvPr>
        </p:nvSpPr>
        <p:spPr/>
        <p:txBody>
          <a:bodyPr/>
          <a:lstStyle/>
          <a:p>
            <a:pPr algn="ctr"/>
            <a:fld id="{6453F95C-7FA8-E048-BEDD-3F6B9882286F}" type="slidenum">
              <a:rPr lang="en-US" smtClean="0"/>
              <a:pPr algn="ctr"/>
              <a:t>14</a:t>
            </a:fld>
            <a:endParaRPr lang="en-US" dirty="0"/>
          </a:p>
        </p:txBody>
      </p:sp>
    </p:spTree>
    <p:extLst>
      <p:ext uri="{BB962C8B-B14F-4D97-AF65-F5344CB8AC3E}">
        <p14:creationId xmlns:p14="http://schemas.microsoft.com/office/powerpoint/2010/main" val="34327580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Content Placeholder 2"/>
          <p:cNvSpPr>
            <a:spLocks noGrp="1"/>
          </p:cNvSpPr>
          <p:nvPr>
            <p:ph sz="half" idx="1"/>
          </p:nvPr>
        </p:nvSpPr>
        <p:spPr>
          <a:xfrm>
            <a:off x="350762" y="3116826"/>
            <a:ext cx="8448524" cy="2931374"/>
          </a:xfrm>
        </p:spPr>
        <p:txBody>
          <a:bodyPr>
            <a:normAutofit/>
          </a:bodyPr>
          <a:lstStyle/>
          <a:p>
            <a:pPr marL="0" indent="0">
              <a:buFont typeface="Arial" charset="0"/>
              <a:buNone/>
            </a:pPr>
            <a:r>
              <a:rPr lang="en-US" sz="2800" b="0" dirty="0" smtClean="0">
                <a:solidFill>
                  <a:srgbClr val="002060"/>
                </a:solidFill>
                <a:ea typeface="ＭＳ Ｐゴシック" pitchFamily="1" charset="-128"/>
              </a:rPr>
              <a:t>A short video demonstrating a patient examination</a:t>
            </a:r>
          </a:p>
        </p:txBody>
      </p:sp>
      <p:sp>
        <p:nvSpPr>
          <p:cNvPr id="2" name="Slide Number Placeholder 1"/>
          <p:cNvSpPr>
            <a:spLocks noGrp="1"/>
          </p:cNvSpPr>
          <p:nvPr>
            <p:ph type="sldNum" sz="quarter" idx="4"/>
          </p:nvPr>
        </p:nvSpPr>
        <p:spPr/>
        <p:txBody>
          <a:bodyPr/>
          <a:lstStyle/>
          <a:p>
            <a:pPr algn="ctr"/>
            <a:fld id="{6453F95C-7FA8-E048-BEDD-3F6B9882286F}" type="slidenum">
              <a:rPr lang="en-US" smtClean="0"/>
              <a:pPr algn="ctr"/>
              <a:t>15</a:t>
            </a:fld>
            <a:endParaRPr lang="en-US" dirty="0"/>
          </a:p>
        </p:txBody>
      </p:sp>
    </p:spTree>
    <p:extLst>
      <p:ext uri="{BB962C8B-B14F-4D97-AF65-F5344CB8AC3E}">
        <p14:creationId xmlns:p14="http://schemas.microsoft.com/office/powerpoint/2010/main" val="2236270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algn="ctr"/>
            <a:fld id="{6453F95C-7FA8-E048-BEDD-3F6B9882286F}" type="slidenum">
              <a:rPr lang="en-US" smtClean="0"/>
              <a:pPr algn="ctr"/>
              <a:t>16</a:t>
            </a:fld>
            <a:endParaRPr lang="en-US" dirty="0"/>
          </a:p>
        </p:txBody>
      </p:sp>
      <p:pic>
        <p:nvPicPr>
          <p:cNvPr id="5" name="MOV-00163_cvwiii_show_06_1080p30_h264_April201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Tree>
    <p:extLst>
      <p:ext uri="{BB962C8B-B14F-4D97-AF65-F5344CB8AC3E}">
        <p14:creationId xmlns:p14="http://schemas.microsoft.com/office/powerpoint/2010/main" val="40014966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half" idx="1"/>
            <p:extLst>
              <p:ext uri="{D42A27DB-BD31-4B8C-83A1-F6EECF244321}">
                <p14:modId xmlns:p14="http://schemas.microsoft.com/office/powerpoint/2010/main" val="4118115169"/>
              </p:ext>
            </p:extLst>
          </p:nvPr>
        </p:nvGraphicFramePr>
        <p:xfrm>
          <a:off x="457200" y="1417639"/>
          <a:ext cx="8153400" cy="49440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p:txBody>
          <a:bodyPr>
            <a:noAutofit/>
          </a:bodyPr>
          <a:lstStyle/>
          <a:p>
            <a:pPr algn="l"/>
            <a:r>
              <a:rPr lang="en-US" sz="3200" dirty="0" smtClean="0">
                <a:solidFill>
                  <a:srgbClr val="002060"/>
                </a:solidFill>
              </a:rPr>
              <a:t>Hologic low </a:t>
            </a:r>
            <a:r>
              <a:rPr lang="en-US" sz="3200" dirty="0"/>
              <a:t>d</a:t>
            </a:r>
            <a:r>
              <a:rPr lang="en-US" sz="3200" dirty="0" smtClean="0">
                <a:solidFill>
                  <a:srgbClr val="002060"/>
                </a:solidFill>
              </a:rPr>
              <a:t>ose 3D MAMMOGRAPHY</a:t>
            </a:r>
            <a:r>
              <a:rPr lang="en-US" sz="3200" baseline="30000" dirty="0" smtClean="0">
                <a:solidFill>
                  <a:srgbClr val="002060"/>
                </a:solidFill>
              </a:rPr>
              <a:t>™</a:t>
            </a:r>
            <a:r>
              <a:rPr lang="en-US" sz="3200" dirty="0" smtClean="0">
                <a:solidFill>
                  <a:srgbClr val="002060"/>
                </a:solidFill>
              </a:rPr>
              <a:t> </a:t>
            </a:r>
            <a:r>
              <a:rPr lang="en-US" sz="3200" dirty="0"/>
              <a:t>e</a:t>
            </a:r>
            <a:r>
              <a:rPr lang="en-US" sz="3200" dirty="0" smtClean="0">
                <a:solidFill>
                  <a:srgbClr val="002060"/>
                </a:solidFill>
              </a:rPr>
              <a:t>xam </a:t>
            </a:r>
            <a:r>
              <a:rPr lang="en-US" sz="2000" dirty="0" smtClean="0">
                <a:solidFill>
                  <a:srgbClr val="002060"/>
                </a:solidFill>
              </a:rPr>
              <a:t>(TomoHD mode)</a:t>
            </a:r>
            <a:endParaRPr lang="en-US" sz="2000" dirty="0">
              <a:solidFill>
                <a:srgbClr val="002060"/>
              </a:solidFill>
            </a:endParaRPr>
          </a:p>
        </p:txBody>
      </p:sp>
      <p:sp>
        <p:nvSpPr>
          <p:cNvPr id="2" name="Slide Number Placeholder 1"/>
          <p:cNvSpPr>
            <a:spLocks noGrp="1"/>
          </p:cNvSpPr>
          <p:nvPr>
            <p:ph type="sldNum" sz="quarter" idx="4"/>
          </p:nvPr>
        </p:nvSpPr>
        <p:spPr/>
        <p:txBody>
          <a:bodyPr/>
          <a:lstStyle/>
          <a:p>
            <a:pPr algn="ctr"/>
            <a:fld id="{6453F95C-7FA8-E048-BEDD-3F6B9882286F}" type="slidenum">
              <a:rPr lang="en-US" smtClean="0"/>
              <a:pPr algn="ctr"/>
              <a:t>17</a:t>
            </a:fld>
            <a:endParaRPr lang="en-US" dirty="0"/>
          </a:p>
        </p:txBody>
      </p:sp>
    </p:spTree>
    <p:extLst>
      <p:ext uri="{BB962C8B-B14F-4D97-AF65-F5344CB8AC3E}">
        <p14:creationId xmlns:p14="http://schemas.microsoft.com/office/powerpoint/2010/main" val="1043059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5181600" y="1371600"/>
            <a:ext cx="3581400" cy="501529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rmAutofit/>
          </a:bodyPr>
          <a:lstStyle/>
          <a:p>
            <a:pPr algn="l"/>
            <a:r>
              <a:rPr lang="en-US" sz="3200" dirty="0" smtClean="0">
                <a:solidFill>
                  <a:srgbClr val="002060"/>
                </a:solidFill>
              </a:rPr>
              <a:t>Hologic C-View</a:t>
            </a:r>
            <a:r>
              <a:rPr lang="en-US" sz="3200" baseline="30000" dirty="0" smtClean="0">
                <a:solidFill>
                  <a:srgbClr val="002060"/>
                </a:solidFill>
              </a:rPr>
              <a:t>™</a:t>
            </a:r>
            <a:r>
              <a:rPr lang="en-US" sz="3200" dirty="0" smtClean="0">
                <a:solidFill>
                  <a:srgbClr val="002060"/>
                </a:solidFill>
              </a:rPr>
              <a:t> software: </a:t>
            </a:r>
            <a:br>
              <a:rPr lang="en-US" sz="3200" dirty="0" smtClean="0">
                <a:solidFill>
                  <a:srgbClr val="002060"/>
                </a:solidFill>
              </a:rPr>
            </a:br>
            <a:r>
              <a:rPr lang="en-US" sz="3200" dirty="0" smtClean="0">
                <a:solidFill>
                  <a:srgbClr val="002060"/>
                </a:solidFill>
              </a:rPr>
              <a:t>generated 2D image</a:t>
            </a:r>
            <a:endParaRPr lang="en-US" sz="3200" dirty="0">
              <a:solidFill>
                <a:srgbClr val="002060"/>
              </a:solidFill>
            </a:endParaRPr>
          </a:p>
        </p:txBody>
      </p:sp>
      <p:sp>
        <p:nvSpPr>
          <p:cNvPr id="3" name="Content Placeholder 2"/>
          <p:cNvSpPr>
            <a:spLocks noGrp="1"/>
          </p:cNvSpPr>
          <p:nvPr>
            <p:ph sz="half" idx="1"/>
          </p:nvPr>
        </p:nvSpPr>
        <p:spPr/>
        <p:txBody>
          <a:bodyPr/>
          <a:lstStyle/>
          <a:p>
            <a:pPr marL="342900" indent="-342900">
              <a:buFont typeface="Arial" panose="020B0604020202020204" pitchFamily="34" charset="0"/>
              <a:buChar char="•"/>
            </a:pPr>
            <a:r>
              <a:rPr lang="en-US" sz="2400" dirty="0" smtClean="0">
                <a:solidFill>
                  <a:srgbClr val="002060"/>
                </a:solidFill>
              </a:rPr>
              <a:t>Perform a standard  tomosynthesis scan*</a:t>
            </a:r>
          </a:p>
          <a:p>
            <a:pPr marL="708660" lvl="2" indent="-342900">
              <a:buFont typeface="Arial" panose="020B0604020202020204" pitchFamily="34" charset="0"/>
              <a:buChar char="•"/>
            </a:pPr>
            <a:r>
              <a:rPr lang="en-US" sz="2000" b="0" dirty="0" smtClean="0">
                <a:solidFill>
                  <a:srgbClr val="002060"/>
                </a:solidFill>
              </a:rPr>
              <a:t>3.7 seconds</a:t>
            </a:r>
          </a:p>
          <a:p>
            <a:pPr lvl="1"/>
            <a:endParaRPr lang="en-US" sz="2800" dirty="0" smtClean="0">
              <a:solidFill>
                <a:srgbClr val="002060"/>
              </a:solidFill>
            </a:endParaRPr>
          </a:p>
          <a:p>
            <a:endParaRPr lang="en-US" sz="2800" dirty="0" smtClean="0">
              <a:solidFill>
                <a:schemeClr val="tx1">
                  <a:lumMod val="85000"/>
                  <a:lumOff val="15000"/>
                </a:schemeClr>
              </a:solidFill>
            </a:endParaRPr>
          </a:p>
          <a:p>
            <a:endParaRPr lang="en-US" sz="2800" dirty="0" smtClean="0">
              <a:solidFill>
                <a:schemeClr val="tx1">
                  <a:lumMod val="85000"/>
                  <a:lumOff val="15000"/>
                </a:schemeClr>
              </a:solidFill>
            </a:endParaRPr>
          </a:p>
          <a:p>
            <a:endParaRPr lang="en-US" dirty="0" smtClean="0">
              <a:solidFill>
                <a:schemeClr val="tx1">
                  <a:lumMod val="85000"/>
                  <a:lumOff val="15000"/>
                </a:schemeClr>
              </a:solidFill>
            </a:endParaRPr>
          </a:p>
          <a:p>
            <a:endParaRPr lang="en-US" dirty="0">
              <a:solidFill>
                <a:schemeClr val="tx1">
                  <a:lumMod val="85000"/>
                  <a:lumOff val="15000"/>
                </a:schemeClr>
              </a:solidFill>
            </a:endParaRPr>
          </a:p>
        </p:txBody>
      </p:sp>
      <p:grpSp>
        <p:nvGrpSpPr>
          <p:cNvPr id="4" name="Group 75"/>
          <p:cNvGrpSpPr>
            <a:grpSpLocks/>
          </p:cNvGrpSpPr>
          <p:nvPr/>
        </p:nvGrpSpPr>
        <p:grpSpPr bwMode="auto">
          <a:xfrm rot="-774811">
            <a:off x="5834063" y="1743075"/>
            <a:ext cx="1390650" cy="4194175"/>
            <a:chOff x="3493332" y="1255234"/>
            <a:chExt cx="1389818" cy="4193064"/>
          </a:xfrm>
        </p:grpSpPr>
        <p:sp>
          <p:nvSpPr>
            <p:cNvPr id="22" name="Isosceles Triangle 21"/>
            <p:cNvSpPr>
              <a:spLocks noChangeArrowheads="1"/>
            </p:cNvSpPr>
            <p:nvPr/>
          </p:nvSpPr>
          <p:spPr bwMode="auto">
            <a:xfrm>
              <a:off x="3470525" y="1821963"/>
              <a:ext cx="1389818" cy="3599496"/>
            </a:xfrm>
            <a:prstGeom prst="triangle">
              <a:avLst>
                <a:gd name="adj" fmla="val 52519"/>
              </a:avLst>
            </a:prstGeom>
            <a:gradFill rotWithShape="1">
              <a:gsLst>
                <a:gs pos="0">
                  <a:schemeClr val="bg1"/>
                </a:gs>
                <a:gs pos="100000">
                  <a:schemeClr val="bg1">
                    <a:alpha val="0"/>
                  </a:schemeClr>
                </a:gs>
              </a:gsLst>
              <a:lin ang="5400000"/>
            </a:gradFill>
            <a:ln w="9525">
              <a:no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sp>
          <p:nvSpPr>
            <p:cNvPr id="23" name="Rectangle 22"/>
            <p:cNvSpPr>
              <a:spLocks noChangeArrowheads="1"/>
            </p:cNvSpPr>
            <p:nvPr/>
          </p:nvSpPr>
          <p:spPr bwMode="auto">
            <a:xfrm>
              <a:off x="4083338" y="1254716"/>
              <a:ext cx="285579" cy="596742"/>
            </a:xfrm>
            <a:prstGeom prst="rect">
              <a:avLst/>
            </a:prstGeom>
            <a:gradFill rotWithShape="1">
              <a:gsLst>
                <a:gs pos="0">
                  <a:srgbClr val="97BEFD"/>
                </a:gs>
                <a:gs pos="100000">
                  <a:srgbClr val="4C88D3"/>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grpSp>
      <p:grpSp>
        <p:nvGrpSpPr>
          <p:cNvPr id="5" name="Group 125"/>
          <p:cNvGrpSpPr>
            <a:grpSpLocks/>
          </p:cNvGrpSpPr>
          <p:nvPr/>
        </p:nvGrpSpPr>
        <p:grpSpPr bwMode="auto">
          <a:xfrm rot="-681612">
            <a:off x="5907088" y="1730375"/>
            <a:ext cx="1389062" cy="4194175"/>
            <a:chOff x="3493332" y="1255234"/>
            <a:chExt cx="1389818" cy="4193064"/>
          </a:xfrm>
        </p:grpSpPr>
        <p:sp>
          <p:nvSpPr>
            <p:cNvPr id="25" name="Isosceles Triangle 24"/>
            <p:cNvSpPr>
              <a:spLocks noChangeArrowheads="1"/>
            </p:cNvSpPr>
            <p:nvPr/>
          </p:nvSpPr>
          <p:spPr bwMode="auto">
            <a:xfrm>
              <a:off x="3488404" y="1842412"/>
              <a:ext cx="1389819" cy="3599496"/>
            </a:xfrm>
            <a:prstGeom prst="triangle">
              <a:avLst>
                <a:gd name="adj" fmla="val 52519"/>
              </a:avLst>
            </a:prstGeom>
            <a:gradFill rotWithShape="1">
              <a:gsLst>
                <a:gs pos="0">
                  <a:schemeClr val="bg1"/>
                </a:gs>
                <a:gs pos="100000">
                  <a:schemeClr val="bg1">
                    <a:alpha val="0"/>
                  </a:schemeClr>
                </a:gs>
              </a:gsLst>
              <a:lin ang="5400000"/>
            </a:gradFill>
            <a:ln w="9525">
              <a:no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sp>
          <p:nvSpPr>
            <p:cNvPr id="26" name="Rectangle 25"/>
            <p:cNvSpPr>
              <a:spLocks noChangeArrowheads="1"/>
            </p:cNvSpPr>
            <p:nvPr/>
          </p:nvSpPr>
          <p:spPr bwMode="auto">
            <a:xfrm>
              <a:off x="4081002" y="1244118"/>
              <a:ext cx="284318" cy="596742"/>
            </a:xfrm>
            <a:prstGeom prst="rect">
              <a:avLst/>
            </a:prstGeom>
            <a:gradFill rotWithShape="1">
              <a:gsLst>
                <a:gs pos="0">
                  <a:srgbClr val="97BEFD"/>
                </a:gs>
                <a:gs pos="100000">
                  <a:srgbClr val="4C88D3"/>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grpSp>
      <p:pic>
        <p:nvPicPr>
          <p:cNvPr id="27"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995988" y="5299075"/>
            <a:ext cx="1993900" cy="796925"/>
          </a:xfrm>
          <a:prstGeom prst="rect">
            <a:avLst/>
          </a:prstGeom>
          <a:noFill/>
          <a:ln w="9525">
            <a:noFill/>
            <a:miter lim="800000"/>
            <a:headEnd/>
            <a:tailEnd/>
          </a:ln>
        </p:spPr>
      </p:pic>
      <p:grpSp>
        <p:nvGrpSpPr>
          <p:cNvPr id="6" name="Group 128"/>
          <p:cNvGrpSpPr>
            <a:grpSpLocks/>
          </p:cNvGrpSpPr>
          <p:nvPr/>
        </p:nvGrpSpPr>
        <p:grpSpPr bwMode="auto">
          <a:xfrm rot="-580517">
            <a:off x="5984875" y="1716088"/>
            <a:ext cx="1389063" cy="4192587"/>
            <a:chOff x="3493332" y="1255234"/>
            <a:chExt cx="1389818" cy="4193064"/>
          </a:xfrm>
        </p:grpSpPr>
        <p:sp>
          <p:nvSpPr>
            <p:cNvPr id="29" name="Isosceles Triangle 28"/>
            <p:cNvSpPr>
              <a:spLocks noChangeArrowheads="1"/>
            </p:cNvSpPr>
            <p:nvPr/>
          </p:nvSpPr>
          <p:spPr bwMode="auto">
            <a:xfrm>
              <a:off x="3492753" y="1848380"/>
              <a:ext cx="1389817" cy="3599272"/>
            </a:xfrm>
            <a:prstGeom prst="triangle">
              <a:avLst>
                <a:gd name="adj" fmla="val 52519"/>
              </a:avLst>
            </a:prstGeom>
            <a:gradFill rotWithShape="1">
              <a:gsLst>
                <a:gs pos="0">
                  <a:schemeClr val="bg1"/>
                </a:gs>
                <a:gs pos="100000">
                  <a:schemeClr val="bg1">
                    <a:alpha val="0"/>
                  </a:schemeClr>
                </a:gs>
              </a:gsLst>
              <a:lin ang="5400000"/>
            </a:gradFill>
            <a:ln w="9525">
              <a:no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sp>
          <p:nvSpPr>
            <p:cNvPr id="30" name="Rectangle 29"/>
            <p:cNvSpPr>
              <a:spLocks noChangeArrowheads="1"/>
            </p:cNvSpPr>
            <p:nvPr/>
          </p:nvSpPr>
          <p:spPr bwMode="auto">
            <a:xfrm>
              <a:off x="4083713" y="1255030"/>
              <a:ext cx="284316" cy="596968"/>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grpSp>
      <p:grpSp>
        <p:nvGrpSpPr>
          <p:cNvPr id="7" name="Group 131"/>
          <p:cNvGrpSpPr>
            <a:grpSpLocks/>
          </p:cNvGrpSpPr>
          <p:nvPr/>
        </p:nvGrpSpPr>
        <p:grpSpPr bwMode="auto">
          <a:xfrm rot="-449190">
            <a:off x="6042025" y="1704975"/>
            <a:ext cx="1389063" cy="4194175"/>
            <a:chOff x="3493332" y="1255234"/>
            <a:chExt cx="1389818" cy="4193064"/>
          </a:xfrm>
        </p:grpSpPr>
        <p:sp>
          <p:nvSpPr>
            <p:cNvPr id="32" name="Isosceles Triangle 31"/>
            <p:cNvSpPr>
              <a:spLocks noChangeArrowheads="1"/>
            </p:cNvSpPr>
            <p:nvPr/>
          </p:nvSpPr>
          <p:spPr bwMode="auto">
            <a:xfrm>
              <a:off x="3492842" y="1848088"/>
              <a:ext cx="1389818" cy="3599496"/>
            </a:xfrm>
            <a:prstGeom prst="triangle">
              <a:avLst>
                <a:gd name="adj" fmla="val 52519"/>
              </a:avLst>
            </a:prstGeom>
            <a:gradFill rotWithShape="1">
              <a:gsLst>
                <a:gs pos="0">
                  <a:schemeClr val="bg1"/>
                </a:gs>
                <a:gs pos="100000">
                  <a:schemeClr val="bg1">
                    <a:alpha val="0"/>
                  </a:schemeClr>
                </a:gs>
              </a:gsLst>
              <a:lin ang="5400000"/>
            </a:gradFill>
            <a:ln w="9525">
              <a:no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sp>
          <p:nvSpPr>
            <p:cNvPr id="33" name="Rectangle 32"/>
            <p:cNvSpPr>
              <a:spLocks noChangeArrowheads="1"/>
            </p:cNvSpPr>
            <p:nvPr/>
          </p:nvSpPr>
          <p:spPr bwMode="auto">
            <a:xfrm>
              <a:off x="4065717" y="1223143"/>
              <a:ext cx="284317" cy="596742"/>
            </a:xfrm>
            <a:prstGeom prst="rect">
              <a:avLst/>
            </a:prstGeom>
            <a:gradFill rotWithShape="1">
              <a:gsLst>
                <a:gs pos="0">
                  <a:srgbClr val="97BEFD"/>
                </a:gs>
                <a:gs pos="100000">
                  <a:srgbClr val="4C88D3"/>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grpSp>
      <p:grpSp>
        <p:nvGrpSpPr>
          <p:cNvPr id="8" name="Group 137"/>
          <p:cNvGrpSpPr>
            <a:grpSpLocks/>
          </p:cNvGrpSpPr>
          <p:nvPr/>
        </p:nvGrpSpPr>
        <p:grpSpPr bwMode="auto">
          <a:xfrm rot="-335839">
            <a:off x="6113463" y="1692275"/>
            <a:ext cx="1389062" cy="4194175"/>
            <a:chOff x="3493332" y="1255234"/>
            <a:chExt cx="1389818" cy="4193064"/>
          </a:xfrm>
        </p:grpSpPr>
        <p:sp>
          <p:nvSpPr>
            <p:cNvPr id="35" name="Isosceles Triangle 34"/>
            <p:cNvSpPr>
              <a:spLocks noChangeArrowheads="1"/>
            </p:cNvSpPr>
            <p:nvPr/>
          </p:nvSpPr>
          <p:spPr bwMode="auto">
            <a:xfrm>
              <a:off x="3492970" y="1848594"/>
              <a:ext cx="1389818" cy="3599496"/>
            </a:xfrm>
            <a:prstGeom prst="triangle">
              <a:avLst>
                <a:gd name="adj" fmla="val 52519"/>
              </a:avLst>
            </a:prstGeom>
            <a:gradFill rotWithShape="1">
              <a:gsLst>
                <a:gs pos="0">
                  <a:schemeClr val="bg1"/>
                </a:gs>
                <a:gs pos="100000">
                  <a:schemeClr val="bg1">
                    <a:alpha val="0"/>
                  </a:schemeClr>
                </a:gs>
              </a:gsLst>
              <a:lin ang="5400000"/>
            </a:gradFill>
            <a:ln w="9525">
              <a:no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sp>
          <p:nvSpPr>
            <p:cNvPr id="36" name="Rectangle 35"/>
            <p:cNvSpPr>
              <a:spLocks noChangeArrowheads="1"/>
            </p:cNvSpPr>
            <p:nvPr/>
          </p:nvSpPr>
          <p:spPr bwMode="auto">
            <a:xfrm>
              <a:off x="4083616" y="1255079"/>
              <a:ext cx="284318" cy="596742"/>
            </a:xfrm>
            <a:prstGeom prst="rect">
              <a:avLst/>
            </a:prstGeom>
            <a:gradFill rotWithShape="1">
              <a:gsLst>
                <a:gs pos="0">
                  <a:srgbClr val="97BEFD"/>
                </a:gs>
                <a:gs pos="100000">
                  <a:srgbClr val="4C88D3"/>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grpSp>
      <p:grpSp>
        <p:nvGrpSpPr>
          <p:cNvPr id="9" name="Group 140"/>
          <p:cNvGrpSpPr>
            <a:grpSpLocks/>
          </p:cNvGrpSpPr>
          <p:nvPr/>
        </p:nvGrpSpPr>
        <p:grpSpPr bwMode="auto">
          <a:xfrm rot="-237663">
            <a:off x="6189663" y="1689100"/>
            <a:ext cx="1389062" cy="4192588"/>
            <a:chOff x="3493332" y="1255234"/>
            <a:chExt cx="1389818" cy="4193064"/>
          </a:xfrm>
        </p:grpSpPr>
        <p:sp>
          <p:nvSpPr>
            <p:cNvPr id="38" name="Isosceles Triangle 37"/>
            <p:cNvSpPr>
              <a:spLocks noChangeArrowheads="1"/>
            </p:cNvSpPr>
            <p:nvPr/>
          </p:nvSpPr>
          <p:spPr bwMode="auto">
            <a:xfrm>
              <a:off x="3468231" y="1822536"/>
              <a:ext cx="1389818" cy="3599272"/>
            </a:xfrm>
            <a:prstGeom prst="triangle">
              <a:avLst>
                <a:gd name="adj" fmla="val 52519"/>
              </a:avLst>
            </a:prstGeom>
            <a:gradFill rotWithShape="1">
              <a:gsLst>
                <a:gs pos="0">
                  <a:schemeClr val="bg1"/>
                </a:gs>
                <a:gs pos="100000">
                  <a:schemeClr val="bg1">
                    <a:alpha val="0"/>
                  </a:schemeClr>
                </a:gs>
              </a:gsLst>
              <a:lin ang="5400000"/>
            </a:gradFill>
            <a:ln w="9525">
              <a:no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sp>
          <p:nvSpPr>
            <p:cNvPr id="39" name="Rectangle 38"/>
            <p:cNvSpPr>
              <a:spLocks noChangeArrowheads="1"/>
            </p:cNvSpPr>
            <p:nvPr/>
          </p:nvSpPr>
          <p:spPr bwMode="auto">
            <a:xfrm>
              <a:off x="4059373" y="1229568"/>
              <a:ext cx="284318" cy="596968"/>
            </a:xfrm>
            <a:prstGeom prst="rect">
              <a:avLst/>
            </a:prstGeom>
            <a:gradFill rotWithShape="1">
              <a:gsLst>
                <a:gs pos="0">
                  <a:srgbClr val="97BEFD"/>
                </a:gs>
                <a:gs pos="100000">
                  <a:srgbClr val="4C88D3"/>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grpSp>
      <p:grpSp>
        <p:nvGrpSpPr>
          <p:cNvPr id="10" name="Group 143"/>
          <p:cNvGrpSpPr>
            <a:grpSpLocks/>
          </p:cNvGrpSpPr>
          <p:nvPr/>
        </p:nvGrpSpPr>
        <p:grpSpPr bwMode="auto">
          <a:xfrm rot="-150102">
            <a:off x="6265863" y="1689100"/>
            <a:ext cx="1389062" cy="4192588"/>
            <a:chOff x="3493332" y="1255234"/>
            <a:chExt cx="1389818" cy="4193064"/>
          </a:xfrm>
        </p:grpSpPr>
        <p:sp>
          <p:nvSpPr>
            <p:cNvPr id="41" name="Isosceles Triangle 40"/>
            <p:cNvSpPr>
              <a:spLocks noChangeArrowheads="1"/>
            </p:cNvSpPr>
            <p:nvPr/>
          </p:nvSpPr>
          <p:spPr bwMode="auto">
            <a:xfrm>
              <a:off x="3462157" y="1828878"/>
              <a:ext cx="1389818" cy="3599272"/>
            </a:xfrm>
            <a:prstGeom prst="triangle">
              <a:avLst>
                <a:gd name="adj" fmla="val 52519"/>
              </a:avLst>
            </a:prstGeom>
            <a:gradFill rotWithShape="1">
              <a:gsLst>
                <a:gs pos="0">
                  <a:schemeClr val="bg1"/>
                </a:gs>
                <a:gs pos="100000">
                  <a:schemeClr val="bg1">
                    <a:alpha val="0"/>
                  </a:schemeClr>
                </a:gs>
              </a:gsLst>
              <a:lin ang="5400000"/>
            </a:gradFill>
            <a:ln w="9525">
              <a:no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sp>
          <p:nvSpPr>
            <p:cNvPr id="42" name="Rectangle 41"/>
            <p:cNvSpPr>
              <a:spLocks noChangeArrowheads="1"/>
            </p:cNvSpPr>
            <p:nvPr/>
          </p:nvSpPr>
          <p:spPr bwMode="auto">
            <a:xfrm>
              <a:off x="4065131" y="1235280"/>
              <a:ext cx="284317" cy="596968"/>
            </a:xfrm>
            <a:prstGeom prst="rect">
              <a:avLst/>
            </a:prstGeom>
            <a:gradFill rotWithShape="1">
              <a:gsLst>
                <a:gs pos="0">
                  <a:srgbClr val="97BEFD"/>
                </a:gs>
                <a:gs pos="100000">
                  <a:srgbClr val="4C88D3"/>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grpSp>
      <p:grpSp>
        <p:nvGrpSpPr>
          <p:cNvPr id="11" name="Group 146"/>
          <p:cNvGrpSpPr>
            <a:grpSpLocks/>
          </p:cNvGrpSpPr>
          <p:nvPr/>
        </p:nvGrpSpPr>
        <p:grpSpPr bwMode="auto">
          <a:xfrm>
            <a:off x="6319838" y="1689100"/>
            <a:ext cx="1390650" cy="4192588"/>
            <a:chOff x="3493332" y="1255234"/>
            <a:chExt cx="1389818" cy="4193064"/>
          </a:xfrm>
        </p:grpSpPr>
        <p:sp>
          <p:nvSpPr>
            <p:cNvPr id="44" name="Isosceles Triangle 43"/>
            <p:cNvSpPr>
              <a:spLocks noChangeArrowheads="1"/>
            </p:cNvSpPr>
            <p:nvPr/>
          </p:nvSpPr>
          <p:spPr bwMode="auto">
            <a:xfrm>
              <a:off x="3493332" y="1849026"/>
              <a:ext cx="1389818" cy="3599272"/>
            </a:xfrm>
            <a:prstGeom prst="triangle">
              <a:avLst>
                <a:gd name="adj" fmla="val 52519"/>
              </a:avLst>
            </a:prstGeom>
            <a:gradFill rotWithShape="1">
              <a:gsLst>
                <a:gs pos="0">
                  <a:schemeClr val="bg1"/>
                </a:gs>
                <a:gs pos="100000">
                  <a:schemeClr val="bg1">
                    <a:alpha val="0"/>
                  </a:schemeClr>
                </a:gs>
              </a:gsLst>
              <a:lin ang="5400000"/>
            </a:gradFill>
            <a:ln w="9525">
              <a:no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sp>
          <p:nvSpPr>
            <p:cNvPr id="45" name="Rectangle 44"/>
            <p:cNvSpPr>
              <a:spLocks noChangeArrowheads="1"/>
            </p:cNvSpPr>
            <p:nvPr/>
          </p:nvSpPr>
          <p:spPr bwMode="auto">
            <a:xfrm>
              <a:off x="4083529" y="1255234"/>
              <a:ext cx="285579" cy="596968"/>
            </a:xfrm>
            <a:prstGeom prst="rect">
              <a:avLst/>
            </a:prstGeom>
            <a:gradFill rotWithShape="1">
              <a:gsLst>
                <a:gs pos="0">
                  <a:srgbClr val="97BEFD"/>
                </a:gs>
                <a:gs pos="100000">
                  <a:srgbClr val="4C88D3"/>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grpSp>
      <p:grpSp>
        <p:nvGrpSpPr>
          <p:cNvPr id="12" name="Group 149"/>
          <p:cNvGrpSpPr>
            <a:grpSpLocks/>
          </p:cNvGrpSpPr>
          <p:nvPr/>
        </p:nvGrpSpPr>
        <p:grpSpPr bwMode="auto">
          <a:xfrm rot="163691">
            <a:off x="6357938" y="1689100"/>
            <a:ext cx="1390650" cy="4192588"/>
            <a:chOff x="3493332" y="1255234"/>
            <a:chExt cx="1389818" cy="4193064"/>
          </a:xfrm>
        </p:grpSpPr>
        <p:sp>
          <p:nvSpPr>
            <p:cNvPr id="47" name="Isosceles Triangle 46"/>
            <p:cNvSpPr>
              <a:spLocks noChangeArrowheads="1"/>
            </p:cNvSpPr>
            <p:nvPr/>
          </p:nvSpPr>
          <p:spPr bwMode="auto">
            <a:xfrm>
              <a:off x="3468287" y="1826716"/>
              <a:ext cx="1389818" cy="3599271"/>
            </a:xfrm>
            <a:prstGeom prst="triangle">
              <a:avLst>
                <a:gd name="adj" fmla="val 52519"/>
              </a:avLst>
            </a:prstGeom>
            <a:gradFill rotWithShape="1">
              <a:gsLst>
                <a:gs pos="0">
                  <a:schemeClr val="bg1"/>
                </a:gs>
                <a:gs pos="100000">
                  <a:schemeClr val="bg1">
                    <a:alpha val="0"/>
                  </a:schemeClr>
                </a:gs>
              </a:gsLst>
              <a:lin ang="5400000"/>
            </a:gradFill>
            <a:ln w="9525">
              <a:no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sp>
          <p:nvSpPr>
            <p:cNvPr id="48" name="Rectangle 47"/>
            <p:cNvSpPr>
              <a:spLocks noChangeArrowheads="1"/>
            </p:cNvSpPr>
            <p:nvPr/>
          </p:nvSpPr>
          <p:spPr bwMode="auto">
            <a:xfrm>
              <a:off x="4061956" y="1231744"/>
              <a:ext cx="285579" cy="596968"/>
            </a:xfrm>
            <a:prstGeom prst="rect">
              <a:avLst/>
            </a:prstGeom>
            <a:gradFill rotWithShape="1">
              <a:gsLst>
                <a:gs pos="0">
                  <a:srgbClr val="97BEFD"/>
                </a:gs>
                <a:gs pos="100000">
                  <a:srgbClr val="4C88D3"/>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grpSp>
      <p:grpSp>
        <p:nvGrpSpPr>
          <p:cNvPr id="13" name="Group 152"/>
          <p:cNvGrpSpPr>
            <a:grpSpLocks/>
          </p:cNvGrpSpPr>
          <p:nvPr/>
        </p:nvGrpSpPr>
        <p:grpSpPr bwMode="auto">
          <a:xfrm rot="196337">
            <a:off x="6464300" y="1697038"/>
            <a:ext cx="1390650" cy="4192587"/>
            <a:chOff x="3493332" y="1255234"/>
            <a:chExt cx="1389818" cy="4193064"/>
          </a:xfrm>
        </p:grpSpPr>
        <p:sp>
          <p:nvSpPr>
            <p:cNvPr id="50" name="Isosceles Triangle 49"/>
            <p:cNvSpPr>
              <a:spLocks noChangeArrowheads="1"/>
            </p:cNvSpPr>
            <p:nvPr/>
          </p:nvSpPr>
          <p:spPr bwMode="auto">
            <a:xfrm>
              <a:off x="3462974" y="1827394"/>
              <a:ext cx="1389818" cy="3599272"/>
            </a:xfrm>
            <a:prstGeom prst="triangle">
              <a:avLst>
                <a:gd name="adj" fmla="val 52519"/>
              </a:avLst>
            </a:prstGeom>
            <a:gradFill rotWithShape="1">
              <a:gsLst>
                <a:gs pos="0">
                  <a:schemeClr val="bg1"/>
                </a:gs>
                <a:gs pos="100000">
                  <a:schemeClr val="bg1">
                    <a:alpha val="0"/>
                  </a:schemeClr>
                </a:gs>
              </a:gsLst>
              <a:lin ang="5400000"/>
            </a:gradFill>
            <a:ln w="9525">
              <a:no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sp>
          <p:nvSpPr>
            <p:cNvPr id="51" name="Rectangle 50"/>
            <p:cNvSpPr>
              <a:spLocks noChangeArrowheads="1"/>
            </p:cNvSpPr>
            <p:nvPr/>
          </p:nvSpPr>
          <p:spPr bwMode="auto">
            <a:xfrm>
              <a:off x="4058745" y="1227682"/>
              <a:ext cx="285579" cy="596968"/>
            </a:xfrm>
            <a:prstGeom prst="rect">
              <a:avLst/>
            </a:prstGeom>
            <a:gradFill rotWithShape="1">
              <a:gsLst>
                <a:gs pos="0">
                  <a:srgbClr val="97BEFD"/>
                </a:gs>
                <a:gs pos="100000">
                  <a:srgbClr val="4C88D3"/>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grpSp>
      <p:grpSp>
        <p:nvGrpSpPr>
          <p:cNvPr id="14" name="Group 155"/>
          <p:cNvGrpSpPr>
            <a:grpSpLocks/>
          </p:cNvGrpSpPr>
          <p:nvPr/>
        </p:nvGrpSpPr>
        <p:grpSpPr bwMode="auto">
          <a:xfrm rot="286583">
            <a:off x="6548438" y="1704975"/>
            <a:ext cx="1390650" cy="4194175"/>
            <a:chOff x="3493332" y="1255234"/>
            <a:chExt cx="1389818" cy="4193064"/>
          </a:xfrm>
        </p:grpSpPr>
        <p:sp>
          <p:nvSpPr>
            <p:cNvPr id="53" name="Isosceles Triangle 52"/>
            <p:cNvSpPr>
              <a:spLocks noChangeArrowheads="1"/>
            </p:cNvSpPr>
            <p:nvPr/>
          </p:nvSpPr>
          <p:spPr bwMode="auto">
            <a:xfrm>
              <a:off x="3492607" y="1848304"/>
              <a:ext cx="1389818" cy="3599496"/>
            </a:xfrm>
            <a:prstGeom prst="triangle">
              <a:avLst>
                <a:gd name="adj" fmla="val 52519"/>
              </a:avLst>
            </a:prstGeom>
            <a:gradFill rotWithShape="1">
              <a:gsLst>
                <a:gs pos="0">
                  <a:schemeClr val="bg1"/>
                </a:gs>
                <a:gs pos="100000">
                  <a:schemeClr val="bg1">
                    <a:alpha val="0"/>
                  </a:schemeClr>
                </a:gs>
              </a:gsLst>
              <a:lin ang="5400000"/>
            </a:gradFill>
            <a:ln w="9525">
              <a:no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sp>
          <p:nvSpPr>
            <p:cNvPr id="54" name="Rectangle 53"/>
            <p:cNvSpPr>
              <a:spLocks noChangeArrowheads="1"/>
            </p:cNvSpPr>
            <p:nvPr/>
          </p:nvSpPr>
          <p:spPr bwMode="auto">
            <a:xfrm>
              <a:off x="4057035" y="1228888"/>
              <a:ext cx="285579" cy="596742"/>
            </a:xfrm>
            <a:prstGeom prst="rect">
              <a:avLst/>
            </a:prstGeom>
            <a:gradFill rotWithShape="1">
              <a:gsLst>
                <a:gs pos="0">
                  <a:srgbClr val="97BEFD"/>
                </a:gs>
                <a:gs pos="100000">
                  <a:srgbClr val="4C88D3"/>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grpSp>
      <p:grpSp>
        <p:nvGrpSpPr>
          <p:cNvPr id="15" name="Group 158"/>
          <p:cNvGrpSpPr>
            <a:grpSpLocks/>
          </p:cNvGrpSpPr>
          <p:nvPr/>
        </p:nvGrpSpPr>
        <p:grpSpPr bwMode="auto">
          <a:xfrm rot="396733">
            <a:off x="6621463" y="1714500"/>
            <a:ext cx="1389062" cy="4192588"/>
            <a:chOff x="3493332" y="1255234"/>
            <a:chExt cx="1389818" cy="4193064"/>
          </a:xfrm>
        </p:grpSpPr>
        <p:sp>
          <p:nvSpPr>
            <p:cNvPr id="56" name="Isosceles Triangle 55"/>
            <p:cNvSpPr>
              <a:spLocks noChangeArrowheads="1"/>
            </p:cNvSpPr>
            <p:nvPr/>
          </p:nvSpPr>
          <p:spPr bwMode="auto">
            <a:xfrm>
              <a:off x="3461313" y="1827554"/>
              <a:ext cx="1389818" cy="3599271"/>
            </a:xfrm>
            <a:prstGeom prst="triangle">
              <a:avLst>
                <a:gd name="adj" fmla="val 52519"/>
              </a:avLst>
            </a:prstGeom>
            <a:gradFill rotWithShape="1">
              <a:gsLst>
                <a:gs pos="0">
                  <a:schemeClr val="bg1"/>
                </a:gs>
                <a:gs pos="100000">
                  <a:schemeClr val="bg1">
                    <a:alpha val="0"/>
                  </a:schemeClr>
                </a:gs>
              </a:gsLst>
              <a:lin ang="5400000"/>
            </a:gradFill>
            <a:ln w="9525">
              <a:no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sp>
          <p:nvSpPr>
            <p:cNvPr id="57" name="Rectangle 56"/>
            <p:cNvSpPr>
              <a:spLocks noChangeArrowheads="1"/>
            </p:cNvSpPr>
            <p:nvPr/>
          </p:nvSpPr>
          <p:spPr bwMode="auto">
            <a:xfrm>
              <a:off x="4083760" y="1254811"/>
              <a:ext cx="284317" cy="596968"/>
            </a:xfrm>
            <a:prstGeom prst="rect">
              <a:avLst/>
            </a:prstGeom>
            <a:gradFill rotWithShape="1">
              <a:gsLst>
                <a:gs pos="0">
                  <a:srgbClr val="97BEFD"/>
                </a:gs>
                <a:gs pos="100000">
                  <a:srgbClr val="4C88D3"/>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grpSp>
      <p:grpSp>
        <p:nvGrpSpPr>
          <p:cNvPr id="16" name="Group 161"/>
          <p:cNvGrpSpPr>
            <a:grpSpLocks/>
          </p:cNvGrpSpPr>
          <p:nvPr/>
        </p:nvGrpSpPr>
        <p:grpSpPr bwMode="auto">
          <a:xfrm rot="520604">
            <a:off x="6673850" y="1727200"/>
            <a:ext cx="1390650" cy="4192588"/>
            <a:chOff x="3493332" y="1255234"/>
            <a:chExt cx="1389818" cy="4193064"/>
          </a:xfrm>
        </p:grpSpPr>
        <p:sp>
          <p:nvSpPr>
            <p:cNvPr id="59" name="Isosceles Triangle 58"/>
            <p:cNvSpPr>
              <a:spLocks noChangeArrowheads="1"/>
            </p:cNvSpPr>
            <p:nvPr/>
          </p:nvSpPr>
          <p:spPr bwMode="auto">
            <a:xfrm>
              <a:off x="3461875" y="1829965"/>
              <a:ext cx="1389818" cy="3599271"/>
            </a:xfrm>
            <a:prstGeom prst="triangle">
              <a:avLst>
                <a:gd name="adj" fmla="val 52519"/>
              </a:avLst>
            </a:prstGeom>
            <a:gradFill rotWithShape="1">
              <a:gsLst>
                <a:gs pos="0">
                  <a:schemeClr val="bg1"/>
                </a:gs>
                <a:gs pos="100000">
                  <a:schemeClr val="bg1">
                    <a:alpha val="0"/>
                  </a:schemeClr>
                </a:gs>
              </a:gsLst>
              <a:lin ang="5400000"/>
            </a:gradFill>
            <a:ln w="9525">
              <a:no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sp>
          <p:nvSpPr>
            <p:cNvPr id="60" name="Rectangle 59"/>
            <p:cNvSpPr>
              <a:spLocks noChangeArrowheads="1"/>
            </p:cNvSpPr>
            <p:nvPr/>
          </p:nvSpPr>
          <p:spPr bwMode="auto">
            <a:xfrm>
              <a:off x="4056703" y="1232699"/>
              <a:ext cx="285579" cy="596968"/>
            </a:xfrm>
            <a:prstGeom prst="rect">
              <a:avLst/>
            </a:prstGeom>
            <a:gradFill rotWithShape="1">
              <a:gsLst>
                <a:gs pos="0">
                  <a:srgbClr val="97BEFD"/>
                </a:gs>
                <a:gs pos="100000">
                  <a:srgbClr val="4C88D3"/>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grpSp>
      <p:grpSp>
        <p:nvGrpSpPr>
          <p:cNvPr id="17" name="Group 164"/>
          <p:cNvGrpSpPr>
            <a:grpSpLocks/>
          </p:cNvGrpSpPr>
          <p:nvPr/>
        </p:nvGrpSpPr>
        <p:grpSpPr bwMode="auto">
          <a:xfrm rot="723373">
            <a:off x="6686550" y="1733550"/>
            <a:ext cx="1390650" cy="4192588"/>
            <a:chOff x="3493332" y="1255234"/>
            <a:chExt cx="1389818" cy="4193064"/>
          </a:xfrm>
        </p:grpSpPr>
        <p:sp>
          <p:nvSpPr>
            <p:cNvPr id="62" name="Isosceles Triangle 61"/>
            <p:cNvSpPr>
              <a:spLocks noChangeArrowheads="1"/>
            </p:cNvSpPr>
            <p:nvPr/>
          </p:nvSpPr>
          <p:spPr bwMode="auto">
            <a:xfrm>
              <a:off x="3481836" y="1840322"/>
              <a:ext cx="1389818" cy="3599271"/>
            </a:xfrm>
            <a:prstGeom prst="triangle">
              <a:avLst>
                <a:gd name="adj" fmla="val 52519"/>
              </a:avLst>
            </a:prstGeom>
            <a:gradFill rotWithShape="1">
              <a:gsLst>
                <a:gs pos="0">
                  <a:schemeClr val="bg1"/>
                </a:gs>
                <a:gs pos="100000">
                  <a:schemeClr val="bg1">
                    <a:alpha val="0"/>
                  </a:schemeClr>
                </a:gs>
              </a:gsLst>
              <a:lin ang="5400000"/>
            </a:gradFill>
            <a:ln w="9525">
              <a:no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sp>
          <p:nvSpPr>
            <p:cNvPr id="63" name="Rectangle 62"/>
            <p:cNvSpPr>
              <a:spLocks noChangeArrowheads="1"/>
            </p:cNvSpPr>
            <p:nvPr/>
          </p:nvSpPr>
          <p:spPr bwMode="auto">
            <a:xfrm>
              <a:off x="4083504" y="1255252"/>
              <a:ext cx="285579" cy="596968"/>
            </a:xfrm>
            <a:prstGeom prst="rect">
              <a:avLst/>
            </a:prstGeom>
            <a:gradFill rotWithShape="1">
              <a:gsLst>
                <a:gs pos="0">
                  <a:srgbClr val="97BEFD"/>
                </a:gs>
                <a:gs pos="100000">
                  <a:srgbClr val="4C88D3"/>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grpSp>
      <p:grpSp>
        <p:nvGrpSpPr>
          <p:cNvPr id="18" name="Group 167"/>
          <p:cNvGrpSpPr>
            <a:grpSpLocks/>
          </p:cNvGrpSpPr>
          <p:nvPr/>
        </p:nvGrpSpPr>
        <p:grpSpPr bwMode="auto">
          <a:xfrm rot="854104">
            <a:off x="6770688" y="1747838"/>
            <a:ext cx="1390650" cy="4192587"/>
            <a:chOff x="3493332" y="1255234"/>
            <a:chExt cx="1389818" cy="4193064"/>
          </a:xfrm>
        </p:grpSpPr>
        <p:sp>
          <p:nvSpPr>
            <p:cNvPr id="65" name="Isosceles Triangle 64"/>
            <p:cNvSpPr>
              <a:spLocks noChangeArrowheads="1"/>
            </p:cNvSpPr>
            <p:nvPr/>
          </p:nvSpPr>
          <p:spPr bwMode="auto">
            <a:xfrm>
              <a:off x="3493206" y="1848636"/>
              <a:ext cx="1389818" cy="3599271"/>
            </a:xfrm>
            <a:prstGeom prst="triangle">
              <a:avLst>
                <a:gd name="adj" fmla="val 52519"/>
              </a:avLst>
            </a:prstGeom>
            <a:gradFill rotWithShape="1">
              <a:gsLst>
                <a:gs pos="0">
                  <a:schemeClr val="bg1"/>
                </a:gs>
                <a:gs pos="100000">
                  <a:schemeClr val="bg1">
                    <a:alpha val="0"/>
                  </a:schemeClr>
                </a:gs>
              </a:gsLst>
              <a:lin ang="5400000"/>
            </a:gradFill>
            <a:ln w="9525">
              <a:no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sp>
          <p:nvSpPr>
            <p:cNvPr id="66" name="Rectangle 65"/>
            <p:cNvSpPr>
              <a:spLocks noChangeArrowheads="1"/>
            </p:cNvSpPr>
            <p:nvPr/>
          </p:nvSpPr>
          <p:spPr bwMode="auto">
            <a:xfrm>
              <a:off x="4054347" y="1235329"/>
              <a:ext cx="285579" cy="596968"/>
            </a:xfrm>
            <a:prstGeom prst="rect">
              <a:avLst/>
            </a:prstGeom>
            <a:gradFill rotWithShape="1">
              <a:gsLst>
                <a:gs pos="0">
                  <a:srgbClr val="97BEFD"/>
                </a:gs>
                <a:gs pos="100000">
                  <a:srgbClr val="4C88D3"/>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defRPr/>
              </a:pPr>
              <a:endParaRPr lang="en-US" dirty="0">
                <a:solidFill>
                  <a:srgbClr val="FFFFFF"/>
                </a:solidFill>
                <a:latin typeface="Calisto MT" charset="0"/>
              </a:endParaRPr>
            </a:p>
          </p:txBody>
        </p:sp>
      </p:grpSp>
      <p:pic>
        <p:nvPicPr>
          <p:cNvPr id="67"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535613" y="1506538"/>
            <a:ext cx="3006725" cy="361950"/>
          </a:xfrm>
          <a:prstGeom prst="rect">
            <a:avLst/>
          </a:prstGeom>
          <a:noFill/>
          <a:ln w="9525">
            <a:noFill/>
            <a:miter lim="800000"/>
            <a:headEnd/>
            <a:tailEnd/>
          </a:ln>
        </p:spPr>
      </p:pic>
      <p:sp>
        <p:nvSpPr>
          <p:cNvPr id="19" name="Slide Number Placeholder 18"/>
          <p:cNvSpPr>
            <a:spLocks noGrp="1"/>
          </p:cNvSpPr>
          <p:nvPr>
            <p:ph type="sldNum" sz="quarter" idx="4"/>
          </p:nvPr>
        </p:nvSpPr>
        <p:spPr/>
        <p:txBody>
          <a:bodyPr/>
          <a:lstStyle/>
          <a:p>
            <a:pPr algn="ctr"/>
            <a:fld id="{6453F95C-7FA8-E048-BEDD-3F6B9882286F}" type="slidenum">
              <a:rPr lang="en-US" smtClean="0"/>
              <a:pPr algn="ctr"/>
              <a:t>18</a:t>
            </a:fld>
            <a:endParaRPr lang="en-US" dirty="0"/>
          </a:p>
        </p:txBody>
      </p:sp>
      <p:sp>
        <p:nvSpPr>
          <p:cNvPr id="55" name="Rectangle 54"/>
          <p:cNvSpPr/>
          <p:nvPr/>
        </p:nvSpPr>
        <p:spPr>
          <a:xfrm>
            <a:off x="331938" y="5296059"/>
            <a:ext cx="4843931" cy="738664"/>
          </a:xfrm>
          <a:prstGeom prst="rect">
            <a:avLst/>
          </a:prstGeom>
          <a:solidFill>
            <a:srgbClr val="00B5EF">
              <a:lumMod val="20000"/>
              <a:lumOff val="80000"/>
            </a:srgb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323232"/>
                </a:solidFill>
                <a:effectLst/>
                <a:uLnTx/>
                <a:uFillTx/>
              </a:rPr>
              <a:t>*Scan time is reduced from ~10 seconds (combo mode) regardless of breast size. </a:t>
            </a:r>
            <a:r>
              <a:rPr kumimoji="0" lang="en-US" sz="1400" b="0" i="0" u="none" strike="noStrike" kern="0" cap="none" spc="0" normalizeH="0" baseline="0" noProof="0" smtClean="0">
                <a:ln>
                  <a:noFill/>
                </a:ln>
                <a:solidFill>
                  <a:srgbClr val="323232"/>
                </a:solidFill>
                <a:effectLst/>
                <a:uLnTx/>
                <a:uFillTx/>
              </a:rPr>
              <a:t>A short </a:t>
            </a:r>
            <a:r>
              <a:rPr kumimoji="0" lang="en-US" sz="1400" b="0" i="0" u="none" strike="noStrike" kern="0" cap="none" spc="0" normalizeH="0" baseline="0" noProof="0" dirty="0" smtClean="0">
                <a:ln>
                  <a:noFill/>
                </a:ln>
                <a:solidFill>
                  <a:srgbClr val="323232"/>
                </a:solidFill>
                <a:effectLst/>
                <a:uLnTx/>
                <a:uFillTx/>
              </a:rPr>
              <a:t>scan time lessens patient motion risk.</a:t>
            </a:r>
            <a:r>
              <a:rPr kumimoji="0" lang="en-US" sz="1400" b="0" i="0" u="none" strike="noStrike" kern="0" cap="none" spc="0" normalizeH="0" baseline="0" noProof="0" dirty="0" smtClean="0">
                <a:ln>
                  <a:noFill/>
                </a:ln>
                <a:solidFill>
                  <a:srgbClr val="323232"/>
                </a:solidFill>
                <a:effectLst/>
                <a:uLnTx/>
                <a:uFillTx/>
                <a:cs typeface="Arial" pitchFamily="34" charset="0"/>
              </a:rPr>
              <a:t> </a:t>
            </a:r>
            <a:endParaRPr kumimoji="0" lang="en-US" sz="1400" b="0" i="0" u="none" strike="noStrike" kern="0" cap="none" spc="0" normalizeH="0" baseline="0" noProof="0" dirty="0" smtClean="0">
              <a:ln>
                <a:noFill/>
              </a:ln>
              <a:solidFill>
                <a:srgbClr val="323232"/>
              </a:solidFill>
              <a:effectLst/>
              <a:uLnTx/>
              <a:uFillTx/>
            </a:endParaRPr>
          </a:p>
        </p:txBody>
      </p:sp>
    </p:spTree>
    <p:extLst>
      <p:ext uri="{BB962C8B-B14F-4D97-AF65-F5344CB8AC3E}">
        <p14:creationId xmlns:p14="http://schemas.microsoft.com/office/powerpoint/2010/main" val="1141425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childTnLst>
                                </p:cTn>
                              </p:par>
                              <p:par>
                                <p:cTn id="14" presetID="1" presetClass="exit" presetSubtype="0" fill="hold" nodeType="withEffect">
                                  <p:stCondLst>
                                    <p:cond delay="100"/>
                                  </p:stCondLst>
                                  <p:childTnLst>
                                    <p:set>
                                      <p:cBhvr>
                                        <p:cTn id="15" dur="1" fill="hold">
                                          <p:stCondLst>
                                            <p:cond delay="0"/>
                                          </p:stCondLst>
                                        </p:cTn>
                                        <p:tgtEl>
                                          <p:spTgt spid="4"/>
                                        </p:tgtEl>
                                        <p:attrNameLst>
                                          <p:attrName>style.visibility</p:attrName>
                                        </p:attrNameLst>
                                      </p:cBhvr>
                                      <p:to>
                                        <p:strVal val="hidden"/>
                                      </p:to>
                                    </p:set>
                                  </p:childTnLst>
                                </p:cTn>
                              </p:par>
                            </p:childTnLst>
                          </p:cTn>
                        </p:par>
                        <p:par>
                          <p:cTn id="16" fill="hold">
                            <p:stCondLst>
                              <p:cond delay="600"/>
                            </p:stCondLst>
                            <p:childTnLst>
                              <p:par>
                                <p:cTn id="17" presetID="1"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par>
                          <p:cTn id="19" fill="hold">
                            <p:stCondLst>
                              <p:cond delay="600"/>
                            </p:stCondLst>
                            <p:childTnLst>
                              <p:par>
                                <p:cTn id="20" presetID="1" presetClass="exit" presetSubtype="0" fill="hold" nodeType="afterEffect">
                                  <p:stCondLst>
                                    <p:cond delay="100"/>
                                  </p:stCondLst>
                                  <p:childTnLst>
                                    <p:set>
                                      <p:cBhvr>
                                        <p:cTn id="21" dur="1" fill="hold">
                                          <p:stCondLst>
                                            <p:cond delay="0"/>
                                          </p:stCondLst>
                                        </p:cTn>
                                        <p:tgtEl>
                                          <p:spTgt spid="5"/>
                                        </p:tgtEl>
                                        <p:attrNameLst>
                                          <p:attrName>style.visibility</p:attrName>
                                        </p:attrNameLst>
                                      </p:cBhvr>
                                      <p:to>
                                        <p:strVal val="hidden"/>
                                      </p:to>
                                    </p:set>
                                  </p:childTnLst>
                                </p:cTn>
                              </p:par>
                            </p:childTnLst>
                          </p:cTn>
                        </p:par>
                        <p:par>
                          <p:cTn id="22" fill="hold">
                            <p:stCondLst>
                              <p:cond delay="700"/>
                            </p:stCondLst>
                            <p:childTnLst>
                              <p:par>
                                <p:cTn id="23" presetID="1"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xit" presetSubtype="0" fill="hold" nodeType="withEffect">
                                  <p:stCondLst>
                                    <p:cond delay="100"/>
                                  </p:stCondLst>
                                  <p:childTnLst>
                                    <p:set>
                                      <p:cBhvr>
                                        <p:cTn id="26" dur="1" fill="hold">
                                          <p:stCondLst>
                                            <p:cond delay="0"/>
                                          </p:stCondLst>
                                        </p:cTn>
                                        <p:tgtEl>
                                          <p:spTgt spid="6"/>
                                        </p:tgtEl>
                                        <p:attrNameLst>
                                          <p:attrName>style.visibility</p:attrName>
                                        </p:attrNameLst>
                                      </p:cBhvr>
                                      <p:to>
                                        <p:strVal val="hidden"/>
                                      </p:to>
                                    </p:set>
                                  </p:childTnLst>
                                </p:cTn>
                              </p:par>
                            </p:childTnLst>
                          </p:cTn>
                        </p:par>
                        <p:par>
                          <p:cTn id="27" fill="hold">
                            <p:stCondLst>
                              <p:cond delay="800"/>
                            </p:stCondLst>
                            <p:childTnLst>
                              <p:par>
                                <p:cTn id="28" presetID="1"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childTnLst>
                                </p:cTn>
                              </p:par>
                              <p:par>
                                <p:cTn id="30" presetID="1" presetClass="exit" presetSubtype="0" fill="hold" nodeType="withEffect">
                                  <p:stCondLst>
                                    <p:cond delay="100"/>
                                  </p:stCondLst>
                                  <p:childTnLst>
                                    <p:set>
                                      <p:cBhvr>
                                        <p:cTn id="31" dur="1" fill="hold">
                                          <p:stCondLst>
                                            <p:cond delay="0"/>
                                          </p:stCondLst>
                                        </p:cTn>
                                        <p:tgtEl>
                                          <p:spTgt spid="7"/>
                                        </p:tgtEl>
                                        <p:attrNameLst>
                                          <p:attrName>style.visibility</p:attrName>
                                        </p:attrNameLst>
                                      </p:cBhvr>
                                      <p:to>
                                        <p:strVal val="hidden"/>
                                      </p:to>
                                    </p:set>
                                  </p:childTnLst>
                                </p:cTn>
                              </p:par>
                            </p:childTnLst>
                          </p:cTn>
                        </p:par>
                        <p:par>
                          <p:cTn id="32" fill="hold">
                            <p:stCondLst>
                              <p:cond delay="900"/>
                            </p:stCondLst>
                            <p:childTnLst>
                              <p:par>
                                <p:cTn id="33" presetID="1" presetClass="entr" presetSubtype="0"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xit" presetSubtype="0" fill="hold" nodeType="withEffect">
                                  <p:stCondLst>
                                    <p:cond delay="100"/>
                                  </p:stCondLst>
                                  <p:childTnLst>
                                    <p:set>
                                      <p:cBhvr>
                                        <p:cTn id="36" dur="1" fill="hold">
                                          <p:stCondLst>
                                            <p:cond delay="0"/>
                                          </p:stCondLst>
                                        </p:cTn>
                                        <p:tgtEl>
                                          <p:spTgt spid="8"/>
                                        </p:tgtEl>
                                        <p:attrNameLst>
                                          <p:attrName>style.visibility</p:attrName>
                                        </p:attrNameLst>
                                      </p:cBhvr>
                                      <p:to>
                                        <p:strVal val="hidden"/>
                                      </p:to>
                                    </p:set>
                                  </p:childTnLst>
                                </p:cTn>
                              </p:par>
                            </p:childTnLst>
                          </p:cTn>
                        </p:par>
                        <p:par>
                          <p:cTn id="37" fill="hold">
                            <p:stCondLst>
                              <p:cond delay="1000"/>
                            </p:stCondLst>
                            <p:childTnLst>
                              <p:par>
                                <p:cTn id="38" presetID="1" presetClass="entr" presetSubtype="0" fill="hold" nodeType="afterEffect">
                                  <p:stCondLst>
                                    <p:cond delay="0"/>
                                  </p:stCondLst>
                                  <p:childTnLst>
                                    <p:set>
                                      <p:cBhvr>
                                        <p:cTn id="39" dur="1" fill="hold">
                                          <p:stCondLst>
                                            <p:cond delay="0"/>
                                          </p:stCondLst>
                                        </p:cTn>
                                        <p:tgtEl>
                                          <p:spTgt spid="9"/>
                                        </p:tgtEl>
                                        <p:attrNameLst>
                                          <p:attrName>style.visibility</p:attrName>
                                        </p:attrNameLst>
                                      </p:cBhvr>
                                      <p:to>
                                        <p:strVal val="visible"/>
                                      </p:to>
                                    </p:set>
                                  </p:childTnLst>
                                </p:cTn>
                              </p:par>
                              <p:par>
                                <p:cTn id="40" presetID="1" presetClass="exit" presetSubtype="0" fill="hold" nodeType="withEffect">
                                  <p:stCondLst>
                                    <p:cond delay="100"/>
                                  </p:stCondLst>
                                  <p:childTnLst>
                                    <p:set>
                                      <p:cBhvr>
                                        <p:cTn id="41" dur="1" fill="hold">
                                          <p:stCondLst>
                                            <p:cond delay="0"/>
                                          </p:stCondLst>
                                        </p:cTn>
                                        <p:tgtEl>
                                          <p:spTgt spid="9"/>
                                        </p:tgtEl>
                                        <p:attrNameLst>
                                          <p:attrName>style.visibility</p:attrName>
                                        </p:attrNameLst>
                                      </p:cBhvr>
                                      <p:to>
                                        <p:strVal val="hidden"/>
                                      </p:to>
                                    </p:set>
                                  </p:childTnLst>
                                </p:cTn>
                              </p:par>
                            </p:childTnLst>
                          </p:cTn>
                        </p:par>
                        <p:par>
                          <p:cTn id="42" fill="hold">
                            <p:stCondLst>
                              <p:cond delay="1100"/>
                            </p:stCondLst>
                            <p:childTnLst>
                              <p:par>
                                <p:cTn id="43" presetID="1" presetClass="entr" presetSubtype="0" fill="hold" nodeType="after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xit" presetSubtype="0" fill="hold" nodeType="withEffect">
                                  <p:stCondLst>
                                    <p:cond delay="100"/>
                                  </p:stCondLst>
                                  <p:childTnLst>
                                    <p:set>
                                      <p:cBhvr>
                                        <p:cTn id="46" dur="1" fill="hold">
                                          <p:stCondLst>
                                            <p:cond delay="0"/>
                                          </p:stCondLst>
                                        </p:cTn>
                                        <p:tgtEl>
                                          <p:spTgt spid="10"/>
                                        </p:tgtEl>
                                        <p:attrNameLst>
                                          <p:attrName>style.visibility</p:attrName>
                                        </p:attrNameLst>
                                      </p:cBhvr>
                                      <p:to>
                                        <p:strVal val="hidden"/>
                                      </p:to>
                                    </p:set>
                                  </p:childTnLst>
                                </p:cTn>
                              </p:par>
                            </p:childTnLst>
                          </p:cTn>
                        </p:par>
                        <p:par>
                          <p:cTn id="47" fill="hold">
                            <p:stCondLst>
                              <p:cond delay="1200"/>
                            </p:stCondLst>
                            <p:childTnLst>
                              <p:par>
                                <p:cTn id="48" presetID="1" presetClass="entr" presetSubtype="0" fill="hold" nodeType="afterEffect">
                                  <p:stCondLst>
                                    <p:cond delay="0"/>
                                  </p:stCondLst>
                                  <p:childTnLst>
                                    <p:set>
                                      <p:cBhvr>
                                        <p:cTn id="49" dur="1" fill="hold">
                                          <p:stCondLst>
                                            <p:cond delay="0"/>
                                          </p:stCondLst>
                                        </p:cTn>
                                        <p:tgtEl>
                                          <p:spTgt spid="11"/>
                                        </p:tgtEl>
                                        <p:attrNameLst>
                                          <p:attrName>style.visibility</p:attrName>
                                        </p:attrNameLst>
                                      </p:cBhvr>
                                      <p:to>
                                        <p:strVal val="visible"/>
                                      </p:to>
                                    </p:set>
                                  </p:childTnLst>
                                </p:cTn>
                              </p:par>
                              <p:par>
                                <p:cTn id="50" presetID="1" presetClass="exit" presetSubtype="0" fill="hold" nodeType="withEffect">
                                  <p:stCondLst>
                                    <p:cond delay="100"/>
                                  </p:stCondLst>
                                  <p:childTnLst>
                                    <p:set>
                                      <p:cBhvr>
                                        <p:cTn id="51" dur="1" fill="hold">
                                          <p:stCondLst>
                                            <p:cond delay="0"/>
                                          </p:stCondLst>
                                        </p:cTn>
                                        <p:tgtEl>
                                          <p:spTgt spid="11"/>
                                        </p:tgtEl>
                                        <p:attrNameLst>
                                          <p:attrName>style.visibility</p:attrName>
                                        </p:attrNameLst>
                                      </p:cBhvr>
                                      <p:to>
                                        <p:strVal val="hidden"/>
                                      </p:to>
                                    </p:set>
                                  </p:childTnLst>
                                </p:cTn>
                              </p:par>
                            </p:childTnLst>
                          </p:cTn>
                        </p:par>
                        <p:par>
                          <p:cTn id="52" fill="hold">
                            <p:stCondLst>
                              <p:cond delay="1300"/>
                            </p:stCondLst>
                            <p:childTnLst>
                              <p:par>
                                <p:cTn id="53" presetID="1" presetClass="entr" presetSubtype="0" fill="hold" nodeType="after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par>
                                <p:cTn id="55" presetID="1" presetClass="exit" presetSubtype="0" fill="hold" nodeType="withEffect">
                                  <p:stCondLst>
                                    <p:cond delay="100"/>
                                  </p:stCondLst>
                                  <p:childTnLst>
                                    <p:set>
                                      <p:cBhvr>
                                        <p:cTn id="56" dur="1" fill="hold">
                                          <p:stCondLst>
                                            <p:cond delay="0"/>
                                          </p:stCondLst>
                                        </p:cTn>
                                        <p:tgtEl>
                                          <p:spTgt spid="12"/>
                                        </p:tgtEl>
                                        <p:attrNameLst>
                                          <p:attrName>style.visibility</p:attrName>
                                        </p:attrNameLst>
                                      </p:cBhvr>
                                      <p:to>
                                        <p:strVal val="hidden"/>
                                      </p:to>
                                    </p:set>
                                  </p:childTnLst>
                                </p:cTn>
                              </p:par>
                            </p:childTnLst>
                          </p:cTn>
                        </p:par>
                        <p:par>
                          <p:cTn id="57" fill="hold">
                            <p:stCondLst>
                              <p:cond delay="1400"/>
                            </p:stCondLst>
                            <p:childTnLst>
                              <p:par>
                                <p:cTn id="58" presetID="1" presetClass="entr" presetSubtype="0" fill="hold" nodeType="afterEffect">
                                  <p:stCondLst>
                                    <p:cond delay="0"/>
                                  </p:stCondLst>
                                  <p:childTnLst>
                                    <p:set>
                                      <p:cBhvr>
                                        <p:cTn id="59" dur="1" fill="hold">
                                          <p:stCondLst>
                                            <p:cond delay="0"/>
                                          </p:stCondLst>
                                        </p:cTn>
                                        <p:tgtEl>
                                          <p:spTgt spid="13"/>
                                        </p:tgtEl>
                                        <p:attrNameLst>
                                          <p:attrName>style.visibility</p:attrName>
                                        </p:attrNameLst>
                                      </p:cBhvr>
                                      <p:to>
                                        <p:strVal val="visible"/>
                                      </p:to>
                                    </p:set>
                                  </p:childTnLst>
                                </p:cTn>
                              </p:par>
                              <p:par>
                                <p:cTn id="60" presetID="1" presetClass="exit" presetSubtype="0" fill="hold" nodeType="withEffect">
                                  <p:stCondLst>
                                    <p:cond delay="100"/>
                                  </p:stCondLst>
                                  <p:childTnLst>
                                    <p:set>
                                      <p:cBhvr>
                                        <p:cTn id="61" dur="1" fill="hold">
                                          <p:stCondLst>
                                            <p:cond delay="0"/>
                                          </p:stCondLst>
                                        </p:cTn>
                                        <p:tgtEl>
                                          <p:spTgt spid="13"/>
                                        </p:tgtEl>
                                        <p:attrNameLst>
                                          <p:attrName>style.visibility</p:attrName>
                                        </p:attrNameLst>
                                      </p:cBhvr>
                                      <p:to>
                                        <p:strVal val="hidden"/>
                                      </p:to>
                                    </p:set>
                                  </p:childTnLst>
                                </p:cTn>
                              </p:par>
                            </p:childTnLst>
                          </p:cTn>
                        </p:par>
                        <p:par>
                          <p:cTn id="62" fill="hold">
                            <p:stCondLst>
                              <p:cond delay="1500"/>
                            </p:stCondLst>
                            <p:childTnLst>
                              <p:par>
                                <p:cTn id="63" presetID="1" presetClass="entr" presetSubtype="0" fill="hold" nodeType="afterEffect">
                                  <p:stCondLst>
                                    <p:cond delay="0"/>
                                  </p:stCondLst>
                                  <p:childTnLst>
                                    <p:set>
                                      <p:cBhvr>
                                        <p:cTn id="64" dur="1" fill="hold">
                                          <p:stCondLst>
                                            <p:cond delay="0"/>
                                          </p:stCondLst>
                                        </p:cTn>
                                        <p:tgtEl>
                                          <p:spTgt spid="14"/>
                                        </p:tgtEl>
                                        <p:attrNameLst>
                                          <p:attrName>style.visibility</p:attrName>
                                        </p:attrNameLst>
                                      </p:cBhvr>
                                      <p:to>
                                        <p:strVal val="visible"/>
                                      </p:to>
                                    </p:set>
                                  </p:childTnLst>
                                </p:cTn>
                              </p:par>
                              <p:par>
                                <p:cTn id="65" presetID="1" presetClass="exit" presetSubtype="0" fill="hold" nodeType="withEffect">
                                  <p:stCondLst>
                                    <p:cond delay="100"/>
                                  </p:stCondLst>
                                  <p:childTnLst>
                                    <p:set>
                                      <p:cBhvr>
                                        <p:cTn id="66" dur="1" fill="hold">
                                          <p:stCondLst>
                                            <p:cond delay="0"/>
                                          </p:stCondLst>
                                        </p:cTn>
                                        <p:tgtEl>
                                          <p:spTgt spid="14"/>
                                        </p:tgtEl>
                                        <p:attrNameLst>
                                          <p:attrName>style.visibility</p:attrName>
                                        </p:attrNameLst>
                                      </p:cBhvr>
                                      <p:to>
                                        <p:strVal val="hidden"/>
                                      </p:to>
                                    </p:set>
                                  </p:childTnLst>
                                </p:cTn>
                              </p:par>
                            </p:childTnLst>
                          </p:cTn>
                        </p:par>
                        <p:par>
                          <p:cTn id="67" fill="hold">
                            <p:stCondLst>
                              <p:cond delay="1600"/>
                            </p:stCondLst>
                            <p:childTnLst>
                              <p:par>
                                <p:cTn id="68" presetID="1" presetClass="entr" presetSubtype="0" fill="hold" nodeType="afterEffect">
                                  <p:stCondLst>
                                    <p:cond delay="0"/>
                                  </p:stCondLst>
                                  <p:childTnLst>
                                    <p:set>
                                      <p:cBhvr>
                                        <p:cTn id="69" dur="1" fill="hold">
                                          <p:stCondLst>
                                            <p:cond delay="0"/>
                                          </p:stCondLst>
                                        </p:cTn>
                                        <p:tgtEl>
                                          <p:spTgt spid="15"/>
                                        </p:tgtEl>
                                        <p:attrNameLst>
                                          <p:attrName>style.visibility</p:attrName>
                                        </p:attrNameLst>
                                      </p:cBhvr>
                                      <p:to>
                                        <p:strVal val="visible"/>
                                      </p:to>
                                    </p:set>
                                  </p:childTnLst>
                                </p:cTn>
                              </p:par>
                              <p:par>
                                <p:cTn id="70" presetID="1" presetClass="exit" presetSubtype="0" fill="hold" nodeType="withEffect">
                                  <p:stCondLst>
                                    <p:cond delay="100"/>
                                  </p:stCondLst>
                                  <p:childTnLst>
                                    <p:set>
                                      <p:cBhvr>
                                        <p:cTn id="71" dur="1" fill="hold">
                                          <p:stCondLst>
                                            <p:cond delay="0"/>
                                          </p:stCondLst>
                                        </p:cTn>
                                        <p:tgtEl>
                                          <p:spTgt spid="15"/>
                                        </p:tgtEl>
                                        <p:attrNameLst>
                                          <p:attrName>style.visibility</p:attrName>
                                        </p:attrNameLst>
                                      </p:cBhvr>
                                      <p:to>
                                        <p:strVal val="hidden"/>
                                      </p:to>
                                    </p:set>
                                  </p:childTnLst>
                                </p:cTn>
                              </p:par>
                            </p:childTnLst>
                          </p:cTn>
                        </p:par>
                        <p:par>
                          <p:cTn id="72" fill="hold">
                            <p:stCondLst>
                              <p:cond delay="1700"/>
                            </p:stCondLst>
                            <p:childTnLst>
                              <p:par>
                                <p:cTn id="73" presetID="1" presetClass="entr" presetSubtype="0" fill="hold" nodeType="afterEffect">
                                  <p:stCondLst>
                                    <p:cond delay="0"/>
                                  </p:stCondLst>
                                  <p:childTnLst>
                                    <p:set>
                                      <p:cBhvr>
                                        <p:cTn id="74" dur="1" fill="hold">
                                          <p:stCondLst>
                                            <p:cond delay="0"/>
                                          </p:stCondLst>
                                        </p:cTn>
                                        <p:tgtEl>
                                          <p:spTgt spid="16"/>
                                        </p:tgtEl>
                                        <p:attrNameLst>
                                          <p:attrName>style.visibility</p:attrName>
                                        </p:attrNameLst>
                                      </p:cBhvr>
                                      <p:to>
                                        <p:strVal val="visible"/>
                                      </p:to>
                                    </p:set>
                                  </p:childTnLst>
                                </p:cTn>
                              </p:par>
                              <p:par>
                                <p:cTn id="75" presetID="1" presetClass="exit" presetSubtype="0" fill="hold" nodeType="withEffect">
                                  <p:stCondLst>
                                    <p:cond delay="100"/>
                                  </p:stCondLst>
                                  <p:childTnLst>
                                    <p:set>
                                      <p:cBhvr>
                                        <p:cTn id="76" dur="1" fill="hold">
                                          <p:stCondLst>
                                            <p:cond delay="0"/>
                                          </p:stCondLst>
                                        </p:cTn>
                                        <p:tgtEl>
                                          <p:spTgt spid="16"/>
                                        </p:tgtEl>
                                        <p:attrNameLst>
                                          <p:attrName>style.visibility</p:attrName>
                                        </p:attrNameLst>
                                      </p:cBhvr>
                                      <p:to>
                                        <p:strVal val="hidden"/>
                                      </p:to>
                                    </p:set>
                                  </p:childTnLst>
                                </p:cTn>
                              </p:par>
                            </p:childTnLst>
                          </p:cTn>
                        </p:par>
                        <p:par>
                          <p:cTn id="77" fill="hold">
                            <p:stCondLst>
                              <p:cond delay="1800"/>
                            </p:stCondLst>
                            <p:childTnLst>
                              <p:par>
                                <p:cTn id="78" presetID="1" presetClass="entr" presetSubtype="0" fill="hold" nodeType="afterEffect">
                                  <p:stCondLst>
                                    <p:cond delay="0"/>
                                  </p:stCondLst>
                                  <p:childTnLst>
                                    <p:set>
                                      <p:cBhvr>
                                        <p:cTn id="79" dur="1" fill="hold">
                                          <p:stCondLst>
                                            <p:cond delay="0"/>
                                          </p:stCondLst>
                                        </p:cTn>
                                        <p:tgtEl>
                                          <p:spTgt spid="17"/>
                                        </p:tgtEl>
                                        <p:attrNameLst>
                                          <p:attrName>style.visibility</p:attrName>
                                        </p:attrNameLst>
                                      </p:cBhvr>
                                      <p:to>
                                        <p:strVal val="visible"/>
                                      </p:to>
                                    </p:set>
                                  </p:childTnLst>
                                </p:cTn>
                              </p:par>
                              <p:par>
                                <p:cTn id="80" presetID="1" presetClass="exit" presetSubtype="0" fill="hold" nodeType="withEffect">
                                  <p:stCondLst>
                                    <p:cond delay="100"/>
                                  </p:stCondLst>
                                  <p:childTnLst>
                                    <p:set>
                                      <p:cBhvr>
                                        <p:cTn id="81" dur="1" fill="hold">
                                          <p:stCondLst>
                                            <p:cond delay="0"/>
                                          </p:stCondLst>
                                        </p:cTn>
                                        <p:tgtEl>
                                          <p:spTgt spid="17"/>
                                        </p:tgtEl>
                                        <p:attrNameLst>
                                          <p:attrName>style.visibility</p:attrName>
                                        </p:attrNameLst>
                                      </p:cBhvr>
                                      <p:to>
                                        <p:strVal val="hidden"/>
                                      </p:to>
                                    </p:set>
                                  </p:childTnLst>
                                </p:cTn>
                              </p:par>
                            </p:childTnLst>
                          </p:cTn>
                        </p:par>
                        <p:par>
                          <p:cTn id="82" fill="hold">
                            <p:stCondLst>
                              <p:cond delay="1900"/>
                            </p:stCondLst>
                            <p:childTnLst>
                              <p:par>
                                <p:cTn id="83" presetID="1" presetClass="entr" presetSubtype="0" fill="hold" nodeType="afterEffect">
                                  <p:stCondLst>
                                    <p:cond delay="0"/>
                                  </p:stCondLst>
                                  <p:childTnLst>
                                    <p:set>
                                      <p:cBhvr>
                                        <p:cTn id="8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smtClean="0">
                <a:solidFill>
                  <a:srgbClr val="002060"/>
                </a:solidFill>
              </a:rPr>
              <a:t>Generating 2D images</a:t>
            </a:r>
            <a:endParaRPr lang="en-US" sz="3200" dirty="0">
              <a:solidFill>
                <a:srgbClr val="002060"/>
              </a:solidFill>
            </a:endParaRPr>
          </a:p>
        </p:txBody>
      </p:sp>
      <p:sp>
        <p:nvSpPr>
          <p:cNvPr id="3" name="Content Placeholder 2"/>
          <p:cNvSpPr>
            <a:spLocks noGrp="1"/>
          </p:cNvSpPr>
          <p:nvPr>
            <p:ph sz="half" idx="1"/>
          </p:nvPr>
        </p:nvSpPr>
        <p:spPr/>
        <p:txBody>
          <a:bodyPr>
            <a:normAutofit/>
          </a:bodyPr>
          <a:lstStyle/>
          <a:p>
            <a:pPr marL="285750" indent="-285750">
              <a:spcBef>
                <a:spcPts val="0"/>
              </a:spcBef>
              <a:buFont typeface="Arial" panose="020B0604020202020204" pitchFamily="34" charset="0"/>
              <a:buChar char="•"/>
            </a:pPr>
            <a:r>
              <a:rPr lang="en-US" sz="2400" b="0" dirty="0" smtClean="0">
                <a:solidFill>
                  <a:srgbClr val="002060"/>
                </a:solidFill>
              </a:rPr>
              <a:t>Perform a standard  tomosynthesis scan</a:t>
            </a:r>
          </a:p>
          <a:p>
            <a:pPr marL="285750" indent="-285750">
              <a:spcBef>
                <a:spcPts val="0"/>
              </a:spcBef>
              <a:buFont typeface="Arial" panose="020B0604020202020204" pitchFamily="34" charset="0"/>
              <a:buChar char="•"/>
            </a:pPr>
            <a:r>
              <a:rPr lang="en-US" sz="2400" dirty="0" smtClean="0">
                <a:solidFill>
                  <a:srgbClr val="002060"/>
                </a:solidFill>
              </a:rPr>
              <a:t>Reconstruct  tomosynthesis slices</a:t>
            </a:r>
          </a:p>
          <a:p>
            <a:endParaRPr lang="en-US" sz="2400" dirty="0" smtClean="0">
              <a:solidFill>
                <a:schemeClr val="tx1">
                  <a:lumMod val="85000"/>
                  <a:lumOff val="15000"/>
                </a:schemeClr>
              </a:solidFill>
            </a:endParaRPr>
          </a:p>
          <a:p>
            <a:endParaRPr lang="en-US" dirty="0" smtClean="0">
              <a:solidFill>
                <a:schemeClr val="tx1">
                  <a:lumMod val="85000"/>
                  <a:lumOff val="15000"/>
                </a:schemeClr>
              </a:solidFill>
            </a:endParaRPr>
          </a:p>
          <a:p>
            <a:endParaRPr lang="en-US" dirty="0" smtClean="0">
              <a:solidFill>
                <a:schemeClr val="tx1">
                  <a:lumMod val="85000"/>
                  <a:lumOff val="15000"/>
                </a:schemeClr>
              </a:solidFill>
            </a:endParaRPr>
          </a:p>
          <a:p>
            <a:endParaRPr lang="en-US" dirty="0">
              <a:solidFill>
                <a:schemeClr val="tx1">
                  <a:lumMod val="85000"/>
                  <a:lumOff val="15000"/>
                </a:schemeClr>
              </a:solidFill>
            </a:endParaRPr>
          </a:p>
        </p:txBody>
      </p:sp>
      <p:grpSp>
        <p:nvGrpSpPr>
          <p:cNvPr id="105" name="Group 104"/>
          <p:cNvGrpSpPr/>
          <p:nvPr/>
        </p:nvGrpSpPr>
        <p:grpSpPr>
          <a:xfrm>
            <a:off x="4876800" y="4953000"/>
            <a:ext cx="4191000" cy="1173778"/>
            <a:chOff x="4800600" y="5209131"/>
            <a:chExt cx="4191000" cy="1173778"/>
          </a:xfrm>
        </p:grpSpPr>
        <p:grpSp>
          <p:nvGrpSpPr>
            <p:cNvPr id="104" name="Group 103"/>
            <p:cNvGrpSpPr/>
            <p:nvPr/>
          </p:nvGrpSpPr>
          <p:grpSpPr>
            <a:xfrm>
              <a:off x="4800600" y="5209131"/>
              <a:ext cx="4191000" cy="876299"/>
              <a:chOff x="4800600" y="5209131"/>
              <a:chExt cx="4191000" cy="876299"/>
            </a:xfrm>
          </p:grpSpPr>
          <p:pic>
            <p:nvPicPr>
              <p:cNvPr id="52"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16200000">
                <a:off x="7936194" y="5030024"/>
                <a:ext cx="876298" cy="1234514"/>
              </a:xfrm>
              <a:prstGeom prst="rect">
                <a:avLst/>
              </a:prstGeom>
              <a:noFill/>
              <a:ln w="9525">
                <a:solidFill>
                  <a:schemeClr val="bg1"/>
                </a:solidFill>
                <a:miter lim="800000"/>
                <a:headEnd/>
                <a:tailEnd/>
              </a:ln>
              <a:scene3d>
                <a:camera prst="orthographicFront">
                  <a:rot lat="20104912" lon="17070357" rev="900000"/>
                </a:camera>
                <a:lightRig rig="threePt" dir="t"/>
              </a:scene3d>
            </p:spPr>
          </p:pic>
          <p:pic>
            <p:nvPicPr>
              <p:cNvPr id="55"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16200000">
                <a:off x="7725022" y="5030024"/>
                <a:ext cx="876298" cy="1234514"/>
              </a:xfrm>
              <a:prstGeom prst="rect">
                <a:avLst/>
              </a:prstGeom>
              <a:noFill/>
              <a:ln w="9525">
                <a:solidFill>
                  <a:schemeClr val="bg1"/>
                </a:solidFill>
                <a:miter lim="800000"/>
                <a:headEnd/>
                <a:tailEnd/>
              </a:ln>
              <a:scene3d>
                <a:camera prst="orthographicFront">
                  <a:rot lat="20104912" lon="17070357" rev="780000"/>
                </a:camera>
                <a:lightRig rig="threePt" dir="t"/>
              </a:scene3d>
            </p:spPr>
          </p:pic>
          <p:pic>
            <p:nvPicPr>
              <p:cNvPr id="58"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16200000">
                <a:off x="7513844" y="5030024"/>
                <a:ext cx="876298" cy="1234514"/>
              </a:xfrm>
              <a:prstGeom prst="rect">
                <a:avLst/>
              </a:prstGeom>
              <a:noFill/>
              <a:ln w="9525">
                <a:solidFill>
                  <a:schemeClr val="bg1"/>
                </a:solidFill>
                <a:miter lim="800000"/>
                <a:headEnd/>
                <a:tailEnd/>
              </a:ln>
              <a:scene3d>
                <a:camera prst="orthographicFront">
                  <a:rot lat="20104912" lon="17070357" rev="660000"/>
                </a:camera>
                <a:lightRig rig="threePt" dir="t"/>
              </a:scene3d>
            </p:spPr>
          </p:pic>
          <p:pic>
            <p:nvPicPr>
              <p:cNvPr id="61"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16200000">
                <a:off x="7302666" y="5030024"/>
                <a:ext cx="876298" cy="1234514"/>
              </a:xfrm>
              <a:prstGeom prst="rect">
                <a:avLst/>
              </a:prstGeom>
              <a:noFill/>
              <a:ln w="9525">
                <a:solidFill>
                  <a:schemeClr val="bg1"/>
                </a:solidFill>
                <a:miter lim="800000"/>
                <a:headEnd/>
                <a:tailEnd/>
              </a:ln>
              <a:scene3d>
                <a:camera prst="orthographicFront">
                  <a:rot lat="20104912" lon="17070357" rev="540000"/>
                </a:camera>
                <a:lightRig rig="threePt" dir="t"/>
              </a:scene3d>
            </p:spPr>
          </p:pic>
          <p:pic>
            <p:nvPicPr>
              <p:cNvPr id="64"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16200000">
                <a:off x="7091488" y="5030024"/>
                <a:ext cx="876298" cy="1234514"/>
              </a:xfrm>
              <a:prstGeom prst="rect">
                <a:avLst/>
              </a:prstGeom>
              <a:noFill/>
              <a:ln w="9525">
                <a:solidFill>
                  <a:schemeClr val="bg1"/>
                </a:solidFill>
                <a:miter lim="800000"/>
                <a:headEnd/>
                <a:tailEnd/>
              </a:ln>
              <a:scene3d>
                <a:camera prst="orthographicFront">
                  <a:rot lat="20104912" lon="17070357" rev="420000"/>
                </a:camera>
                <a:lightRig rig="threePt" dir="t"/>
              </a:scene3d>
            </p:spPr>
          </p:pic>
          <p:pic>
            <p:nvPicPr>
              <p:cNvPr id="68"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16200000">
                <a:off x="6880310" y="5030023"/>
                <a:ext cx="876298" cy="1234514"/>
              </a:xfrm>
              <a:prstGeom prst="rect">
                <a:avLst/>
              </a:prstGeom>
              <a:noFill/>
              <a:ln w="9525">
                <a:solidFill>
                  <a:schemeClr val="bg1"/>
                </a:solidFill>
                <a:miter lim="800000"/>
                <a:headEnd/>
                <a:tailEnd/>
              </a:ln>
              <a:scene3d>
                <a:camera prst="orthographicFront">
                  <a:rot lat="20104912" lon="17070357" rev="300000"/>
                </a:camera>
                <a:lightRig rig="threePt" dir="t"/>
              </a:scene3d>
            </p:spPr>
          </p:pic>
          <p:pic>
            <p:nvPicPr>
              <p:cNvPr id="69"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16200000">
                <a:off x="6669132" y="5030023"/>
                <a:ext cx="876298" cy="1234514"/>
              </a:xfrm>
              <a:prstGeom prst="rect">
                <a:avLst/>
              </a:prstGeom>
              <a:noFill/>
              <a:ln w="9525">
                <a:solidFill>
                  <a:schemeClr val="bg1"/>
                </a:solidFill>
                <a:miter lim="800000"/>
                <a:headEnd/>
                <a:tailEnd/>
              </a:ln>
              <a:scene3d>
                <a:camera prst="orthographicFront">
                  <a:rot lat="20104912" lon="17070357" rev="180000"/>
                </a:camera>
                <a:lightRig rig="threePt" dir="t"/>
              </a:scene3d>
            </p:spPr>
          </p:pic>
          <p:pic>
            <p:nvPicPr>
              <p:cNvPr id="71"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16200000">
                <a:off x="6457954" y="5030023"/>
                <a:ext cx="876298" cy="1234514"/>
              </a:xfrm>
              <a:prstGeom prst="rect">
                <a:avLst/>
              </a:prstGeom>
              <a:noFill/>
              <a:ln w="9525">
                <a:solidFill>
                  <a:schemeClr val="bg1"/>
                </a:solidFill>
                <a:miter lim="800000"/>
                <a:headEnd/>
                <a:tailEnd/>
              </a:ln>
              <a:scene3d>
                <a:camera prst="orthographicFront">
                  <a:rot lat="20104912" lon="17070357" rev="0"/>
                </a:camera>
                <a:lightRig rig="threePt" dir="t"/>
              </a:scene3d>
            </p:spPr>
          </p:pic>
          <p:pic>
            <p:nvPicPr>
              <p:cNvPr id="72"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16200000">
                <a:off x="6246776" y="5030023"/>
                <a:ext cx="876298" cy="1234514"/>
              </a:xfrm>
              <a:prstGeom prst="rect">
                <a:avLst/>
              </a:prstGeom>
              <a:noFill/>
              <a:ln w="9525">
                <a:solidFill>
                  <a:schemeClr val="bg1"/>
                </a:solidFill>
                <a:miter lim="800000"/>
                <a:headEnd/>
                <a:tailEnd/>
              </a:ln>
              <a:scene3d>
                <a:camera prst="orthographicFront">
                  <a:rot lat="20104912" lon="17070357" rev="21420000"/>
                </a:camera>
                <a:lightRig rig="threePt" dir="t"/>
              </a:scene3d>
            </p:spPr>
          </p:pic>
          <p:pic>
            <p:nvPicPr>
              <p:cNvPr id="73"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16200000">
                <a:off x="6035598" y="5030023"/>
                <a:ext cx="876298" cy="1234514"/>
              </a:xfrm>
              <a:prstGeom prst="rect">
                <a:avLst/>
              </a:prstGeom>
              <a:noFill/>
              <a:ln w="9525">
                <a:solidFill>
                  <a:schemeClr val="bg1"/>
                </a:solidFill>
                <a:miter lim="800000"/>
                <a:headEnd/>
                <a:tailEnd/>
              </a:ln>
              <a:scene3d>
                <a:camera prst="orthographicFront">
                  <a:rot lat="20104912" lon="17070357" rev="21240000"/>
                </a:camera>
                <a:lightRig rig="threePt" dir="t"/>
              </a:scene3d>
            </p:spPr>
          </p:pic>
          <p:pic>
            <p:nvPicPr>
              <p:cNvPr id="74"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16200000">
                <a:off x="5824420" y="5030023"/>
                <a:ext cx="876298" cy="1234514"/>
              </a:xfrm>
              <a:prstGeom prst="rect">
                <a:avLst/>
              </a:prstGeom>
              <a:noFill/>
              <a:ln w="9525">
                <a:solidFill>
                  <a:schemeClr val="bg1"/>
                </a:solidFill>
                <a:miter lim="800000"/>
                <a:headEnd/>
                <a:tailEnd/>
              </a:ln>
              <a:scene3d>
                <a:camera prst="orthographicFront">
                  <a:rot lat="20104912" lon="17070357" rev="21060000"/>
                </a:camera>
                <a:lightRig rig="threePt" dir="t"/>
              </a:scene3d>
            </p:spPr>
          </p:pic>
          <p:pic>
            <p:nvPicPr>
              <p:cNvPr id="75"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16200000">
                <a:off x="5613242" y="5030023"/>
                <a:ext cx="876298" cy="1234514"/>
              </a:xfrm>
              <a:prstGeom prst="rect">
                <a:avLst/>
              </a:prstGeom>
              <a:noFill/>
              <a:ln w="9525">
                <a:solidFill>
                  <a:schemeClr val="bg1"/>
                </a:solidFill>
                <a:miter lim="800000"/>
                <a:headEnd/>
                <a:tailEnd/>
              </a:ln>
              <a:scene3d>
                <a:camera prst="orthographicFront">
                  <a:rot lat="20104912" lon="17070357" rev="20880000"/>
                </a:camera>
                <a:lightRig rig="threePt" dir="t"/>
              </a:scene3d>
            </p:spPr>
          </p:pic>
          <p:pic>
            <p:nvPicPr>
              <p:cNvPr id="76"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16200000">
                <a:off x="5402064" y="5030023"/>
                <a:ext cx="876298" cy="1234514"/>
              </a:xfrm>
              <a:prstGeom prst="rect">
                <a:avLst/>
              </a:prstGeom>
              <a:noFill/>
              <a:ln w="9525">
                <a:solidFill>
                  <a:schemeClr val="bg1"/>
                </a:solidFill>
                <a:miter lim="800000"/>
                <a:headEnd/>
                <a:tailEnd/>
              </a:ln>
              <a:scene3d>
                <a:camera prst="orthographicFront">
                  <a:rot lat="20104912" lon="17070357" rev="20700000"/>
                </a:camera>
                <a:lightRig rig="threePt" dir="t"/>
              </a:scene3d>
            </p:spPr>
          </p:pic>
          <p:pic>
            <p:nvPicPr>
              <p:cNvPr id="77"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16200000">
                <a:off x="5190886" y="5030023"/>
                <a:ext cx="876298" cy="1234514"/>
              </a:xfrm>
              <a:prstGeom prst="rect">
                <a:avLst/>
              </a:prstGeom>
              <a:noFill/>
              <a:ln w="9525">
                <a:solidFill>
                  <a:schemeClr val="bg1"/>
                </a:solidFill>
                <a:miter lim="800000"/>
                <a:headEnd/>
                <a:tailEnd/>
              </a:ln>
              <a:scene3d>
                <a:camera prst="orthographicFront">
                  <a:rot lat="20104912" lon="17070357" rev="20520000"/>
                </a:camera>
                <a:lightRig rig="threePt" dir="t"/>
              </a:scene3d>
            </p:spPr>
          </p:pic>
          <p:pic>
            <p:nvPicPr>
              <p:cNvPr id="78"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16200000">
                <a:off x="4979708" y="5030023"/>
                <a:ext cx="876298" cy="1234514"/>
              </a:xfrm>
              <a:prstGeom prst="rect">
                <a:avLst/>
              </a:prstGeom>
              <a:noFill/>
              <a:ln w="9525">
                <a:solidFill>
                  <a:schemeClr val="bg1"/>
                </a:solidFill>
                <a:miter lim="800000"/>
                <a:headEnd/>
                <a:tailEnd/>
              </a:ln>
              <a:scene3d>
                <a:camera prst="orthographicFront">
                  <a:rot lat="20104912" lon="17070357" rev="20460000"/>
                </a:camera>
                <a:lightRig rig="threePt" dir="t"/>
              </a:scene3d>
            </p:spPr>
          </p:pic>
        </p:grpSp>
        <p:sp>
          <p:nvSpPr>
            <p:cNvPr id="80" name="TextBox 79"/>
            <p:cNvSpPr txBox="1"/>
            <p:nvPr/>
          </p:nvSpPr>
          <p:spPr>
            <a:xfrm>
              <a:off x="5522168" y="5982799"/>
              <a:ext cx="2747868" cy="400110"/>
            </a:xfrm>
            <a:prstGeom prst="rect">
              <a:avLst/>
            </a:prstGeom>
            <a:noFill/>
          </p:spPr>
          <p:txBody>
            <a:bodyPr wrap="none" rtlCol="0">
              <a:spAutoFit/>
            </a:bodyPr>
            <a:lstStyle/>
            <a:p>
              <a:pPr algn="ctr"/>
              <a:r>
                <a:rPr lang="en-US" sz="2000" b="1" dirty="0" smtClean="0">
                  <a:solidFill>
                    <a:prstClr val="white"/>
                  </a:solidFill>
                </a:rPr>
                <a:t>15 </a:t>
              </a:r>
              <a:r>
                <a:rPr lang="en-US" sz="2000" b="1" dirty="0" smtClean="0">
                  <a:solidFill>
                    <a:srgbClr val="002060"/>
                  </a:solidFill>
                </a:rPr>
                <a:t>Projection Images</a:t>
              </a:r>
              <a:endParaRPr lang="en-US" sz="2000" b="1" dirty="0">
                <a:solidFill>
                  <a:srgbClr val="002060"/>
                </a:solidFill>
              </a:endParaRPr>
            </a:p>
          </p:txBody>
        </p:sp>
      </p:grpSp>
      <p:grpSp>
        <p:nvGrpSpPr>
          <p:cNvPr id="107" name="Group 106"/>
          <p:cNvGrpSpPr/>
          <p:nvPr/>
        </p:nvGrpSpPr>
        <p:grpSpPr>
          <a:xfrm>
            <a:off x="4990322" y="2971800"/>
            <a:ext cx="2432129" cy="2160240"/>
            <a:chOff x="4634722" y="2640360"/>
            <a:chExt cx="2432129" cy="2160240"/>
          </a:xfrm>
        </p:grpSpPr>
        <p:sp>
          <p:nvSpPr>
            <p:cNvPr id="81" name="TextBox 80"/>
            <p:cNvSpPr txBox="1"/>
            <p:nvPr/>
          </p:nvSpPr>
          <p:spPr>
            <a:xfrm>
              <a:off x="4634722" y="3392269"/>
              <a:ext cx="2118080" cy="1015663"/>
            </a:xfrm>
            <a:prstGeom prst="rect">
              <a:avLst/>
            </a:prstGeom>
            <a:noFill/>
          </p:spPr>
          <p:txBody>
            <a:bodyPr wrap="none" rtlCol="0">
              <a:spAutoFit/>
            </a:bodyPr>
            <a:lstStyle/>
            <a:p>
              <a:r>
                <a:rPr lang="en-US" sz="2000" b="1" dirty="0" smtClean="0">
                  <a:solidFill>
                    <a:srgbClr val="002060"/>
                  </a:solidFill>
                </a:rPr>
                <a:t>Tomosynthesis </a:t>
              </a:r>
            </a:p>
            <a:p>
              <a:r>
                <a:rPr lang="en-US" sz="2000" b="1" dirty="0" smtClean="0">
                  <a:solidFill>
                    <a:srgbClr val="002060"/>
                  </a:solidFill>
                </a:rPr>
                <a:t>Reconstruction</a:t>
              </a:r>
              <a:br>
                <a:rPr lang="en-US" sz="2000" b="1" dirty="0" smtClean="0">
                  <a:solidFill>
                    <a:srgbClr val="002060"/>
                  </a:solidFill>
                </a:rPr>
              </a:br>
              <a:r>
                <a:rPr lang="en-US" sz="2000" b="1" dirty="0" smtClean="0">
                  <a:solidFill>
                    <a:srgbClr val="002060"/>
                  </a:solidFill>
                </a:rPr>
                <a:t>Algorithm</a:t>
              </a:r>
            </a:p>
          </p:txBody>
        </p:sp>
        <p:sp>
          <p:nvSpPr>
            <p:cNvPr id="103" name="Down Arrow 102"/>
            <p:cNvSpPr/>
            <p:nvPr/>
          </p:nvSpPr>
          <p:spPr>
            <a:xfrm flipV="1">
              <a:off x="6471349" y="2640360"/>
              <a:ext cx="595502" cy="2160240"/>
            </a:xfrm>
            <a:prstGeom prst="downArrow">
              <a:avLst/>
            </a:prstGeom>
            <a:solidFill>
              <a:schemeClr val="accent1">
                <a:lumMod val="20000"/>
                <a:lumOff val="80000"/>
              </a:schemeClr>
            </a:solidFill>
            <a:ln w="19050">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grpSp>
        <p:nvGrpSpPr>
          <p:cNvPr id="46" name="Group 45"/>
          <p:cNvGrpSpPr/>
          <p:nvPr/>
        </p:nvGrpSpPr>
        <p:grpSpPr>
          <a:xfrm>
            <a:off x="5687513" y="1241294"/>
            <a:ext cx="2858668" cy="1893332"/>
            <a:chOff x="5390568" y="849868"/>
            <a:chExt cx="2858668" cy="1893332"/>
          </a:xfrm>
        </p:grpSpPr>
        <p:grpSp>
          <p:nvGrpSpPr>
            <p:cNvPr id="47" name="Group 34"/>
            <p:cNvGrpSpPr/>
            <p:nvPr/>
          </p:nvGrpSpPr>
          <p:grpSpPr>
            <a:xfrm>
              <a:off x="5951163" y="1064783"/>
              <a:ext cx="1737474" cy="1678417"/>
              <a:chOff x="1573369" y="697994"/>
              <a:chExt cx="1737474" cy="1678417"/>
            </a:xfrm>
          </p:grpSpPr>
          <p:pic>
            <p:nvPicPr>
              <p:cNvPr id="49"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5400000" flipV="1">
                <a:off x="1742029" y="944871"/>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50"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5400000" flipV="1">
                <a:off x="1758704" y="923094"/>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51"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5400000" flipV="1">
                <a:off x="1769135" y="889844"/>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53"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5400000" flipV="1">
                <a:off x="1777552" y="851426"/>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54"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5400000" flipV="1">
                <a:off x="1788498" y="821358"/>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56"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5400000" flipV="1">
                <a:off x="1799501" y="782721"/>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57"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5400000" flipV="1">
                <a:off x="1805133" y="741364"/>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59"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5400000" flipV="1">
                <a:off x="1816157" y="694428"/>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60"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5400000" flipV="1">
                <a:off x="1826666" y="652864"/>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62"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5400000" flipV="1">
                <a:off x="1835058" y="614437"/>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63"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5400000" flipV="1">
                <a:off x="1862615" y="576064"/>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65"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5400000" flipV="1">
                <a:off x="1879303" y="529334"/>
                <a:ext cx="1262880" cy="1600200"/>
              </a:xfrm>
              <a:prstGeom prst="rect">
                <a:avLst/>
              </a:prstGeom>
              <a:noFill/>
              <a:ln w="9525">
                <a:noFill/>
                <a:miter lim="800000"/>
                <a:headEnd/>
                <a:tailEnd/>
              </a:ln>
              <a:scene3d>
                <a:camera prst="orthographicFront">
                  <a:rot lat="18684000" lon="3288000" rev="996000"/>
                </a:camera>
                <a:lightRig rig="threePt" dir="t"/>
              </a:scene3d>
            </p:spPr>
          </p:pic>
        </p:grpSp>
        <p:sp>
          <p:nvSpPr>
            <p:cNvPr id="48" name="TextBox 47"/>
            <p:cNvSpPr txBox="1"/>
            <p:nvPr/>
          </p:nvSpPr>
          <p:spPr>
            <a:xfrm>
              <a:off x="5390568" y="849868"/>
              <a:ext cx="2858668" cy="400110"/>
            </a:xfrm>
            <a:prstGeom prst="rect">
              <a:avLst/>
            </a:prstGeom>
            <a:noFill/>
          </p:spPr>
          <p:txBody>
            <a:bodyPr wrap="none" rtlCol="0">
              <a:spAutoFit/>
            </a:bodyPr>
            <a:lstStyle/>
            <a:p>
              <a:pPr algn="ctr"/>
              <a:r>
                <a:rPr lang="en-US" sz="2000" b="1" dirty="0" smtClean="0">
                  <a:solidFill>
                    <a:srgbClr val="002060"/>
                  </a:solidFill>
                </a:rPr>
                <a:t>Tomosynthesis Slices</a:t>
              </a:r>
              <a:endParaRPr lang="en-US" sz="2000" b="1" dirty="0">
                <a:solidFill>
                  <a:srgbClr val="002060"/>
                </a:solidFill>
              </a:endParaRPr>
            </a:p>
          </p:txBody>
        </p:sp>
      </p:grpSp>
      <p:sp>
        <p:nvSpPr>
          <p:cNvPr id="4" name="Slide Number Placeholder 3"/>
          <p:cNvSpPr>
            <a:spLocks noGrp="1"/>
          </p:cNvSpPr>
          <p:nvPr>
            <p:ph type="sldNum" sz="quarter" idx="4"/>
          </p:nvPr>
        </p:nvSpPr>
        <p:spPr/>
        <p:txBody>
          <a:bodyPr/>
          <a:lstStyle/>
          <a:p>
            <a:pPr algn="ctr"/>
            <a:fld id="{6453F95C-7FA8-E048-BEDD-3F6B9882286F}" type="slidenum">
              <a:rPr lang="en-US" smtClean="0"/>
              <a:pPr algn="ctr"/>
              <a:t>19</a:t>
            </a:fld>
            <a:endParaRPr lang="en-US" dirty="0"/>
          </a:p>
        </p:txBody>
      </p:sp>
    </p:spTree>
    <p:extLst>
      <p:ext uri="{BB962C8B-B14F-4D97-AF65-F5344CB8AC3E}">
        <p14:creationId xmlns:p14="http://schemas.microsoft.com/office/powerpoint/2010/main" val="3511189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7"/>
                                        </p:tgtEl>
                                        <p:attrNameLst>
                                          <p:attrName>style.visibility</p:attrName>
                                        </p:attrNameLst>
                                      </p:cBhvr>
                                      <p:to>
                                        <p:strVal val="visible"/>
                                      </p:to>
                                    </p:set>
                                    <p:animEffect transition="in" filter="fade">
                                      <p:cBhvr>
                                        <p:cTn id="11"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solidFill>
                  <a:srgbClr val="002060"/>
                </a:solidFill>
              </a:rPr>
              <a:t>Terminology</a:t>
            </a:r>
            <a:endParaRPr lang="en-US" dirty="0">
              <a:solidFill>
                <a:srgbClr val="002060"/>
              </a:solidFill>
            </a:endParaRP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539208360"/>
              </p:ext>
            </p:extLst>
          </p:nvPr>
        </p:nvGraphicFramePr>
        <p:xfrm>
          <a:off x="350762" y="1307690"/>
          <a:ext cx="8448524" cy="49604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4"/>
          </p:nvPr>
        </p:nvSpPr>
        <p:spPr/>
        <p:txBody>
          <a:bodyPr/>
          <a:lstStyle/>
          <a:p>
            <a:pPr algn="ctr"/>
            <a:fld id="{6453F95C-7FA8-E048-BEDD-3F6B9882286F}" type="slidenum">
              <a:rPr lang="en-US" smtClean="0"/>
              <a:pPr algn="ctr"/>
              <a:t>2</a:t>
            </a:fld>
            <a:endParaRPr lang="en-US" dirty="0"/>
          </a:p>
        </p:txBody>
      </p:sp>
    </p:spTree>
    <p:extLst>
      <p:ext uri="{BB962C8B-B14F-4D97-AF65-F5344CB8AC3E}">
        <p14:creationId xmlns:p14="http://schemas.microsoft.com/office/powerpoint/2010/main" val="32600440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dirty="0" smtClean="0">
                <a:solidFill>
                  <a:srgbClr val="002060"/>
                </a:solidFill>
              </a:rPr>
              <a:t>Generating 2D Images</a:t>
            </a:r>
            <a:endParaRPr lang="en-US" sz="3200" dirty="0">
              <a:solidFill>
                <a:srgbClr val="002060"/>
              </a:solidFill>
            </a:endParaRPr>
          </a:p>
        </p:txBody>
      </p:sp>
      <p:sp>
        <p:nvSpPr>
          <p:cNvPr id="3" name="Content Placeholder 2"/>
          <p:cNvSpPr>
            <a:spLocks noGrp="1"/>
          </p:cNvSpPr>
          <p:nvPr>
            <p:ph sz="half" idx="1"/>
          </p:nvPr>
        </p:nvSpPr>
        <p:spPr/>
        <p:txBody>
          <a:bodyPr/>
          <a:lstStyle/>
          <a:p>
            <a:pPr marL="285750" indent="-285750">
              <a:buFont typeface="Arial" panose="020B0604020202020204" pitchFamily="34" charset="0"/>
              <a:buChar char="•"/>
            </a:pPr>
            <a:r>
              <a:rPr lang="en-US" sz="2400" b="0" dirty="0" smtClean="0">
                <a:solidFill>
                  <a:srgbClr val="002060"/>
                </a:solidFill>
              </a:rPr>
              <a:t>Perform a standard  tomosynthesis scan</a:t>
            </a:r>
          </a:p>
          <a:p>
            <a:pPr marL="285750" indent="-285750">
              <a:buFont typeface="Arial" panose="020B0604020202020204" pitchFamily="34" charset="0"/>
              <a:buChar char="•"/>
            </a:pPr>
            <a:r>
              <a:rPr lang="en-US" sz="2400" b="0" dirty="0" smtClean="0">
                <a:solidFill>
                  <a:srgbClr val="002060"/>
                </a:solidFill>
              </a:rPr>
              <a:t>Reconstruct tomosynthesis slices</a:t>
            </a:r>
          </a:p>
          <a:p>
            <a:pPr marL="285750" indent="-285750">
              <a:buFont typeface="Arial" panose="020B0604020202020204" pitchFamily="34" charset="0"/>
              <a:buChar char="•"/>
            </a:pPr>
            <a:r>
              <a:rPr lang="en-US" sz="2400" dirty="0" smtClean="0">
                <a:solidFill>
                  <a:srgbClr val="002060"/>
                </a:solidFill>
              </a:rPr>
              <a:t>Generate 2D image</a:t>
            </a:r>
          </a:p>
          <a:p>
            <a:pPr marL="285750" indent="-285750">
              <a:buFont typeface="Arial" panose="020B0604020202020204" pitchFamily="34" charset="0"/>
              <a:buChar char="•"/>
            </a:pPr>
            <a:r>
              <a:rPr lang="en-US" sz="2400" dirty="0" smtClean="0">
                <a:solidFill>
                  <a:srgbClr val="002060"/>
                </a:solidFill>
              </a:rPr>
              <a:t>Tomo + generated 2D = a low dose examination </a:t>
            </a:r>
          </a:p>
          <a:p>
            <a:pPr marL="285750" indent="-285750">
              <a:buFont typeface="Arial" panose="020B0604020202020204" pitchFamily="34" charset="0"/>
              <a:buChar char="•"/>
            </a:pPr>
            <a:r>
              <a:rPr lang="en-US" sz="2400" b="0" dirty="0" smtClean="0">
                <a:solidFill>
                  <a:srgbClr val="002060"/>
                </a:solidFill>
              </a:rPr>
              <a:t>Available in any tomosynthesis </a:t>
            </a:r>
            <a:r>
              <a:rPr lang="en-US" sz="2400" dirty="0" smtClean="0">
                <a:solidFill>
                  <a:srgbClr val="002060"/>
                </a:solidFill>
              </a:rPr>
              <a:t>view</a:t>
            </a:r>
            <a:endParaRPr lang="en-US" sz="2400" b="0" dirty="0" smtClean="0">
              <a:solidFill>
                <a:srgbClr val="002060"/>
              </a:solidFill>
            </a:endParaRPr>
          </a:p>
          <a:p>
            <a:pPr marL="285750" indent="-285750">
              <a:buFont typeface="Arial" panose="020B0604020202020204" pitchFamily="34" charset="0"/>
              <a:buChar char="•"/>
            </a:pPr>
            <a:endParaRPr lang="en-US" sz="2400" dirty="0" smtClean="0">
              <a:solidFill>
                <a:schemeClr val="tx1">
                  <a:lumMod val="85000"/>
                  <a:lumOff val="15000"/>
                </a:schemeClr>
              </a:solidFill>
            </a:endParaRPr>
          </a:p>
          <a:p>
            <a:pPr marL="285750" indent="-285750">
              <a:buFont typeface="Arial" panose="020B0604020202020204" pitchFamily="34" charset="0"/>
              <a:buChar char="•"/>
            </a:pPr>
            <a:endParaRPr lang="en-US" sz="2400" dirty="0" smtClean="0">
              <a:solidFill>
                <a:schemeClr val="tx1">
                  <a:lumMod val="85000"/>
                  <a:lumOff val="15000"/>
                </a:schemeClr>
              </a:solidFill>
            </a:endParaRPr>
          </a:p>
          <a:p>
            <a:endParaRPr lang="en-US" dirty="0" smtClean="0">
              <a:solidFill>
                <a:schemeClr val="tx1">
                  <a:lumMod val="85000"/>
                  <a:lumOff val="15000"/>
                </a:schemeClr>
              </a:solidFill>
            </a:endParaRPr>
          </a:p>
          <a:p>
            <a:endParaRPr lang="en-US" dirty="0">
              <a:solidFill>
                <a:schemeClr val="tx1">
                  <a:lumMod val="85000"/>
                  <a:lumOff val="15000"/>
                </a:schemeClr>
              </a:solidFill>
            </a:endParaRPr>
          </a:p>
        </p:txBody>
      </p:sp>
      <p:pic>
        <p:nvPicPr>
          <p:cNvPr id="40"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5400000" flipV="1">
            <a:off x="6627566" y="4534050"/>
            <a:ext cx="762300" cy="1600200"/>
          </a:xfrm>
          <a:prstGeom prst="rect">
            <a:avLst/>
          </a:prstGeom>
          <a:noFill/>
          <a:ln w="9525">
            <a:noFill/>
            <a:miter lim="800000"/>
            <a:headEnd/>
            <a:tailEnd/>
          </a:ln>
          <a:scene3d>
            <a:camera prst="orthographicFront">
              <a:rot lat="18686919" lon="3289284" rev="993112"/>
            </a:camera>
            <a:lightRig rig="threePt" dir="t"/>
          </a:scene3d>
        </p:spPr>
      </p:pic>
      <p:sp>
        <p:nvSpPr>
          <p:cNvPr id="43" name="TextBox 42"/>
          <p:cNvSpPr txBox="1"/>
          <p:nvPr/>
        </p:nvSpPr>
        <p:spPr>
          <a:xfrm>
            <a:off x="5731783" y="5791500"/>
            <a:ext cx="2544286" cy="369332"/>
          </a:xfrm>
          <a:prstGeom prst="rect">
            <a:avLst/>
          </a:prstGeom>
          <a:noFill/>
        </p:spPr>
        <p:txBody>
          <a:bodyPr wrap="none" rtlCol="0">
            <a:spAutoFit/>
          </a:bodyPr>
          <a:lstStyle/>
          <a:p>
            <a:r>
              <a:rPr lang="en-US" b="1" dirty="0" smtClean="0">
                <a:solidFill>
                  <a:srgbClr val="002060"/>
                </a:solidFill>
              </a:rPr>
              <a:t>Generated 2D Images</a:t>
            </a:r>
            <a:endParaRPr lang="en-US" b="1" dirty="0">
              <a:solidFill>
                <a:srgbClr val="002060"/>
              </a:solidFill>
            </a:endParaRPr>
          </a:p>
        </p:txBody>
      </p:sp>
      <p:grpSp>
        <p:nvGrpSpPr>
          <p:cNvPr id="111" name="Group 110"/>
          <p:cNvGrpSpPr/>
          <p:nvPr/>
        </p:nvGrpSpPr>
        <p:grpSpPr>
          <a:xfrm>
            <a:off x="5516615" y="3048000"/>
            <a:ext cx="1792490" cy="1828800"/>
            <a:chOff x="5288015" y="2971800"/>
            <a:chExt cx="1792490" cy="1828800"/>
          </a:xfrm>
        </p:grpSpPr>
        <p:sp>
          <p:nvSpPr>
            <p:cNvPr id="41" name="Down Arrow 40"/>
            <p:cNvSpPr/>
            <p:nvPr/>
          </p:nvSpPr>
          <p:spPr>
            <a:xfrm>
              <a:off x="6485003" y="2971800"/>
              <a:ext cx="595502" cy="1828800"/>
            </a:xfrm>
            <a:prstGeom prst="downArrow">
              <a:avLst/>
            </a:prstGeom>
            <a:solidFill>
              <a:schemeClr val="accent1">
                <a:lumMod val="20000"/>
                <a:lumOff val="80000"/>
              </a:schemeClr>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62" name="TextBox 61"/>
            <p:cNvSpPr txBox="1"/>
            <p:nvPr/>
          </p:nvSpPr>
          <p:spPr>
            <a:xfrm>
              <a:off x="5288015" y="3392269"/>
              <a:ext cx="1274708" cy="923330"/>
            </a:xfrm>
            <a:prstGeom prst="rect">
              <a:avLst/>
            </a:prstGeom>
            <a:noFill/>
          </p:spPr>
          <p:txBody>
            <a:bodyPr wrap="none" rtlCol="0">
              <a:spAutoFit/>
            </a:bodyPr>
            <a:lstStyle/>
            <a:p>
              <a:r>
                <a:rPr lang="en-US" b="1" dirty="0" smtClean="0">
                  <a:solidFill>
                    <a:srgbClr val="002060"/>
                  </a:solidFill>
                </a:rPr>
                <a:t>C-View </a:t>
              </a:r>
            </a:p>
            <a:p>
              <a:r>
                <a:rPr lang="en-US" b="1" dirty="0" smtClean="0">
                  <a:solidFill>
                    <a:srgbClr val="002060"/>
                  </a:solidFill>
                </a:rPr>
                <a:t>Software</a:t>
              </a:r>
              <a:endParaRPr lang="en-US" b="1" dirty="0">
                <a:solidFill>
                  <a:srgbClr val="002060"/>
                </a:solidFill>
              </a:endParaRPr>
            </a:p>
            <a:p>
              <a:r>
                <a:rPr lang="en-US" b="1" dirty="0" smtClean="0">
                  <a:solidFill>
                    <a:srgbClr val="002060"/>
                  </a:solidFill>
                </a:rPr>
                <a:t>Algorithm</a:t>
              </a:r>
            </a:p>
          </p:txBody>
        </p:sp>
      </p:grpSp>
      <p:grpSp>
        <p:nvGrpSpPr>
          <p:cNvPr id="63" name="Group 62"/>
          <p:cNvGrpSpPr/>
          <p:nvPr/>
        </p:nvGrpSpPr>
        <p:grpSpPr>
          <a:xfrm>
            <a:off x="5643231" y="1270857"/>
            <a:ext cx="2858668" cy="1893332"/>
            <a:chOff x="5390568" y="849868"/>
            <a:chExt cx="2858668" cy="1893332"/>
          </a:xfrm>
        </p:grpSpPr>
        <p:grpSp>
          <p:nvGrpSpPr>
            <p:cNvPr id="65" name="Group 34"/>
            <p:cNvGrpSpPr/>
            <p:nvPr/>
          </p:nvGrpSpPr>
          <p:grpSpPr>
            <a:xfrm>
              <a:off x="5951163" y="1064783"/>
              <a:ext cx="1737474" cy="1678417"/>
              <a:chOff x="1573369" y="697994"/>
              <a:chExt cx="1737474" cy="1678417"/>
            </a:xfrm>
          </p:grpSpPr>
          <p:pic>
            <p:nvPicPr>
              <p:cNvPr id="67"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5400000" flipV="1">
                <a:off x="1742029" y="944871"/>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83"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5400000" flipV="1">
                <a:off x="1758704" y="923094"/>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98"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5400000" flipV="1">
                <a:off x="1769135" y="889844"/>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99"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5400000" flipV="1">
                <a:off x="1777552" y="851426"/>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100"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5400000" flipV="1">
                <a:off x="1788498" y="821358"/>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101"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5400000" flipV="1">
                <a:off x="1799501" y="782721"/>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102"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5400000" flipV="1">
                <a:off x="1805133" y="741364"/>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103"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5400000" flipV="1">
                <a:off x="1816157" y="694428"/>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104"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5400000" flipV="1">
                <a:off x="1826666" y="652864"/>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105"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5400000" flipV="1">
                <a:off x="1835058" y="614437"/>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106"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5400000" flipV="1">
                <a:off x="1862615" y="576064"/>
                <a:ext cx="1262880" cy="1600200"/>
              </a:xfrm>
              <a:prstGeom prst="rect">
                <a:avLst/>
              </a:prstGeom>
              <a:noFill/>
              <a:ln w="9525">
                <a:noFill/>
                <a:miter lim="800000"/>
                <a:headEnd/>
                <a:tailEnd/>
              </a:ln>
              <a:scene3d>
                <a:camera prst="orthographicFront">
                  <a:rot lat="18684000" lon="3288000" rev="996000"/>
                </a:camera>
                <a:lightRig rig="threePt" dir="t"/>
              </a:scene3d>
            </p:spPr>
          </p:pic>
          <p:pic>
            <p:nvPicPr>
              <p:cNvPr id="107"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5400000" flipV="1">
                <a:off x="1879303" y="529334"/>
                <a:ext cx="1262880" cy="1600200"/>
              </a:xfrm>
              <a:prstGeom prst="rect">
                <a:avLst/>
              </a:prstGeom>
              <a:noFill/>
              <a:ln w="9525">
                <a:noFill/>
                <a:miter lim="800000"/>
                <a:headEnd/>
                <a:tailEnd/>
              </a:ln>
              <a:scene3d>
                <a:camera prst="orthographicFront">
                  <a:rot lat="18684000" lon="3288000" rev="996000"/>
                </a:camera>
                <a:lightRig rig="threePt" dir="t"/>
              </a:scene3d>
            </p:spPr>
          </p:pic>
        </p:grpSp>
        <p:sp>
          <p:nvSpPr>
            <p:cNvPr id="66" name="TextBox 65"/>
            <p:cNvSpPr txBox="1"/>
            <p:nvPr/>
          </p:nvSpPr>
          <p:spPr>
            <a:xfrm>
              <a:off x="5390568" y="849868"/>
              <a:ext cx="2858668" cy="400110"/>
            </a:xfrm>
            <a:prstGeom prst="rect">
              <a:avLst/>
            </a:prstGeom>
            <a:noFill/>
          </p:spPr>
          <p:txBody>
            <a:bodyPr wrap="none" rtlCol="0">
              <a:spAutoFit/>
            </a:bodyPr>
            <a:lstStyle/>
            <a:p>
              <a:pPr algn="ctr"/>
              <a:r>
                <a:rPr lang="en-US" sz="2000" b="1" dirty="0" smtClean="0">
                  <a:solidFill>
                    <a:srgbClr val="002060"/>
                  </a:solidFill>
                </a:rPr>
                <a:t>Tomosynthesis Slices</a:t>
              </a:r>
              <a:endParaRPr lang="en-US" sz="2000" b="1" dirty="0">
                <a:solidFill>
                  <a:srgbClr val="002060"/>
                </a:solidFill>
              </a:endParaRPr>
            </a:p>
          </p:txBody>
        </p:sp>
      </p:grpSp>
      <p:sp>
        <p:nvSpPr>
          <p:cNvPr id="4" name="Slide Number Placeholder 3"/>
          <p:cNvSpPr>
            <a:spLocks noGrp="1"/>
          </p:cNvSpPr>
          <p:nvPr>
            <p:ph type="sldNum" sz="quarter" idx="4"/>
          </p:nvPr>
        </p:nvSpPr>
        <p:spPr/>
        <p:txBody>
          <a:bodyPr/>
          <a:lstStyle/>
          <a:p>
            <a:pPr algn="ctr"/>
            <a:fld id="{6453F95C-7FA8-E048-BEDD-3F6B9882286F}" type="slidenum">
              <a:rPr lang="en-US" smtClean="0"/>
              <a:pPr algn="ctr"/>
              <a:t>20</a:t>
            </a:fld>
            <a:endParaRPr lang="en-US" dirty="0"/>
          </a:p>
        </p:txBody>
      </p:sp>
    </p:spTree>
    <p:extLst>
      <p:ext uri="{BB962C8B-B14F-4D97-AF65-F5344CB8AC3E}">
        <p14:creationId xmlns:p14="http://schemas.microsoft.com/office/powerpoint/2010/main" val="3071232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11"/>
                                        </p:tgtEl>
                                        <p:attrNameLst>
                                          <p:attrName>style.visibility</p:attrName>
                                        </p:attrNameLst>
                                      </p:cBhvr>
                                      <p:to>
                                        <p:strVal val="visible"/>
                                      </p:to>
                                    </p:set>
                                    <p:animEffect transition="in" filter="fade">
                                      <p:cBhvr>
                                        <p:cTn id="21"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002060"/>
                </a:solidFill>
              </a:rPr>
              <a:t>C-View</a:t>
            </a:r>
            <a:r>
              <a:rPr lang="en-US" baseline="30000" dirty="0" smtClean="0">
                <a:solidFill>
                  <a:srgbClr val="002060"/>
                </a:solidFill>
                <a:latin typeface="Arial" panose="020B0604020202020204" pitchFamily="34" charset="0"/>
                <a:cs typeface="Arial" panose="020B0604020202020204" pitchFamily="34" charset="0"/>
              </a:rPr>
              <a:t>™</a:t>
            </a:r>
            <a:r>
              <a:rPr lang="en-US" dirty="0" smtClean="0">
                <a:solidFill>
                  <a:srgbClr val="002060"/>
                </a:solidFill>
              </a:rPr>
              <a:t> 2D Image Attributes</a:t>
            </a:r>
            <a:endParaRPr lang="en-US" dirty="0">
              <a:solidFill>
                <a:srgbClr val="002060"/>
              </a:solidFill>
            </a:endParaRPr>
          </a:p>
        </p:txBody>
      </p:sp>
      <mc:AlternateContent xmlns:mc="http://schemas.openxmlformats.org/markup-compatibility/2006" xmlns:a14="http://schemas.microsoft.com/office/drawing/2010/main">
        <mc:Choice Requires="a14">
          <p:graphicFrame>
            <p:nvGraphicFramePr>
              <p:cNvPr id="2" name="Content Placeholder 1"/>
              <p:cNvGraphicFramePr>
                <a:graphicFrameLocks noGrp="1"/>
              </p:cNvGraphicFramePr>
              <p:nvPr>
                <p:ph sz="half" idx="1"/>
                <p:extLst>
                  <p:ext uri="{D42A27DB-BD31-4B8C-83A1-F6EECF244321}">
                    <p14:modId xmlns:p14="http://schemas.microsoft.com/office/powerpoint/2010/main" val="4280668107"/>
                  </p:ext>
                </p:extLst>
              </p:nvPr>
            </p:nvGraphicFramePr>
            <p:xfrm>
              <a:off x="685800" y="1301861"/>
              <a:ext cx="7772400" cy="49077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xmlns="">
          <p:graphicFrame>
            <p:nvGraphicFramePr>
              <p:cNvPr id="2" name="Content Placeholder 1"/>
              <p:cNvGraphicFramePr>
                <a:graphicFrameLocks noGrp="1"/>
              </p:cNvGraphicFramePr>
              <p:nvPr>
                <p:ph sz="half" idx="1"/>
                <p:extLst>
                  <p:ext uri="{D42A27DB-BD31-4B8C-83A1-F6EECF244321}">
                    <p14:modId xmlns:p14="http://schemas.microsoft.com/office/powerpoint/2010/main" val="4280668107"/>
                  </p:ext>
                </p:extLst>
              </p:nvPr>
            </p:nvGraphicFramePr>
            <p:xfrm>
              <a:off x="685800" y="1301861"/>
              <a:ext cx="7772400" cy="490774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Fallback>
      </mc:AlternateContent>
      <p:sp>
        <p:nvSpPr>
          <p:cNvPr id="7" name="TextBox 6"/>
          <p:cNvSpPr txBox="1"/>
          <p:nvPr/>
        </p:nvSpPr>
        <p:spPr>
          <a:xfrm>
            <a:off x="805421" y="6138586"/>
            <a:ext cx="6991351" cy="253916"/>
          </a:xfrm>
          <a:prstGeom prst="rect">
            <a:avLst/>
          </a:prstGeom>
          <a:noFill/>
        </p:spPr>
        <p:txBody>
          <a:bodyPr wrap="square" rtlCol="0">
            <a:spAutoFit/>
          </a:bodyPr>
          <a:lstStyle/>
          <a:p>
            <a:r>
              <a:rPr lang="en-US" sz="1050" dirty="0">
                <a:cs typeface="Arial" pitchFamily="34" charset="0"/>
              </a:rPr>
              <a:t>*Based on 4.5 cm compressed </a:t>
            </a:r>
            <a:r>
              <a:rPr lang="en-US" sz="1050" dirty="0" smtClean="0">
                <a:cs typeface="Arial" pitchFamily="34" charset="0"/>
              </a:rPr>
              <a:t>breast. </a:t>
            </a:r>
            <a:endParaRPr lang="en-US" sz="1050" dirty="0">
              <a:cs typeface="Arial" pitchFamily="34" charset="0"/>
            </a:endParaRPr>
          </a:p>
        </p:txBody>
      </p:sp>
      <p:sp>
        <p:nvSpPr>
          <p:cNvPr id="3" name="TextBox 2"/>
          <p:cNvSpPr txBox="1"/>
          <p:nvPr/>
        </p:nvSpPr>
        <p:spPr>
          <a:xfrm>
            <a:off x="8796098" y="6543696"/>
            <a:ext cx="452581" cy="215444"/>
          </a:xfrm>
          <a:prstGeom prst="rect">
            <a:avLst/>
          </a:prstGeom>
          <a:noFill/>
        </p:spPr>
        <p:txBody>
          <a:bodyPr wrap="square" rtlCol="0">
            <a:spAutoFit/>
          </a:bodyPr>
          <a:lstStyle/>
          <a:p>
            <a:r>
              <a:rPr lang="en-US" sz="800" dirty="0" smtClean="0"/>
              <a:t>21</a:t>
            </a:r>
            <a:endParaRPr lang="en-US" sz="800" dirty="0"/>
          </a:p>
        </p:txBody>
      </p:sp>
    </p:spTree>
    <p:extLst>
      <p:ext uri="{BB962C8B-B14F-4D97-AF65-F5344CB8AC3E}">
        <p14:creationId xmlns:p14="http://schemas.microsoft.com/office/powerpoint/2010/main" val="423042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noAutofit/>
          </a:bodyPr>
          <a:lstStyle/>
          <a:p>
            <a:pPr algn="l"/>
            <a:r>
              <a:rPr lang="en-US" dirty="0" smtClean="0">
                <a:solidFill>
                  <a:srgbClr val="002060"/>
                </a:solidFill>
              </a:rPr>
              <a:t>Clinical Performance: </a:t>
            </a:r>
            <a:r>
              <a:rPr lang="en-US" sz="3200" dirty="0" smtClean="0">
                <a:solidFill>
                  <a:srgbClr val="002060"/>
                </a:solidFill>
              </a:rPr>
              <a:t/>
            </a:r>
            <a:br>
              <a:rPr lang="en-US" sz="3200" dirty="0" smtClean="0">
                <a:solidFill>
                  <a:srgbClr val="002060"/>
                </a:solidFill>
              </a:rPr>
            </a:br>
            <a:r>
              <a:rPr lang="en-US" sz="3200" dirty="0" smtClean="0">
                <a:solidFill>
                  <a:srgbClr val="002060"/>
                </a:solidFill>
              </a:rPr>
              <a:t>Low dose Genius</a:t>
            </a:r>
            <a:r>
              <a:rPr lang="en-US" sz="3200" baseline="30000" dirty="0" smtClean="0">
                <a:solidFill>
                  <a:srgbClr val="002060"/>
                </a:solidFill>
              </a:rPr>
              <a:t>™</a:t>
            </a:r>
            <a:r>
              <a:rPr lang="en-US" sz="3200" dirty="0" smtClean="0">
                <a:solidFill>
                  <a:srgbClr val="002060"/>
                </a:solidFill>
              </a:rPr>
              <a:t> 3D MAMMOGRAPHY</a:t>
            </a:r>
            <a:r>
              <a:rPr lang="en-US" sz="3200" baseline="30000" dirty="0" smtClean="0">
                <a:solidFill>
                  <a:srgbClr val="002060"/>
                </a:solidFill>
              </a:rPr>
              <a:t>™</a:t>
            </a:r>
            <a:r>
              <a:rPr lang="en-US" sz="3200" dirty="0" smtClean="0">
                <a:solidFill>
                  <a:srgbClr val="002060"/>
                </a:solidFill>
              </a:rPr>
              <a:t> exam vs. 2D alone</a:t>
            </a:r>
            <a:r>
              <a:rPr lang="en-US" sz="2400" b="0" baseline="40000" dirty="0" smtClean="0">
                <a:solidFill>
                  <a:srgbClr val="002060"/>
                </a:solidFill>
              </a:rPr>
              <a:t>1, 12-13 </a:t>
            </a:r>
          </a:p>
        </p:txBody>
      </p:sp>
      <p:sp>
        <p:nvSpPr>
          <p:cNvPr id="17" name="Content Placeholder 16"/>
          <p:cNvSpPr>
            <a:spLocks noGrp="1"/>
          </p:cNvSpPr>
          <p:nvPr>
            <p:ph sz="half" idx="1"/>
          </p:nvPr>
        </p:nvSpPr>
        <p:spPr>
          <a:xfrm>
            <a:off x="457200" y="1951038"/>
            <a:ext cx="4038600" cy="3955832"/>
          </a:xfrm>
        </p:spPr>
        <p:txBody>
          <a:bodyPr>
            <a:normAutofit/>
          </a:bodyPr>
          <a:lstStyle/>
          <a:p>
            <a:r>
              <a:rPr lang="en-US" sz="2000" dirty="0" smtClean="0">
                <a:solidFill>
                  <a:srgbClr val="002060"/>
                </a:solidFill>
              </a:rPr>
              <a:t>Superior diagnostic accuracy for all breast types</a:t>
            </a:r>
          </a:p>
        </p:txBody>
      </p:sp>
      <p:sp>
        <p:nvSpPr>
          <p:cNvPr id="2" name="Text Placeholder 1"/>
          <p:cNvSpPr>
            <a:spLocks noGrp="1"/>
          </p:cNvSpPr>
          <p:nvPr>
            <p:ph sz="half" idx="2"/>
          </p:nvPr>
        </p:nvSpPr>
        <p:spPr>
          <a:xfrm>
            <a:off x="4648200" y="1951037"/>
            <a:ext cx="4038600" cy="4525963"/>
          </a:xfrm>
        </p:spPr>
        <p:txBody>
          <a:bodyPr>
            <a:normAutofit/>
          </a:bodyPr>
          <a:lstStyle/>
          <a:p>
            <a:pPr algn="ctr"/>
            <a:r>
              <a:rPr lang="en-US" sz="2000" dirty="0" smtClean="0">
                <a:solidFill>
                  <a:srgbClr val="002060"/>
                </a:solidFill>
              </a:rPr>
              <a:t>Fewer non-cancer recalls</a:t>
            </a:r>
            <a:endParaRPr lang="en-US" sz="2000" dirty="0">
              <a:solidFill>
                <a:srgbClr val="002060"/>
              </a:solidFill>
            </a:endParaRPr>
          </a:p>
        </p:txBody>
      </p:sp>
      <p:sp>
        <p:nvSpPr>
          <p:cNvPr id="9" name="Down Arrow 8"/>
          <p:cNvSpPr/>
          <p:nvPr/>
        </p:nvSpPr>
        <p:spPr>
          <a:xfrm>
            <a:off x="5956040" y="3124200"/>
            <a:ext cx="1600200" cy="1733491"/>
          </a:xfrm>
          <a:prstGeom prst="downArrow">
            <a:avLst/>
          </a:prstGeom>
          <a:solidFill>
            <a:srgbClr val="0070C0"/>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TextBox 10"/>
          <p:cNvSpPr txBox="1"/>
          <p:nvPr/>
        </p:nvSpPr>
        <p:spPr>
          <a:xfrm>
            <a:off x="5435081" y="5011579"/>
            <a:ext cx="2642119" cy="707886"/>
          </a:xfrm>
          <a:prstGeom prst="rect">
            <a:avLst/>
          </a:prstGeom>
          <a:noFill/>
        </p:spPr>
        <p:txBody>
          <a:bodyPr wrap="square" rtlCol="0">
            <a:spAutoFit/>
          </a:bodyPr>
          <a:lstStyle/>
          <a:p>
            <a:pPr algn="ctr"/>
            <a:r>
              <a:rPr lang="en-US" sz="2000" b="1" i="1" dirty="0">
                <a:solidFill>
                  <a:srgbClr val="002060"/>
                </a:solidFill>
              </a:rPr>
              <a:t>Recall </a:t>
            </a:r>
            <a:r>
              <a:rPr lang="en-US" sz="2000" b="1" i="1" dirty="0" smtClean="0">
                <a:solidFill>
                  <a:srgbClr val="002060"/>
                </a:solidFill>
              </a:rPr>
              <a:t>rate reduction </a:t>
            </a:r>
            <a:endParaRPr lang="en-US" sz="2000" b="1" i="1" dirty="0">
              <a:solidFill>
                <a:srgbClr val="002060"/>
              </a:solidFill>
            </a:endParaRPr>
          </a:p>
        </p:txBody>
      </p:sp>
      <p:sp>
        <p:nvSpPr>
          <p:cNvPr id="12" name="Down Arrow 11"/>
          <p:cNvSpPr/>
          <p:nvPr/>
        </p:nvSpPr>
        <p:spPr>
          <a:xfrm rot="10800000">
            <a:off x="1701279" y="3124645"/>
            <a:ext cx="1600200" cy="1608617"/>
          </a:xfrm>
          <a:prstGeom prst="downArrow">
            <a:avLst/>
          </a:prstGeom>
          <a:solidFill>
            <a:srgbClr val="0070C0"/>
          </a:solidFill>
          <a:ln>
            <a:no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4" name="TextBox 13"/>
          <p:cNvSpPr txBox="1"/>
          <p:nvPr/>
        </p:nvSpPr>
        <p:spPr>
          <a:xfrm>
            <a:off x="761220" y="4857691"/>
            <a:ext cx="3480319" cy="707886"/>
          </a:xfrm>
          <a:prstGeom prst="rect">
            <a:avLst/>
          </a:prstGeom>
          <a:noFill/>
        </p:spPr>
        <p:txBody>
          <a:bodyPr wrap="square" rtlCol="0">
            <a:spAutoFit/>
          </a:bodyPr>
          <a:lstStyle/>
          <a:p>
            <a:pPr algn="ctr"/>
            <a:r>
              <a:rPr lang="en-US" sz="2000" b="1" i="1" dirty="0">
                <a:solidFill>
                  <a:srgbClr val="002060"/>
                </a:solidFill>
              </a:rPr>
              <a:t>Increase in </a:t>
            </a:r>
            <a:endParaRPr lang="en-US" sz="2000" b="1" i="1" dirty="0" smtClean="0">
              <a:solidFill>
                <a:srgbClr val="002060"/>
              </a:solidFill>
            </a:endParaRPr>
          </a:p>
          <a:p>
            <a:pPr algn="ctr"/>
            <a:r>
              <a:rPr lang="en-US" sz="2000" b="1" i="1" dirty="0" smtClean="0">
                <a:solidFill>
                  <a:srgbClr val="002060"/>
                </a:solidFill>
              </a:rPr>
              <a:t>cancer detection</a:t>
            </a:r>
            <a:endParaRPr lang="en-US" sz="2000" b="1" i="1" dirty="0">
              <a:solidFill>
                <a:srgbClr val="002060"/>
              </a:solidFill>
            </a:endParaRPr>
          </a:p>
        </p:txBody>
      </p:sp>
      <p:sp>
        <p:nvSpPr>
          <p:cNvPr id="3" name="Slide Number Placeholder 2"/>
          <p:cNvSpPr>
            <a:spLocks noGrp="1"/>
          </p:cNvSpPr>
          <p:nvPr>
            <p:ph type="sldNum" sz="quarter" idx="4"/>
          </p:nvPr>
        </p:nvSpPr>
        <p:spPr/>
        <p:txBody>
          <a:bodyPr/>
          <a:lstStyle/>
          <a:p>
            <a:pPr algn="ctr"/>
            <a:fld id="{6453F95C-7FA8-E048-BEDD-3F6B9882286F}" type="slidenum">
              <a:rPr lang="en-US" smtClean="0"/>
              <a:pPr algn="ctr"/>
              <a:t>22</a:t>
            </a:fld>
            <a:endParaRPr lang="en-US" dirty="0"/>
          </a:p>
        </p:txBody>
      </p:sp>
    </p:spTree>
    <p:extLst>
      <p:ext uri="{BB962C8B-B14F-4D97-AF65-F5344CB8AC3E}">
        <p14:creationId xmlns:p14="http://schemas.microsoft.com/office/powerpoint/2010/main" val="251566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rPr>
              <a:t>C-View</a:t>
            </a:r>
            <a:r>
              <a:rPr lang="en-US" baseline="30000" dirty="0" smtClean="0">
                <a:solidFill>
                  <a:srgbClr val="002060"/>
                </a:solidFill>
                <a:latin typeface="Arial" panose="020B0604020202020204" pitchFamily="34" charset="0"/>
                <a:cs typeface="Arial" panose="020B0604020202020204" pitchFamily="34" charset="0"/>
              </a:rPr>
              <a:t>™</a:t>
            </a:r>
            <a:r>
              <a:rPr lang="en-US" dirty="0" smtClean="0">
                <a:solidFill>
                  <a:srgbClr val="002060"/>
                </a:solidFill>
              </a:rPr>
              <a:t> 2D Image Uses</a:t>
            </a:r>
            <a:endParaRPr lang="en-US" dirty="0">
              <a:solidFill>
                <a:srgbClr val="002060"/>
              </a:solidFill>
            </a:endParaRPr>
          </a:p>
        </p:txBody>
      </p:sp>
      <p:graphicFrame>
        <p:nvGraphicFramePr>
          <p:cNvPr id="3" name="Content Placeholder 2"/>
          <p:cNvGraphicFramePr>
            <a:graphicFrameLocks noGrp="1"/>
          </p:cNvGraphicFramePr>
          <p:nvPr>
            <p:ph sz="half" idx="1"/>
            <p:extLst>
              <p:ext uri="{D42A27DB-BD31-4B8C-83A1-F6EECF244321}">
                <p14:modId xmlns:p14="http://schemas.microsoft.com/office/powerpoint/2010/main" val="1474062537"/>
              </p:ext>
            </p:extLst>
          </p:nvPr>
        </p:nvGraphicFramePr>
        <p:xfrm>
          <a:off x="685800" y="1508760"/>
          <a:ext cx="77724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2"/>
          <p:cNvSpPr txBox="1">
            <a:spLocks/>
          </p:cNvSpPr>
          <p:nvPr/>
        </p:nvSpPr>
        <p:spPr>
          <a:xfrm>
            <a:off x="8771908" y="6522296"/>
            <a:ext cx="362856" cy="362856"/>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800" dirty="0" smtClean="0"/>
              <a:t>23</a:t>
            </a:r>
            <a:endParaRPr lang="en-US" sz="800" dirty="0"/>
          </a:p>
        </p:txBody>
      </p:sp>
    </p:spTree>
    <p:extLst>
      <p:ext uri="{BB962C8B-B14F-4D97-AF65-F5344CB8AC3E}">
        <p14:creationId xmlns:p14="http://schemas.microsoft.com/office/powerpoint/2010/main" val="104096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0349814B-5DB4-4381-89A7-B45303180AB5}"/>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CF02939B-30BD-4A49-88B0-6F35A566620A}"/>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FE5E6728-FE11-40FC-9A73-9B1220FB5BC8}"/>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B24C2484-809A-412F-8DA4-D014D80FFA8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A5D23B9B-94D4-4508-BB35-DE2F3BF77027}"/>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graphicEl>
                                              <a:dgm id="{51364FB5-6559-4557-AF50-9D8F8D8E79A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lvl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49" y="1316104"/>
            <a:ext cx="4159009" cy="5389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6"/>
          <p:cNvSpPr>
            <a:spLocks noGrp="1"/>
          </p:cNvSpPr>
          <p:nvPr>
            <p:ph type="title"/>
          </p:nvPr>
        </p:nvSpPr>
        <p:spPr>
          <a:xfrm>
            <a:off x="298758" y="231773"/>
            <a:ext cx="7772400" cy="758825"/>
          </a:xfrm>
        </p:spPr>
        <p:txBody>
          <a:bodyPr/>
          <a:lstStyle/>
          <a:p>
            <a:r>
              <a:rPr lang="en-US" dirty="0">
                <a:solidFill>
                  <a:schemeClr val="bg1">
                    <a:lumMod val="95000"/>
                  </a:schemeClr>
                </a:solidFill>
              </a:rPr>
              <a:t>Image Comparison</a:t>
            </a:r>
            <a:endParaRPr lang="en-US" dirty="0"/>
          </a:p>
        </p:txBody>
      </p:sp>
      <p:sp>
        <p:nvSpPr>
          <p:cNvPr id="8" name="Rectangle 7"/>
          <p:cNvSpPr/>
          <p:nvPr/>
        </p:nvSpPr>
        <p:spPr>
          <a:xfrm>
            <a:off x="838200" y="2756355"/>
            <a:ext cx="1060758" cy="901245"/>
          </a:xfrm>
          <a:prstGeom prst="rect">
            <a:avLst/>
          </a:prstGeom>
          <a:no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5908" y="1321857"/>
            <a:ext cx="4126946" cy="5383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3962400" y="2743200"/>
            <a:ext cx="1060758" cy="901245"/>
          </a:xfrm>
          <a:prstGeom prst="rect">
            <a:avLst/>
          </a:prstGeom>
          <a:no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1036" y="1316104"/>
            <a:ext cx="4162863" cy="5389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7010400" y="2776884"/>
            <a:ext cx="1060758" cy="901245"/>
          </a:xfrm>
          <a:prstGeom prst="rect">
            <a:avLst/>
          </a:prstGeom>
          <a:no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3" name="TextBox 12"/>
          <p:cNvSpPr txBox="1"/>
          <p:nvPr/>
        </p:nvSpPr>
        <p:spPr>
          <a:xfrm>
            <a:off x="6248994" y="926068"/>
            <a:ext cx="1770678" cy="369332"/>
          </a:xfrm>
          <a:prstGeom prst="rect">
            <a:avLst/>
          </a:prstGeom>
          <a:noFill/>
        </p:spPr>
        <p:txBody>
          <a:bodyPr wrap="none" rtlCol="0">
            <a:spAutoFit/>
          </a:bodyPr>
          <a:lstStyle/>
          <a:p>
            <a:r>
              <a:rPr lang="en-US" dirty="0" smtClean="0">
                <a:solidFill>
                  <a:prstClr val="white"/>
                </a:solidFill>
              </a:rPr>
              <a:t>C-View</a:t>
            </a:r>
            <a:r>
              <a:rPr lang="en-US" baseline="30000" dirty="0" smtClean="0">
                <a:solidFill>
                  <a:prstClr val="white"/>
                </a:solidFill>
                <a:latin typeface="Arial" panose="020B0604020202020204" pitchFamily="34" charset="0"/>
                <a:cs typeface="Arial" panose="020B0604020202020204" pitchFamily="34" charset="0"/>
              </a:rPr>
              <a:t>™</a:t>
            </a:r>
            <a:r>
              <a:rPr lang="en-US" dirty="0" smtClean="0">
                <a:solidFill>
                  <a:prstClr val="white"/>
                </a:solidFill>
              </a:rPr>
              <a:t> image</a:t>
            </a:r>
            <a:endParaRPr lang="en-US" dirty="0">
              <a:solidFill>
                <a:prstClr val="white"/>
              </a:solidFill>
            </a:endParaRPr>
          </a:p>
        </p:txBody>
      </p:sp>
      <p:sp>
        <p:nvSpPr>
          <p:cNvPr id="14" name="TextBox 13"/>
          <p:cNvSpPr txBox="1"/>
          <p:nvPr/>
        </p:nvSpPr>
        <p:spPr>
          <a:xfrm>
            <a:off x="183639" y="968685"/>
            <a:ext cx="1184940" cy="369332"/>
          </a:xfrm>
          <a:prstGeom prst="rect">
            <a:avLst/>
          </a:prstGeom>
          <a:noFill/>
        </p:spPr>
        <p:txBody>
          <a:bodyPr wrap="none" rtlCol="0">
            <a:spAutoFit/>
          </a:bodyPr>
          <a:lstStyle/>
          <a:p>
            <a:r>
              <a:rPr lang="en-US" dirty="0" smtClean="0">
                <a:solidFill>
                  <a:prstClr val="white"/>
                </a:solidFill>
              </a:rPr>
              <a:t>FFDM 2D</a:t>
            </a:r>
            <a:endParaRPr lang="en-US" dirty="0">
              <a:solidFill>
                <a:prstClr val="white"/>
              </a:solidFill>
            </a:endParaRPr>
          </a:p>
        </p:txBody>
      </p:sp>
      <p:sp>
        <p:nvSpPr>
          <p:cNvPr id="15" name="TextBox 14"/>
          <p:cNvSpPr txBox="1"/>
          <p:nvPr/>
        </p:nvSpPr>
        <p:spPr>
          <a:xfrm>
            <a:off x="2895600" y="926068"/>
            <a:ext cx="2038187" cy="369332"/>
          </a:xfrm>
          <a:prstGeom prst="rect">
            <a:avLst/>
          </a:prstGeom>
          <a:noFill/>
        </p:spPr>
        <p:txBody>
          <a:bodyPr wrap="none" rtlCol="0">
            <a:spAutoFit/>
          </a:bodyPr>
          <a:lstStyle/>
          <a:p>
            <a:r>
              <a:rPr lang="en-US" dirty="0" smtClean="0">
                <a:solidFill>
                  <a:prstClr val="white"/>
                </a:solidFill>
              </a:rPr>
              <a:t>Tomosynthesis Slice</a:t>
            </a:r>
            <a:endParaRPr lang="en-US" dirty="0">
              <a:solidFill>
                <a:prstClr val="white"/>
              </a:solidFill>
            </a:endParaRPr>
          </a:p>
        </p:txBody>
      </p:sp>
    </p:spTree>
    <p:extLst>
      <p:ext uri="{BB962C8B-B14F-4D97-AF65-F5344CB8AC3E}">
        <p14:creationId xmlns:p14="http://schemas.microsoft.com/office/powerpoint/2010/main" val="313265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 name="Title 1"/>
          <p:cNvSpPr>
            <a:spLocks noGrp="1"/>
          </p:cNvSpPr>
          <p:nvPr>
            <p:ph type="title"/>
          </p:nvPr>
        </p:nvSpPr>
        <p:spPr>
          <a:xfrm>
            <a:off x="238125" y="167243"/>
            <a:ext cx="7772400" cy="758825"/>
          </a:xfrm>
        </p:spPr>
        <p:txBody>
          <a:bodyPr/>
          <a:lstStyle/>
          <a:p>
            <a:r>
              <a:rPr lang="en-US" dirty="0">
                <a:solidFill>
                  <a:schemeClr val="bg1"/>
                </a:solidFill>
              </a:rPr>
              <a:t>Image Comparison</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664" y="1185871"/>
            <a:ext cx="4470336" cy="5483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3971" y="1219200"/>
            <a:ext cx="4455829" cy="5495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1219200"/>
            <a:ext cx="4495800" cy="5529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762000" y="3158267"/>
            <a:ext cx="1067988" cy="907388"/>
          </a:xfrm>
          <a:prstGeom prst="rect">
            <a:avLst/>
          </a:prstGeom>
          <a:no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7162800" y="3116134"/>
            <a:ext cx="1067988" cy="907388"/>
          </a:xfrm>
          <a:prstGeom prst="rect">
            <a:avLst/>
          </a:prstGeom>
          <a:no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4038600" y="3148742"/>
            <a:ext cx="1067988" cy="907388"/>
          </a:xfrm>
          <a:prstGeom prst="rect">
            <a:avLst/>
          </a:prstGeom>
          <a:no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6629994" y="887968"/>
            <a:ext cx="1770678" cy="369332"/>
          </a:xfrm>
          <a:prstGeom prst="rect">
            <a:avLst/>
          </a:prstGeom>
          <a:noFill/>
        </p:spPr>
        <p:txBody>
          <a:bodyPr wrap="none" rtlCol="0">
            <a:spAutoFit/>
          </a:bodyPr>
          <a:lstStyle/>
          <a:p>
            <a:r>
              <a:rPr lang="en-US" dirty="0" smtClean="0">
                <a:solidFill>
                  <a:schemeClr val="bg1"/>
                </a:solidFill>
              </a:rPr>
              <a:t>C-View</a:t>
            </a:r>
            <a:r>
              <a:rPr lang="en-US" baseline="30000" dirty="0" smtClean="0">
                <a:solidFill>
                  <a:schemeClr val="bg1"/>
                </a:solidFill>
                <a:latin typeface="Arial" panose="020B0604020202020204" pitchFamily="34" charset="0"/>
                <a:cs typeface="Arial" panose="020B0604020202020204" pitchFamily="34" charset="0"/>
              </a:rPr>
              <a:t>™</a:t>
            </a:r>
            <a:r>
              <a:rPr lang="en-US" dirty="0" smtClean="0">
                <a:solidFill>
                  <a:schemeClr val="bg1"/>
                </a:solidFill>
              </a:rPr>
              <a:t> image</a:t>
            </a:r>
            <a:endParaRPr lang="en-US" dirty="0">
              <a:solidFill>
                <a:schemeClr val="bg1"/>
              </a:solidFill>
            </a:endParaRPr>
          </a:p>
        </p:txBody>
      </p:sp>
      <p:sp>
        <p:nvSpPr>
          <p:cNvPr id="10" name="TextBox 9"/>
          <p:cNvSpPr txBox="1"/>
          <p:nvPr/>
        </p:nvSpPr>
        <p:spPr>
          <a:xfrm>
            <a:off x="895350" y="887968"/>
            <a:ext cx="1184940" cy="369332"/>
          </a:xfrm>
          <a:prstGeom prst="rect">
            <a:avLst/>
          </a:prstGeom>
          <a:noFill/>
        </p:spPr>
        <p:txBody>
          <a:bodyPr wrap="none" rtlCol="0">
            <a:spAutoFit/>
          </a:bodyPr>
          <a:lstStyle/>
          <a:p>
            <a:r>
              <a:rPr lang="en-US" dirty="0" smtClean="0">
                <a:solidFill>
                  <a:schemeClr val="bg1"/>
                </a:solidFill>
              </a:rPr>
              <a:t>FFDM 2D</a:t>
            </a:r>
            <a:endParaRPr lang="en-US" dirty="0">
              <a:solidFill>
                <a:schemeClr val="bg1"/>
              </a:solidFill>
            </a:endParaRPr>
          </a:p>
        </p:txBody>
      </p:sp>
      <p:sp>
        <p:nvSpPr>
          <p:cNvPr id="11" name="TextBox 10"/>
          <p:cNvSpPr txBox="1"/>
          <p:nvPr/>
        </p:nvSpPr>
        <p:spPr>
          <a:xfrm>
            <a:off x="3403600" y="887968"/>
            <a:ext cx="2038187" cy="369332"/>
          </a:xfrm>
          <a:prstGeom prst="rect">
            <a:avLst/>
          </a:prstGeom>
          <a:noFill/>
        </p:spPr>
        <p:txBody>
          <a:bodyPr wrap="none" rtlCol="0">
            <a:spAutoFit/>
          </a:bodyPr>
          <a:lstStyle/>
          <a:p>
            <a:r>
              <a:rPr lang="en-US" dirty="0" smtClean="0">
                <a:solidFill>
                  <a:schemeClr val="bg1"/>
                </a:solidFill>
              </a:rPr>
              <a:t>Tomosynthesis Slice</a:t>
            </a:r>
            <a:endParaRPr lang="en-US" dirty="0">
              <a:solidFill>
                <a:schemeClr val="bg1"/>
              </a:solidFill>
            </a:endParaRPr>
          </a:p>
        </p:txBody>
      </p:sp>
    </p:spTree>
    <p:extLst>
      <p:ext uri="{BB962C8B-B14F-4D97-AF65-F5344CB8AC3E}">
        <p14:creationId xmlns:p14="http://schemas.microsoft.com/office/powerpoint/2010/main" val="3195795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en-US" sz="3200" dirty="0" smtClean="0">
                <a:solidFill>
                  <a:srgbClr val="002060"/>
                </a:solidFill>
              </a:rPr>
              <a:t>Summary:  Low dose Genius</a:t>
            </a:r>
            <a:r>
              <a:rPr lang="en-US" sz="3200" baseline="30000" dirty="0" smtClean="0">
                <a:solidFill>
                  <a:srgbClr val="002060"/>
                </a:solidFill>
              </a:rPr>
              <a:t>™</a:t>
            </a:r>
            <a:r>
              <a:rPr lang="en-US" sz="3200" dirty="0" smtClean="0">
                <a:solidFill>
                  <a:srgbClr val="002060"/>
                </a:solidFill>
              </a:rPr>
              <a:t> 3D MAMMOGRAPHY</a:t>
            </a:r>
            <a:r>
              <a:rPr lang="en-US" sz="3200" baseline="30000" dirty="0" smtClean="0">
                <a:solidFill>
                  <a:srgbClr val="002060"/>
                </a:solidFill>
              </a:rPr>
              <a:t>™</a:t>
            </a:r>
            <a:r>
              <a:rPr lang="en-US" sz="3200" baseline="40000" dirty="0" smtClean="0">
                <a:solidFill>
                  <a:srgbClr val="002060"/>
                </a:solidFill>
              </a:rPr>
              <a:t> </a:t>
            </a:r>
            <a:r>
              <a:rPr lang="en-US" sz="3200" dirty="0" smtClean="0">
                <a:solidFill>
                  <a:srgbClr val="002060"/>
                </a:solidFill>
              </a:rPr>
              <a:t>exam</a:t>
            </a:r>
            <a:r>
              <a:rPr lang="en-US" sz="2400" baseline="40000" dirty="0">
                <a:solidFill>
                  <a:srgbClr val="002060"/>
                </a:solidFill>
              </a:rPr>
              <a:t>1</a:t>
            </a:r>
          </a:p>
        </p:txBody>
      </p:sp>
      <p:sp>
        <p:nvSpPr>
          <p:cNvPr id="8" name="Content Placeholder 7"/>
          <p:cNvSpPr>
            <a:spLocks noGrp="1"/>
          </p:cNvSpPr>
          <p:nvPr>
            <p:ph sz="half" idx="1"/>
          </p:nvPr>
        </p:nvSpPr>
        <p:spPr>
          <a:xfrm>
            <a:off x="350763" y="1551710"/>
            <a:ext cx="4572112" cy="4496490"/>
          </a:xfrm>
        </p:spPr>
        <p:txBody>
          <a:bodyPr/>
          <a:lstStyle/>
          <a:p>
            <a:pPr marL="342900" indent="-342900">
              <a:buFont typeface="Arial" panose="020B0604020202020204" pitchFamily="34" charset="0"/>
              <a:buChar char="•"/>
            </a:pPr>
            <a:r>
              <a:rPr lang="en-US" sz="2400" dirty="0" smtClean="0">
                <a:solidFill>
                  <a:srgbClr val="002060"/>
                </a:solidFill>
              </a:rPr>
              <a:t>Lower patient dose</a:t>
            </a:r>
          </a:p>
          <a:p>
            <a:endParaRPr lang="en-US" sz="2400" dirty="0" smtClean="0">
              <a:solidFill>
                <a:srgbClr val="002060"/>
              </a:solidFill>
            </a:endParaRPr>
          </a:p>
          <a:p>
            <a:pPr marL="342900" indent="-342900">
              <a:buFont typeface="Arial" panose="020B0604020202020204" pitchFamily="34" charset="0"/>
              <a:buChar char="•"/>
            </a:pPr>
            <a:r>
              <a:rPr lang="en-US" sz="2400" dirty="0" smtClean="0">
                <a:solidFill>
                  <a:srgbClr val="002060"/>
                </a:solidFill>
              </a:rPr>
              <a:t>Shorter compression time</a:t>
            </a:r>
          </a:p>
          <a:p>
            <a:pPr marL="651510" lvl="2" indent="-285750">
              <a:buFont typeface="Arial" panose="020B0604020202020204" pitchFamily="34" charset="0"/>
              <a:buChar char="•"/>
            </a:pPr>
            <a:r>
              <a:rPr lang="en-US" sz="2000" dirty="0">
                <a:solidFill>
                  <a:srgbClr val="002060"/>
                </a:solidFill>
              </a:rPr>
              <a:t>Increased patient comfort </a:t>
            </a:r>
            <a:endParaRPr lang="en-US" sz="2000" dirty="0" smtClean="0">
              <a:solidFill>
                <a:srgbClr val="002060"/>
              </a:solidFill>
            </a:endParaRPr>
          </a:p>
          <a:p>
            <a:pPr marL="651510" lvl="2" indent="-285750">
              <a:buFont typeface="Arial" panose="020B0604020202020204" pitchFamily="34" charset="0"/>
              <a:buChar char="•"/>
            </a:pPr>
            <a:r>
              <a:rPr lang="en-US" sz="2000" dirty="0" smtClean="0">
                <a:solidFill>
                  <a:srgbClr val="002060"/>
                </a:solidFill>
              </a:rPr>
              <a:t>Lowered risk of patient motion</a:t>
            </a:r>
          </a:p>
          <a:p>
            <a:pPr lvl="2" indent="0">
              <a:buNone/>
            </a:pPr>
            <a:endParaRPr lang="en-US" sz="2000" dirty="0" smtClean="0">
              <a:solidFill>
                <a:srgbClr val="002060"/>
              </a:solidFill>
            </a:endParaRPr>
          </a:p>
          <a:p>
            <a:pPr marL="342900" indent="-342900">
              <a:buFont typeface="Arial" panose="020B0604020202020204" pitchFamily="34" charset="0"/>
              <a:buChar char="•"/>
            </a:pPr>
            <a:r>
              <a:rPr lang="en-US" sz="2400" dirty="0" smtClean="0">
                <a:solidFill>
                  <a:srgbClr val="002060"/>
                </a:solidFill>
              </a:rPr>
              <a:t>Superior performance </a:t>
            </a:r>
            <a:br>
              <a:rPr lang="en-US" sz="2400" dirty="0" smtClean="0">
                <a:solidFill>
                  <a:srgbClr val="002060"/>
                </a:solidFill>
              </a:rPr>
            </a:br>
            <a:r>
              <a:rPr lang="en-US" sz="2400" dirty="0" smtClean="0">
                <a:solidFill>
                  <a:srgbClr val="002060"/>
                </a:solidFill>
              </a:rPr>
              <a:t>compared </a:t>
            </a:r>
            <a:r>
              <a:rPr lang="en-US" sz="2400" dirty="0">
                <a:solidFill>
                  <a:srgbClr val="002060"/>
                </a:solidFill>
              </a:rPr>
              <a:t>to traditional 2D </a:t>
            </a:r>
            <a:r>
              <a:rPr lang="en-US" sz="2400" dirty="0" smtClean="0">
                <a:solidFill>
                  <a:srgbClr val="002060"/>
                </a:solidFill>
              </a:rPr>
              <a:t>alone</a:t>
            </a:r>
            <a:r>
              <a:rPr lang="en-US" sz="2400" b="0" baseline="30000" dirty="0" smtClean="0">
                <a:solidFill>
                  <a:srgbClr val="002060"/>
                </a:solidFill>
              </a:rPr>
              <a:t>1, 12-13 </a:t>
            </a:r>
            <a:endParaRPr lang="en-US" sz="2400" b="0" baseline="30000" dirty="0">
              <a:solidFill>
                <a:srgbClr val="002060"/>
              </a:solidFill>
            </a:endParaRPr>
          </a:p>
          <a:p>
            <a:pPr marL="342900" indent="-342900">
              <a:buFont typeface="Arial" panose="020B0604020202020204" pitchFamily="34" charset="0"/>
              <a:buChar char="•"/>
            </a:pPr>
            <a:endParaRPr lang="en-US" sz="2400" baseline="30000" dirty="0"/>
          </a:p>
        </p:txBody>
      </p:sp>
      <p:pic>
        <p:nvPicPr>
          <p:cNvPr id="9" name="Picture 8" descr="s1047.bmp"/>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4502" y="1163011"/>
            <a:ext cx="2537131" cy="5312374"/>
          </a:xfrm>
          <a:prstGeom prst="rect">
            <a:avLst/>
          </a:prstGeom>
        </p:spPr>
      </p:pic>
      <p:sp>
        <p:nvSpPr>
          <p:cNvPr id="2" name="Slide Number Placeholder 1"/>
          <p:cNvSpPr>
            <a:spLocks noGrp="1"/>
          </p:cNvSpPr>
          <p:nvPr>
            <p:ph type="sldNum" sz="quarter" idx="4"/>
          </p:nvPr>
        </p:nvSpPr>
        <p:spPr/>
        <p:txBody>
          <a:bodyPr/>
          <a:lstStyle/>
          <a:p>
            <a:pPr algn="ctr"/>
            <a:fld id="{6453F95C-7FA8-E048-BEDD-3F6B9882286F}" type="slidenum">
              <a:rPr lang="en-US" smtClean="0"/>
              <a:pPr algn="ctr"/>
              <a:t>26</a:t>
            </a:fld>
            <a:endParaRPr lang="en-US" dirty="0"/>
          </a:p>
        </p:txBody>
      </p:sp>
    </p:spTree>
    <p:extLst>
      <p:ext uri="{BB962C8B-B14F-4D97-AF65-F5344CB8AC3E}">
        <p14:creationId xmlns:p14="http://schemas.microsoft.com/office/powerpoint/2010/main" val="24187386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smtClean="0"/>
              <a:t>Combo Mode examination </a:t>
            </a:r>
            <a:endParaRPr lang="en-US" dirty="0"/>
          </a:p>
        </p:txBody>
      </p:sp>
      <p:sp>
        <p:nvSpPr>
          <p:cNvPr id="4" name="Slide Number Placeholder 3"/>
          <p:cNvSpPr>
            <a:spLocks noGrp="1"/>
          </p:cNvSpPr>
          <p:nvPr>
            <p:ph type="sldNum" sz="quarter" idx="4"/>
          </p:nvPr>
        </p:nvSpPr>
        <p:spPr/>
        <p:txBody>
          <a:bodyPr/>
          <a:lstStyle/>
          <a:p>
            <a:pPr algn="ctr"/>
            <a:fld id="{6453F95C-7FA8-E048-BEDD-3F6B9882286F}" type="slidenum">
              <a:rPr lang="en-US" smtClean="0"/>
              <a:pPr algn="ctr"/>
              <a:t>27</a:t>
            </a:fld>
            <a:endParaRPr lang="en-US" dirty="0"/>
          </a:p>
        </p:txBody>
      </p:sp>
      <p:pic>
        <p:nvPicPr>
          <p:cNvPr id="6" name="Picture 5"/>
          <p:cNvPicPr>
            <a:picLocks noChangeAspect="1"/>
          </p:cNvPicPr>
          <p:nvPr/>
        </p:nvPicPr>
        <p:blipFill>
          <a:blip r:embed="rId3"/>
          <a:stretch>
            <a:fillRect/>
          </a:stretch>
        </p:blipFill>
        <p:spPr>
          <a:xfrm>
            <a:off x="1944038" y="0"/>
            <a:ext cx="7199962" cy="4839855"/>
          </a:xfrm>
          <a:prstGeom prst="rect">
            <a:avLst/>
          </a:prstGeom>
        </p:spPr>
      </p:pic>
    </p:spTree>
    <p:extLst>
      <p:ext uri="{BB962C8B-B14F-4D97-AF65-F5344CB8AC3E}">
        <p14:creationId xmlns:p14="http://schemas.microsoft.com/office/powerpoint/2010/main" val="2289737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Grp="1" noChangeArrowheads="1"/>
          </p:cNvSpPr>
          <p:nvPr>
            <p:ph type="title"/>
          </p:nvPr>
        </p:nvSpPr>
        <p:spPr>
          <a:xfrm>
            <a:off x="350763" y="274639"/>
            <a:ext cx="8454571" cy="765967"/>
          </a:xfrm>
        </p:spPr>
        <p:txBody>
          <a:bodyPr/>
          <a:lstStyle/>
          <a:p>
            <a:pPr algn="l" eaLnBrk="1" hangingPunct="1">
              <a:defRPr/>
            </a:pPr>
            <a:r>
              <a:rPr lang="en-US" dirty="0" smtClean="0">
                <a:solidFill>
                  <a:srgbClr val="002060"/>
                </a:solidFill>
              </a:rPr>
              <a:t>Combo Mode</a:t>
            </a:r>
          </a:p>
        </p:txBody>
      </p:sp>
      <p:sp>
        <p:nvSpPr>
          <p:cNvPr id="32771" name="Rectangle 4"/>
          <p:cNvSpPr>
            <a:spLocks noGrp="1" noChangeArrowheads="1"/>
          </p:cNvSpPr>
          <p:nvPr>
            <p:ph sz="half" idx="1"/>
          </p:nvPr>
        </p:nvSpPr>
        <p:spPr>
          <a:xfrm>
            <a:off x="350762" y="3293806"/>
            <a:ext cx="8448524" cy="2754394"/>
          </a:xfrm>
        </p:spPr>
        <p:txBody>
          <a:bodyPr>
            <a:noAutofit/>
          </a:bodyPr>
          <a:lstStyle/>
          <a:p>
            <a:pPr marL="342900" indent="-342900" eaLnBrk="1" hangingPunct="1">
              <a:buFont typeface="Arial" panose="020B0604020202020204" pitchFamily="34" charset="0"/>
              <a:buChar char="•"/>
            </a:pPr>
            <a:r>
              <a:rPr lang="en-US" sz="2000" b="0" dirty="0" smtClean="0">
                <a:solidFill>
                  <a:srgbClr val="002060"/>
                </a:solidFill>
              </a:rPr>
              <a:t>A series of projection images are acquired across 15 degrees </a:t>
            </a:r>
            <a:r>
              <a:rPr lang="en-US" sz="1200" b="0" dirty="0" smtClean="0">
                <a:solidFill>
                  <a:srgbClr val="002060"/>
                </a:solidFill>
              </a:rPr>
              <a:t>(3.7 seconds)</a:t>
            </a:r>
          </a:p>
          <a:p>
            <a:pPr marL="342900" indent="-342900" eaLnBrk="1" hangingPunct="1">
              <a:buFont typeface="Arial" panose="020B0604020202020204" pitchFamily="34" charset="0"/>
              <a:buChar char="•"/>
            </a:pPr>
            <a:r>
              <a:rPr lang="en-US" sz="2000" b="0" dirty="0" smtClean="0">
                <a:solidFill>
                  <a:srgbClr val="002060"/>
                </a:solidFill>
              </a:rPr>
              <a:t>Tube head returns to center; a 2D image is acquired under the same compression, giving perfectly co-registered 2D &amp; breast tomosynthesis images (~6 seconds)</a:t>
            </a:r>
          </a:p>
          <a:p>
            <a:pPr marL="342900" indent="-342900" eaLnBrk="1" hangingPunct="1">
              <a:buFont typeface="Arial" panose="020B0604020202020204" pitchFamily="34" charset="0"/>
              <a:buChar char="•"/>
            </a:pPr>
            <a:r>
              <a:rPr lang="en-US" sz="2000" b="0" dirty="0" smtClean="0">
                <a:solidFill>
                  <a:srgbClr val="002060"/>
                </a:solidFill>
              </a:rPr>
              <a:t>The Genius</a:t>
            </a:r>
            <a:r>
              <a:rPr lang="en-US" sz="2000" b="0" baseline="30000" dirty="0" smtClean="0">
                <a:solidFill>
                  <a:srgbClr val="002060"/>
                </a:solidFill>
              </a:rPr>
              <a:t>™</a:t>
            </a:r>
            <a:r>
              <a:rPr lang="en-US" sz="2000" b="0" dirty="0" smtClean="0">
                <a:solidFill>
                  <a:srgbClr val="002060"/>
                </a:solidFill>
              </a:rPr>
              <a:t> 3D MAMMOGRAPHY</a:t>
            </a:r>
            <a:r>
              <a:rPr lang="en-US" sz="2000" b="0" baseline="30000" dirty="0" smtClean="0">
                <a:solidFill>
                  <a:srgbClr val="002060"/>
                </a:solidFill>
              </a:rPr>
              <a:t>™</a:t>
            </a:r>
            <a:r>
              <a:rPr lang="en-US" sz="2000" b="0" dirty="0" smtClean="0">
                <a:solidFill>
                  <a:srgbClr val="002060"/>
                </a:solidFill>
              </a:rPr>
              <a:t> exam is ~10 seconds tota</a:t>
            </a:r>
            <a:r>
              <a:rPr lang="en-US" sz="2000" b="0" dirty="0">
                <a:solidFill>
                  <a:srgbClr val="002060"/>
                </a:solidFill>
              </a:rPr>
              <a:t>l</a:t>
            </a:r>
            <a:endParaRPr lang="en-US" sz="2000" b="0" dirty="0" smtClean="0">
              <a:solidFill>
                <a:srgbClr val="002060"/>
              </a:solidFill>
            </a:endParaRPr>
          </a:p>
          <a:p>
            <a:pPr marL="342900" indent="-342900">
              <a:buFont typeface="Arial" panose="020B0604020202020204" pitchFamily="34" charset="0"/>
              <a:buChar char="•"/>
            </a:pPr>
            <a:r>
              <a:rPr lang="en-US" sz="2000" b="0" dirty="0" smtClean="0">
                <a:solidFill>
                  <a:srgbClr val="002060"/>
                </a:solidFill>
              </a:rPr>
              <a:t>Total dose for both 2D and the </a:t>
            </a:r>
            <a:r>
              <a:rPr lang="en-US" sz="2000" b="0" dirty="0">
                <a:solidFill>
                  <a:srgbClr val="002060"/>
                </a:solidFill>
              </a:rPr>
              <a:t>3D</a:t>
            </a:r>
            <a:r>
              <a:rPr lang="en-US" sz="2000" b="0" baseline="30000" dirty="0">
                <a:solidFill>
                  <a:srgbClr val="002060"/>
                </a:solidFill>
              </a:rPr>
              <a:t>™</a:t>
            </a:r>
            <a:r>
              <a:rPr lang="en-US" sz="2000" b="0" dirty="0">
                <a:solidFill>
                  <a:srgbClr val="002060"/>
                </a:solidFill>
              </a:rPr>
              <a:t> </a:t>
            </a:r>
            <a:r>
              <a:rPr lang="en-US" sz="2000" b="0" dirty="0" smtClean="0">
                <a:solidFill>
                  <a:srgbClr val="002060"/>
                </a:solidFill>
              </a:rPr>
              <a:t>scan is below the MQSA/EUREF limits</a:t>
            </a:r>
          </a:p>
          <a:p>
            <a:pPr marL="342900" indent="-342900" eaLnBrk="1" hangingPunct="1">
              <a:buFont typeface="Arial" panose="020B0604020202020204" pitchFamily="34" charset="0"/>
              <a:buChar char="•"/>
            </a:pPr>
            <a:r>
              <a:rPr lang="en-US" sz="2000" b="0" dirty="0" smtClean="0">
                <a:solidFill>
                  <a:srgbClr val="002060"/>
                </a:solidFill>
              </a:rPr>
              <a:t>Two exposures under a single compression</a:t>
            </a:r>
          </a:p>
        </p:txBody>
      </p:sp>
      <p:pic>
        <p:nvPicPr>
          <p:cNvPr id="327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8311" y="274639"/>
            <a:ext cx="3273425" cy="2846388"/>
          </a:xfrm>
          <a:prstGeom prst="rect">
            <a:avLst/>
          </a:prstGeom>
          <a:noFill/>
          <a:ln w="9525">
            <a:noFill/>
            <a:miter lim="800000"/>
            <a:headEnd/>
            <a:tailEnd/>
          </a:ln>
        </p:spPr>
      </p:pic>
      <p:sp>
        <p:nvSpPr>
          <p:cNvPr id="2" name="Slide Number Placeholder 1"/>
          <p:cNvSpPr>
            <a:spLocks noGrp="1"/>
          </p:cNvSpPr>
          <p:nvPr>
            <p:ph type="sldNum" sz="quarter" idx="4"/>
          </p:nvPr>
        </p:nvSpPr>
        <p:spPr/>
        <p:txBody>
          <a:bodyPr/>
          <a:lstStyle/>
          <a:p>
            <a:pPr algn="ctr"/>
            <a:fld id="{6453F95C-7FA8-E048-BEDD-3F6B9882286F}" type="slidenum">
              <a:rPr lang="en-US" smtClean="0"/>
              <a:pPr algn="ctr"/>
              <a:t>28</a:t>
            </a:fld>
            <a:endParaRPr lang="en-US" dirty="0"/>
          </a:p>
        </p:txBody>
      </p:sp>
    </p:spTree>
    <p:extLst>
      <p:ext uri="{BB962C8B-B14F-4D97-AF65-F5344CB8AC3E}">
        <p14:creationId xmlns:p14="http://schemas.microsoft.com/office/powerpoint/2010/main" val="40471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012" y="527122"/>
            <a:ext cx="9007522" cy="758825"/>
          </a:xfrm>
        </p:spPr>
        <p:txBody>
          <a:bodyPr>
            <a:noAutofit/>
          </a:bodyPr>
          <a:lstStyle/>
          <a:p>
            <a:pPr algn="l"/>
            <a:r>
              <a:rPr lang="en-US" dirty="0">
                <a:solidFill>
                  <a:srgbClr val="002060"/>
                </a:solidFill>
              </a:rPr>
              <a:t>Positioning &amp; </a:t>
            </a:r>
            <a:r>
              <a:rPr lang="en-US" dirty="0" smtClean="0">
                <a:solidFill>
                  <a:srgbClr val="002060"/>
                </a:solidFill>
              </a:rPr>
              <a:t>Compression for </a:t>
            </a:r>
            <a:br>
              <a:rPr lang="en-US" dirty="0" smtClean="0">
                <a:solidFill>
                  <a:srgbClr val="002060"/>
                </a:solidFill>
              </a:rPr>
            </a:br>
            <a:r>
              <a:rPr lang="en-US" dirty="0" smtClean="0">
                <a:solidFill>
                  <a:srgbClr val="002060"/>
                </a:solidFill>
              </a:rPr>
              <a:t>Combo Mode examination</a:t>
            </a:r>
            <a:endParaRPr lang="en-US" dirty="0">
              <a:solidFill>
                <a:srgbClr val="002060"/>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038777304"/>
              </p:ext>
            </p:extLst>
          </p:nvPr>
        </p:nvGraphicFramePr>
        <p:xfrm>
          <a:off x="166255" y="1569493"/>
          <a:ext cx="8728363" cy="45566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802099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5C6C38B8-7F9B-4C96-A8A3-2B0F25B69E35}"/>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3C03978D-16EB-495E-B888-DE8AA100A378}"/>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E6875884-0A95-4C67-A6ED-A2F9ECD2E30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algn="l">
              <a:defRPr/>
            </a:pPr>
            <a:r>
              <a:rPr lang="en-US" b="1" dirty="0" smtClean="0">
                <a:solidFill>
                  <a:srgbClr val="002060"/>
                </a:solidFill>
                <a:latin typeface="+mn-lt"/>
              </a:rPr>
              <a:t>Overview</a:t>
            </a:r>
            <a:endParaRPr lang="en-US" b="1" dirty="0">
              <a:solidFill>
                <a:srgbClr val="002060"/>
              </a:solidFill>
              <a:latin typeface="+mn-lt"/>
            </a:endParaRPr>
          </a:p>
        </p:txBody>
      </p:sp>
      <p:graphicFrame>
        <p:nvGraphicFramePr>
          <p:cNvPr id="3" name="Content Placeholder 2"/>
          <p:cNvGraphicFramePr>
            <a:graphicFrameLocks noGrp="1"/>
          </p:cNvGraphicFramePr>
          <p:nvPr>
            <p:ph sz="half" idx="1"/>
            <p:extLst>
              <p:ext uri="{D42A27DB-BD31-4B8C-83A1-F6EECF244321}">
                <p14:modId xmlns:p14="http://schemas.microsoft.com/office/powerpoint/2010/main" val="3605504860"/>
              </p:ext>
            </p:extLst>
          </p:nvPr>
        </p:nvGraphicFramePr>
        <p:xfrm>
          <a:off x="350762" y="1148315"/>
          <a:ext cx="8676280" cy="51886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4"/>
          </p:nvPr>
        </p:nvSpPr>
        <p:spPr/>
        <p:txBody>
          <a:bodyPr/>
          <a:lstStyle/>
          <a:p>
            <a:pPr algn="ctr"/>
            <a:fld id="{6453F95C-7FA8-E048-BEDD-3F6B9882286F}" type="slidenum">
              <a:rPr>
                <a:solidFill>
                  <a:srgbClr val="000000"/>
                </a:solidFill>
              </a:rPr>
              <a:pPr algn="ctr"/>
              <a:t>3</a:t>
            </a:fld>
            <a:endParaRPr dirty="0">
              <a:solidFill>
                <a:srgbClr val="000000"/>
              </a:solidFill>
            </a:endParaRPr>
          </a:p>
        </p:txBody>
      </p:sp>
    </p:spTree>
    <p:extLst>
      <p:ext uri="{BB962C8B-B14F-4D97-AF65-F5344CB8AC3E}">
        <p14:creationId xmlns:p14="http://schemas.microsoft.com/office/powerpoint/2010/main" val="2237665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6"/>
          <p:cNvSpPr>
            <a:spLocks noGrp="1"/>
          </p:cNvSpPr>
          <p:nvPr>
            <p:ph type="title"/>
          </p:nvPr>
        </p:nvSpPr>
        <p:spPr/>
        <p:txBody>
          <a:bodyPr/>
          <a:lstStyle/>
          <a:p>
            <a:pPr algn="l"/>
            <a:r>
              <a:rPr lang="en-US" sz="3200" dirty="0" smtClean="0">
                <a:solidFill>
                  <a:srgbClr val="002060"/>
                </a:solidFill>
                <a:ea typeface="ＭＳ Ｐゴシック" pitchFamily="1" charset="-128"/>
              </a:rPr>
              <a:t>Clinical image review</a:t>
            </a:r>
          </a:p>
        </p:txBody>
      </p:sp>
      <p:sp>
        <p:nvSpPr>
          <p:cNvPr id="125955" name="Subtitle 3"/>
          <p:cNvSpPr>
            <a:spLocks noGrp="1"/>
          </p:cNvSpPr>
          <p:nvPr>
            <p:ph idx="1"/>
          </p:nvPr>
        </p:nvSpPr>
        <p:spPr/>
        <p:txBody>
          <a:bodyPr/>
          <a:lstStyle/>
          <a:p>
            <a:pPr algn="l"/>
            <a:r>
              <a:rPr lang="en-US" sz="2400" dirty="0" smtClean="0">
                <a:solidFill>
                  <a:srgbClr val="002060"/>
                </a:solidFill>
                <a:ea typeface="ＭＳ Ｐゴシック" pitchFamily="1" charset="-128"/>
              </a:rPr>
              <a:t>Genius</a:t>
            </a:r>
            <a:r>
              <a:rPr lang="en-US" sz="2400" baseline="30000" dirty="0" smtClean="0">
                <a:solidFill>
                  <a:srgbClr val="002060"/>
                </a:solidFill>
                <a:ea typeface="ＭＳ Ｐゴシック" pitchFamily="1" charset="-128"/>
              </a:rPr>
              <a:t>™</a:t>
            </a:r>
            <a:r>
              <a:rPr lang="en-US" sz="2400" dirty="0" smtClean="0">
                <a:solidFill>
                  <a:srgbClr val="002060"/>
                </a:solidFill>
                <a:ea typeface="ＭＳ Ｐゴシック" pitchFamily="1" charset="-128"/>
              </a:rPr>
              <a:t> 3D MAMMOGRAPHY</a:t>
            </a:r>
            <a:r>
              <a:rPr lang="en-US" sz="2400" baseline="30000" dirty="0" smtClean="0">
                <a:solidFill>
                  <a:srgbClr val="002060"/>
                </a:solidFill>
                <a:ea typeface="ＭＳ Ｐゴシック" pitchFamily="1" charset="-128"/>
              </a:rPr>
              <a:t>™</a:t>
            </a:r>
            <a:r>
              <a:rPr lang="en-US" sz="2400" dirty="0" smtClean="0">
                <a:solidFill>
                  <a:srgbClr val="002060"/>
                </a:solidFill>
                <a:ea typeface="ＭＳ Ｐゴシック" pitchFamily="1" charset="-128"/>
              </a:rPr>
              <a:t> exams are revolutionizing breast imaging</a:t>
            </a:r>
          </a:p>
        </p:txBody>
      </p:sp>
      <p:sp>
        <p:nvSpPr>
          <p:cNvPr id="2" name="Slide Number Placeholder 1"/>
          <p:cNvSpPr>
            <a:spLocks noGrp="1"/>
          </p:cNvSpPr>
          <p:nvPr>
            <p:ph type="sldNum" sz="quarter" idx="4"/>
          </p:nvPr>
        </p:nvSpPr>
        <p:spPr/>
        <p:txBody>
          <a:bodyPr/>
          <a:lstStyle/>
          <a:p>
            <a:pPr algn="ctr"/>
            <a:fld id="{6453F95C-7FA8-E048-BEDD-3F6B9882286F}" type="slidenum">
              <a:rPr lang="en-US" smtClean="0"/>
              <a:pPr algn="ctr"/>
              <a:t>30</a:t>
            </a:fld>
            <a:endParaRPr lang="en-US" dirty="0"/>
          </a:p>
        </p:txBody>
      </p:sp>
    </p:spTree>
    <p:extLst>
      <p:ext uri="{BB962C8B-B14F-4D97-AF65-F5344CB8AC3E}">
        <p14:creationId xmlns:p14="http://schemas.microsoft.com/office/powerpoint/2010/main" val="1541012991"/>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0762" y="240560"/>
            <a:ext cx="8454571" cy="1143000"/>
          </a:xfrm>
        </p:spPr>
        <p:style>
          <a:lnRef idx="2">
            <a:schemeClr val="accent4"/>
          </a:lnRef>
          <a:fillRef idx="1">
            <a:schemeClr val="lt1"/>
          </a:fillRef>
          <a:effectRef idx="0">
            <a:schemeClr val="accent4"/>
          </a:effectRef>
          <a:fontRef idx="minor">
            <a:schemeClr val="dk1"/>
          </a:fontRef>
        </p:style>
        <p:txBody>
          <a:bodyPr>
            <a:normAutofit/>
          </a:bodyPr>
          <a:lstStyle/>
          <a:p>
            <a:pPr algn="l"/>
            <a:r>
              <a:rPr lang="en-US" dirty="0" smtClean="0">
                <a:solidFill>
                  <a:srgbClr val="002060"/>
                </a:solidFill>
              </a:rPr>
              <a:t> Clinical Study:  Cancer Case 1</a:t>
            </a:r>
            <a:endParaRPr lang="en-US" dirty="0">
              <a:solidFill>
                <a:srgbClr val="002060"/>
              </a:solidFill>
            </a:endParaRPr>
          </a:p>
        </p:txBody>
      </p:sp>
      <p:sp>
        <p:nvSpPr>
          <p:cNvPr id="5" name="Content Placeholder 4"/>
          <p:cNvSpPr>
            <a:spLocks noGrp="1"/>
          </p:cNvSpPr>
          <p:nvPr>
            <p:ph sz="half" idx="1"/>
          </p:nvPr>
        </p:nvSpPr>
        <p:spPr/>
        <p:txBody>
          <a:bodyPr/>
          <a:lstStyle/>
          <a:p>
            <a:pPr marL="457200" indent="-457200">
              <a:buFont typeface="Arial" panose="020B0604020202020204" pitchFamily="34" charset="0"/>
              <a:buChar char="•"/>
            </a:pPr>
            <a:endParaRPr lang="en-US" altLang="en-US" sz="2800" b="0" dirty="0">
              <a:solidFill>
                <a:srgbClr val="002060"/>
              </a:solidFill>
              <a:ea typeface="ＭＳ Ｐゴシック" pitchFamily="34" charset="-128"/>
            </a:endParaRPr>
          </a:p>
          <a:p>
            <a:pPr marL="457200" indent="-457200">
              <a:buFont typeface="Arial" panose="020B0604020202020204" pitchFamily="34" charset="0"/>
              <a:buChar char="•"/>
            </a:pPr>
            <a:r>
              <a:rPr lang="en-US" sz="2800" b="0" dirty="0">
                <a:solidFill>
                  <a:srgbClr val="002060"/>
                </a:solidFill>
              </a:rPr>
              <a:t>Patient presented with area of thickening</a:t>
            </a:r>
          </a:p>
          <a:p>
            <a:pPr marL="457200" indent="-457200">
              <a:buFont typeface="Arial" panose="020B0604020202020204" pitchFamily="34" charset="0"/>
              <a:buChar char="•"/>
            </a:pPr>
            <a:r>
              <a:rPr lang="en-US" altLang="en-US" sz="2800" b="0" dirty="0" smtClean="0">
                <a:solidFill>
                  <a:srgbClr val="002060"/>
                </a:solidFill>
                <a:ea typeface="ＭＳ Ｐゴシック" pitchFamily="34" charset="-128"/>
              </a:rPr>
              <a:t>Several suspicious areas</a:t>
            </a:r>
          </a:p>
          <a:p>
            <a:pPr marL="457200" indent="-457200">
              <a:buFont typeface="Arial" panose="020B0604020202020204" pitchFamily="34" charset="0"/>
              <a:buChar char="•"/>
            </a:pPr>
            <a:r>
              <a:rPr lang="en-US" altLang="en-US" sz="2800" b="0" dirty="0" smtClean="0">
                <a:solidFill>
                  <a:srgbClr val="002060"/>
                </a:solidFill>
                <a:ea typeface="ＭＳ Ｐゴシック" pitchFamily="34" charset="-128"/>
              </a:rPr>
              <a:t>Multifocality </a:t>
            </a:r>
            <a:r>
              <a:rPr lang="en-US" altLang="en-US" sz="2800" b="0" dirty="0">
                <a:solidFill>
                  <a:srgbClr val="002060"/>
                </a:solidFill>
                <a:ea typeface="ＭＳ Ｐゴシック" pitchFamily="34" charset="-128"/>
              </a:rPr>
              <a:t>clearly seen with tomosynthesis</a:t>
            </a:r>
          </a:p>
          <a:p>
            <a:pPr marL="457200" indent="-457200">
              <a:buFont typeface="Arial" panose="020B0604020202020204" pitchFamily="34" charset="0"/>
              <a:buChar char="•"/>
            </a:pPr>
            <a:r>
              <a:rPr lang="en-US" sz="2800" b="0" dirty="0" smtClean="0">
                <a:solidFill>
                  <a:srgbClr val="002060"/>
                </a:solidFill>
              </a:rPr>
              <a:t>Pathology:  Invasive ductal carcinoma and i</a:t>
            </a:r>
            <a:r>
              <a:rPr lang="en-US" altLang="en-US" sz="2800" b="0" dirty="0" smtClean="0">
                <a:solidFill>
                  <a:srgbClr val="002060"/>
                </a:solidFill>
                <a:ea typeface="ＭＳ Ｐゴシック" pitchFamily="34" charset="-128"/>
              </a:rPr>
              <a:t>nfiltrating </a:t>
            </a:r>
            <a:r>
              <a:rPr lang="en-US" altLang="en-US" sz="2800" b="0" dirty="0">
                <a:solidFill>
                  <a:srgbClr val="002060"/>
                </a:solidFill>
                <a:ea typeface="ＭＳ Ｐゴシック" pitchFamily="34" charset="-128"/>
              </a:rPr>
              <a:t>lobular carcinoma</a:t>
            </a:r>
          </a:p>
          <a:p>
            <a:pPr marL="457200" indent="-457200">
              <a:buFont typeface="Arial" panose="020B0604020202020204" pitchFamily="34" charset="0"/>
              <a:buChar char="•"/>
            </a:pPr>
            <a:endParaRPr lang="en-US" sz="2800" b="0" dirty="0">
              <a:solidFill>
                <a:srgbClr val="002060"/>
              </a:solidFill>
            </a:endParaRPr>
          </a:p>
        </p:txBody>
      </p:sp>
      <p:sp>
        <p:nvSpPr>
          <p:cNvPr id="2" name="Slide Number Placeholder 1"/>
          <p:cNvSpPr>
            <a:spLocks noGrp="1"/>
          </p:cNvSpPr>
          <p:nvPr>
            <p:ph type="sldNum" sz="quarter" idx="4"/>
          </p:nvPr>
        </p:nvSpPr>
        <p:spPr/>
        <p:txBody>
          <a:bodyPr/>
          <a:lstStyle/>
          <a:p>
            <a:pPr algn="ctr"/>
            <a:fld id="{6453F95C-7FA8-E048-BEDD-3F6B9882286F}" type="slidenum">
              <a:rPr lang="en-US" smtClean="0"/>
              <a:pPr algn="ctr"/>
              <a:t>31</a:t>
            </a:fld>
            <a:endParaRPr lang="en-US" dirty="0"/>
          </a:p>
        </p:txBody>
      </p:sp>
    </p:spTree>
    <p:extLst>
      <p:ext uri="{BB962C8B-B14F-4D97-AF65-F5344CB8AC3E}">
        <p14:creationId xmlns:p14="http://schemas.microsoft.com/office/powerpoint/2010/main" val="39229100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0" y="0"/>
            <a:ext cx="4714875" cy="6858000"/>
          </a:xfrm>
          <a:prstGeom prst="rect">
            <a:avLst/>
          </a:prstGeom>
          <a:solidFill>
            <a:schemeClr val="tx1"/>
          </a:solidFill>
          <a:ln w="9525">
            <a:noFill/>
            <a:miter lim="800000"/>
            <a:headEnd/>
            <a:tailEnd/>
          </a:ln>
          <a:effectLst>
            <a:outerShdw blurRad="63500" dist="23000" dir="5400000" rotWithShape="0">
              <a:srgbClr val="000000">
                <a:alpha val="34998"/>
              </a:srgbClr>
            </a:outerShdw>
          </a:effectLst>
        </p:spPr>
        <p:txBody>
          <a:bodyPr anchor="ctr"/>
          <a:lstStyle/>
          <a:p>
            <a:pPr algn="ctr">
              <a:defRPr/>
            </a:pPr>
            <a:endParaRPr lang="en-US" dirty="0">
              <a:solidFill>
                <a:srgbClr val="FFFFFF"/>
              </a:solidFill>
              <a:latin typeface="Calisto MT" charset="0"/>
            </a:endParaRPr>
          </a:p>
        </p:txBody>
      </p:sp>
      <p:pic>
        <p:nvPicPr>
          <p:cNvPr id="44035" name="Picture 1" descr="101-T858_2009-02-07_RMLO_1.2.840.113681.2203807004.775.3339908911.181.tif"/>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714875" y="0"/>
            <a:ext cx="4429125" cy="6858000"/>
          </a:xfrm>
          <a:prstGeom prst="rect">
            <a:avLst/>
          </a:prstGeom>
          <a:noFill/>
          <a:ln w="9525">
            <a:noFill/>
            <a:miter lim="800000"/>
            <a:headEnd/>
            <a:tailEnd/>
          </a:ln>
        </p:spPr>
      </p:pic>
      <p:sp>
        <p:nvSpPr>
          <p:cNvPr id="4" name="Rectangle 3"/>
          <p:cNvSpPr/>
          <p:nvPr/>
        </p:nvSpPr>
        <p:spPr>
          <a:xfrm>
            <a:off x="7620000" y="1905000"/>
            <a:ext cx="1524000" cy="1447800"/>
          </a:xfrm>
          <a:prstGeom prst="rect">
            <a:avLst/>
          </a:prstGeom>
          <a:no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a typeface="ＭＳ Ｐゴシック" charset="-128"/>
            </a:endParaRPr>
          </a:p>
        </p:txBody>
      </p:sp>
      <p:pic>
        <p:nvPicPr>
          <p:cNvPr id="44037" name="Picture 2" descr="101-T858_2009-02-07_RMLO_1.2.840.113681.2203807004.775.3339908911.181.tif"/>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81000" y="1066800"/>
            <a:ext cx="4114800" cy="4114800"/>
          </a:xfrm>
          <a:prstGeom prst="rect">
            <a:avLst/>
          </a:prstGeom>
          <a:noFill/>
          <a:ln w="19050">
            <a:solidFill>
              <a:schemeClr val="accent5">
                <a:lumMod val="20000"/>
                <a:lumOff val="80000"/>
              </a:schemeClr>
            </a:solidFill>
            <a:miter lim="800000"/>
            <a:headEnd/>
            <a:tailEnd/>
          </a:ln>
        </p:spPr>
      </p:pic>
      <p:sp>
        <p:nvSpPr>
          <p:cNvPr id="44038" name="TextBox 8"/>
          <p:cNvSpPr txBox="1">
            <a:spLocks noChangeArrowheads="1"/>
          </p:cNvSpPr>
          <p:nvPr/>
        </p:nvSpPr>
        <p:spPr bwMode="auto">
          <a:xfrm>
            <a:off x="4991100" y="685800"/>
            <a:ext cx="838200" cy="369888"/>
          </a:xfrm>
          <a:prstGeom prst="rect">
            <a:avLst/>
          </a:prstGeom>
          <a:noFill/>
          <a:ln w="9525">
            <a:noFill/>
            <a:miter lim="800000"/>
            <a:headEnd/>
            <a:tailEnd/>
          </a:ln>
        </p:spPr>
        <p:txBody>
          <a:bodyPr>
            <a:spAutoFit/>
          </a:bodyPr>
          <a:lstStyle/>
          <a:p>
            <a:pPr algn="ctr"/>
            <a:r>
              <a:rPr lang="en-US" b="1" dirty="0">
                <a:solidFill>
                  <a:srgbClr val="FFFFFF"/>
                </a:solidFill>
                <a:latin typeface="Calibri" charset="0"/>
              </a:rPr>
              <a:t>RMLO</a:t>
            </a:r>
          </a:p>
        </p:txBody>
      </p:sp>
      <p:sp>
        <p:nvSpPr>
          <p:cNvPr id="44039" name="TextBox 9"/>
          <p:cNvSpPr txBox="1">
            <a:spLocks noChangeArrowheads="1"/>
          </p:cNvSpPr>
          <p:nvPr/>
        </p:nvSpPr>
        <p:spPr bwMode="auto">
          <a:xfrm>
            <a:off x="4991100" y="5848350"/>
            <a:ext cx="838200" cy="381000"/>
          </a:xfrm>
          <a:prstGeom prst="rect">
            <a:avLst/>
          </a:prstGeom>
          <a:noFill/>
          <a:ln w="9525">
            <a:noFill/>
            <a:miter lim="800000"/>
            <a:headEnd/>
            <a:tailEnd/>
          </a:ln>
        </p:spPr>
        <p:txBody>
          <a:bodyPr>
            <a:spAutoFit/>
          </a:bodyPr>
          <a:lstStyle/>
          <a:p>
            <a:pPr algn="ctr"/>
            <a:r>
              <a:rPr lang="en-US" b="1" dirty="0">
                <a:solidFill>
                  <a:srgbClr val="FFFFFF"/>
                </a:solidFill>
                <a:latin typeface="Calibri" charset="0"/>
              </a:rPr>
              <a:t>2D</a:t>
            </a:r>
          </a:p>
        </p:txBody>
      </p:sp>
      <p:sp>
        <p:nvSpPr>
          <p:cNvPr id="3" name="Rectangle 2"/>
          <p:cNvSpPr/>
          <p:nvPr/>
        </p:nvSpPr>
        <p:spPr>
          <a:xfrm>
            <a:off x="2357437" y="22669"/>
            <a:ext cx="1502334" cy="369332"/>
          </a:xfrm>
          <a:prstGeom prst="rect">
            <a:avLst/>
          </a:prstGeom>
        </p:spPr>
        <p:txBody>
          <a:bodyPr wrap="none">
            <a:spAutoFit/>
          </a:bodyPr>
          <a:lstStyle/>
          <a:p>
            <a:r>
              <a:rPr lang="en-US" b="1" dirty="0">
                <a:solidFill>
                  <a:schemeClr val="bg1"/>
                </a:solidFill>
              </a:rPr>
              <a:t>Cancer Case </a:t>
            </a:r>
            <a:r>
              <a:rPr lang="en-US" b="1" dirty="0" smtClean="0">
                <a:solidFill>
                  <a:schemeClr val="bg1"/>
                </a:solidFill>
              </a:rPr>
              <a:t>1</a:t>
            </a:r>
            <a:endParaRPr lang="en-US" b="1" dirty="0">
              <a:solidFill>
                <a:schemeClr val="bg1"/>
              </a:solidFill>
            </a:endParaRPr>
          </a:p>
        </p:txBody>
      </p:sp>
    </p:spTree>
    <p:extLst>
      <p:ext uri="{BB962C8B-B14F-4D97-AF65-F5344CB8AC3E}">
        <p14:creationId xmlns:p14="http://schemas.microsoft.com/office/powerpoint/2010/main" val="2947203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4214" y="1772"/>
            <a:ext cx="9144000" cy="6858000"/>
          </a:xfrm>
          <a:prstGeom prst="rect">
            <a:avLst/>
          </a:prstGeom>
          <a:solidFill>
            <a:schemeClr val="tx1"/>
          </a:solidFill>
          <a:ln w="9525">
            <a:noFill/>
            <a:miter lim="800000"/>
            <a:headEnd/>
            <a:tailEnd/>
          </a:ln>
          <a:effectLst>
            <a:outerShdw blurRad="63500" dist="23000" dir="5400000" rotWithShape="0">
              <a:srgbClr val="000000">
                <a:alpha val="34998"/>
              </a:srgbClr>
            </a:outerShdw>
          </a:effectLst>
        </p:spPr>
        <p:txBody>
          <a:bodyPr anchor="ctr"/>
          <a:lstStyle/>
          <a:p>
            <a:endParaRPr lang="en-US" dirty="0">
              <a:solidFill>
                <a:schemeClr val="bg1"/>
              </a:solidFill>
            </a:endParaRPr>
          </a:p>
        </p:txBody>
      </p:sp>
      <p:pic>
        <p:nvPicPr>
          <p:cNvPr id="45059" name="Picture 2" descr="101-T858_2009-02-07_RMLO_1.2.840.113681.2203807004.775.3339908911.181.tif"/>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81000" y="1066800"/>
            <a:ext cx="4114800" cy="4114800"/>
          </a:xfrm>
          <a:prstGeom prst="rect">
            <a:avLst/>
          </a:prstGeom>
          <a:noFill/>
          <a:ln w="31750">
            <a:noFill/>
            <a:miter lim="800000"/>
            <a:headEnd/>
            <a:tailEnd/>
          </a:ln>
        </p:spPr>
      </p:pic>
      <p:sp>
        <p:nvSpPr>
          <p:cNvPr id="45060" name="TextBox 4"/>
          <p:cNvSpPr txBox="1">
            <a:spLocks noChangeArrowheads="1"/>
          </p:cNvSpPr>
          <p:nvPr/>
        </p:nvSpPr>
        <p:spPr bwMode="auto">
          <a:xfrm>
            <a:off x="2019300" y="5848350"/>
            <a:ext cx="838200" cy="381000"/>
          </a:xfrm>
          <a:prstGeom prst="rect">
            <a:avLst/>
          </a:prstGeom>
          <a:noFill/>
          <a:ln w="9525">
            <a:noFill/>
            <a:miter lim="800000"/>
            <a:headEnd/>
            <a:tailEnd/>
          </a:ln>
        </p:spPr>
        <p:txBody>
          <a:bodyPr>
            <a:spAutoFit/>
          </a:bodyPr>
          <a:lstStyle/>
          <a:p>
            <a:pPr algn="ctr"/>
            <a:r>
              <a:rPr lang="en-US" b="1" dirty="0">
                <a:solidFill>
                  <a:srgbClr val="FFFFFF"/>
                </a:solidFill>
                <a:latin typeface="Calibri" charset="0"/>
              </a:rPr>
              <a:t>2D</a:t>
            </a:r>
          </a:p>
        </p:txBody>
      </p:sp>
      <p:sp>
        <p:nvSpPr>
          <p:cNvPr id="45062" name="Rectangle 11"/>
          <p:cNvSpPr>
            <a:spLocks noChangeArrowheads="1"/>
          </p:cNvSpPr>
          <p:nvPr/>
        </p:nvSpPr>
        <p:spPr bwMode="auto">
          <a:xfrm>
            <a:off x="3505200" y="1772"/>
            <a:ext cx="2552700" cy="466725"/>
          </a:xfrm>
          <a:prstGeom prst="rect">
            <a:avLst/>
          </a:prstGeom>
          <a:noFill/>
          <a:ln w="9525">
            <a:noFill/>
            <a:miter lim="800000"/>
            <a:headEnd/>
            <a:tailEnd/>
          </a:ln>
        </p:spPr>
        <p:txBody>
          <a:bodyPr anchor="ctr"/>
          <a:lstStyle/>
          <a:p>
            <a:r>
              <a:rPr lang="en-US" sz="2000" b="1" dirty="0">
                <a:solidFill>
                  <a:schemeClr val="bg1"/>
                </a:solidFill>
              </a:rPr>
              <a:t>Cancer Case </a:t>
            </a:r>
            <a:r>
              <a:rPr lang="en-US" sz="2000" b="1" dirty="0" smtClean="0">
                <a:solidFill>
                  <a:schemeClr val="bg1"/>
                </a:solidFill>
              </a:rPr>
              <a:t>1</a:t>
            </a:r>
            <a:endParaRPr lang="en-US" sz="2000" b="1" dirty="0">
              <a:solidFill>
                <a:schemeClr val="bg1"/>
              </a:solidFill>
            </a:endParaRPr>
          </a:p>
        </p:txBody>
      </p:sp>
    </p:spTree>
    <p:extLst>
      <p:ext uri="{BB962C8B-B14F-4D97-AF65-F5344CB8AC3E}">
        <p14:creationId xmlns:p14="http://schemas.microsoft.com/office/powerpoint/2010/main" val="716403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0" y="0"/>
            <a:ext cx="9144000" cy="6858000"/>
          </a:xfrm>
          <a:prstGeom prst="rect">
            <a:avLst/>
          </a:prstGeom>
          <a:solidFill>
            <a:schemeClr val="tx1"/>
          </a:solidFill>
          <a:ln w="9525">
            <a:noFill/>
            <a:miter lim="800000"/>
            <a:headEnd/>
            <a:tailEnd/>
          </a:ln>
          <a:effectLst>
            <a:outerShdw blurRad="63500" dist="23000" dir="5400000" rotWithShape="0">
              <a:srgbClr val="000000">
                <a:alpha val="34998"/>
              </a:srgbClr>
            </a:outerShdw>
          </a:effectLst>
        </p:spPr>
        <p:txBody>
          <a:bodyPr anchor="ctr"/>
          <a:lstStyle/>
          <a:p>
            <a:pPr algn="ctr">
              <a:defRPr/>
            </a:pPr>
            <a:endParaRPr lang="en-US" dirty="0">
              <a:solidFill>
                <a:srgbClr val="FFFFFF"/>
              </a:solidFill>
              <a:latin typeface="Calisto MT" charset="0"/>
            </a:endParaRPr>
          </a:p>
        </p:txBody>
      </p:sp>
      <p:pic>
        <p:nvPicPr>
          <p:cNvPr id="46083" name="Picture 1" descr="101-T858_2009-02-07_RMLO_1.2.840.113681.1.0.1.2130706433.1234016773.8048.21_043.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38700" y="1059656"/>
            <a:ext cx="3962400" cy="4129088"/>
          </a:xfrm>
          <a:prstGeom prst="rect">
            <a:avLst/>
          </a:prstGeom>
          <a:noFill/>
          <a:ln w="31750">
            <a:noFill/>
            <a:miter lim="800000"/>
            <a:headEnd/>
            <a:tailEnd/>
          </a:ln>
        </p:spPr>
      </p:pic>
      <p:pic>
        <p:nvPicPr>
          <p:cNvPr id="46084" name="Picture 2" descr="101-T858_2009-02-07_RMLO_1.2.840.113681.2203807004.775.3339908911.181.tif"/>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81000" y="1066800"/>
            <a:ext cx="4114800" cy="4114800"/>
          </a:xfrm>
          <a:prstGeom prst="rect">
            <a:avLst/>
          </a:prstGeom>
          <a:noFill/>
          <a:ln w="31750">
            <a:noFill/>
            <a:miter lim="800000"/>
            <a:headEnd/>
            <a:tailEnd/>
          </a:ln>
        </p:spPr>
      </p:pic>
      <p:sp>
        <p:nvSpPr>
          <p:cNvPr id="46085" name="TextBox 5"/>
          <p:cNvSpPr txBox="1">
            <a:spLocks noChangeArrowheads="1"/>
          </p:cNvSpPr>
          <p:nvPr/>
        </p:nvSpPr>
        <p:spPr bwMode="auto">
          <a:xfrm>
            <a:off x="6362700" y="5848350"/>
            <a:ext cx="1701530" cy="646331"/>
          </a:xfrm>
          <a:prstGeom prst="rect">
            <a:avLst/>
          </a:prstGeom>
          <a:noFill/>
          <a:ln w="9525">
            <a:noFill/>
            <a:miter lim="800000"/>
            <a:headEnd/>
            <a:tailEnd/>
          </a:ln>
        </p:spPr>
        <p:txBody>
          <a:bodyPr wrap="square">
            <a:spAutoFit/>
          </a:bodyPr>
          <a:lstStyle/>
          <a:p>
            <a:pPr algn="ctr"/>
            <a:r>
              <a:rPr lang="en-US" b="1" dirty="0" smtClean="0">
                <a:solidFill>
                  <a:srgbClr val="FFFFFF"/>
                </a:solidFill>
                <a:latin typeface="Calibri" charset="0"/>
              </a:rPr>
              <a:t>Tomosynthesis slice</a:t>
            </a:r>
            <a:endParaRPr lang="en-US" b="1" dirty="0">
              <a:solidFill>
                <a:srgbClr val="FFFFFF"/>
              </a:solidFill>
              <a:latin typeface="Calibri" charset="0"/>
            </a:endParaRPr>
          </a:p>
        </p:txBody>
      </p:sp>
      <p:sp>
        <p:nvSpPr>
          <p:cNvPr id="46086" name="TextBox 6"/>
          <p:cNvSpPr txBox="1">
            <a:spLocks noChangeArrowheads="1"/>
          </p:cNvSpPr>
          <p:nvPr/>
        </p:nvSpPr>
        <p:spPr bwMode="auto">
          <a:xfrm>
            <a:off x="2019300" y="5848350"/>
            <a:ext cx="838200" cy="381000"/>
          </a:xfrm>
          <a:prstGeom prst="rect">
            <a:avLst/>
          </a:prstGeom>
          <a:noFill/>
          <a:ln w="9525">
            <a:noFill/>
            <a:miter lim="800000"/>
            <a:headEnd/>
            <a:tailEnd/>
          </a:ln>
        </p:spPr>
        <p:txBody>
          <a:bodyPr>
            <a:spAutoFit/>
          </a:bodyPr>
          <a:lstStyle/>
          <a:p>
            <a:pPr algn="ctr"/>
            <a:r>
              <a:rPr lang="en-US" b="1" dirty="0">
                <a:solidFill>
                  <a:srgbClr val="FFFFFF"/>
                </a:solidFill>
                <a:latin typeface="Calibri" charset="0"/>
              </a:rPr>
              <a:t>2D</a:t>
            </a:r>
          </a:p>
        </p:txBody>
      </p:sp>
      <p:sp>
        <p:nvSpPr>
          <p:cNvPr id="46089" name="Rectangle 11"/>
          <p:cNvSpPr>
            <a:spLocks noChangeArrowheads="1"/>
          </p:cNvSpPr>
          <p:nvPr/>
        </p:nvSpPr>
        <p:spPr bwMode="auto">
          <a:xfrm>
            <a:off x="3295650" y="0"/>
            <a:ext cx="2552700" cy="466725"/>
          </a:xfrm>
          <a:prstGeom prst="rect">
            <a:avLst/>
          </a:prstGeom>
          <a:noFill/>
          <a:ln w="9525">
            <a:noFill/>
            <a:miter lim="800000"/>
            <a:headEnd/>
            <a:tailEnd/>
          </a:ln>
        </p:spPr>
        <p:txBody>
          <a:bodyPr anchor="ctr"/>
          <a:lstStyle/>
          <a:p>
            <a:r>
              <a:rPr lang="en-US" sz="2000" b="1" dirty="0">
                <a:solidFill>
                  <a:schemeClr val="bg1"/>
                </a:solidFill>
              </a:rPr>
              <a:t>Cancer Case </a:t>
            </a:r>
            <a:r>
              <a:rPr lang="en-US" sz="2000" b="1" dirty="0" smtClean="0">
                <a:solidFill>
                  <a:schemeClr val="bg1"/>
                </a:solidFill>
              </a:rPr>
              <a:t>1</a:t>
            </a:r>
            <a:endParaRPr lang="en-US" sz="2000" b="1" dirty="0">
              <a:solidFill>
                <a:schemeClr val="bg1"/>
              </a:solidFill>
            </a:endParaRPr>
          </a:p>
        </p:txBody>
      </p:sp>
    </p:spTree>
    <p:extLst>
      <p:ext uri="{BB962C8B-B14F-4D97-AF65-F5344CB8AC3E}">
        <p14:creationId xmlns:p14="http://schemas.microsoft.com/office/powerpoint/2010/main" val="196169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4"/>
          </a:lnRef>
          <a:fillRef idx="1">
            <a:schemeClr val="lt1"/>
          </a:fillRef>
          <a:effectRef idx="0">
            <a:schemeClr val="accent4"/>
          </a:effectRef>
          <a:fontRef idx="minor">
            <a:schemeClr val="dk1"/>
          </a:fontRef>
        </p:style>
        <p:txBody>
          <a:bodyPr>
            <a:normAutofit/>
          </a:bodyPr>
          <a:lstStyle/>
          <a:p>
            <a:pPr algn="l"/>
            <a:r>
              <a:rPr lang="en-US" dirty="0" smtClean="0">
                <a:solidFill>
                  <a:srgbClr val="002060"/>
                </a:solidFill>
              </a:rPr>
              <a:t> Clinical Study:  Cancer Case </a:t>
            </a:r>
            <a:r>
              <a:rPr lang="en-US" dirty="0">
                <a:solidFill>
                  <a:srgbClr val="002060"/>
                </a:solidFill>
              </a:rPr>
              <a:t>2</a:t>
            </a:r>
          </a:p>
        </p:txBody>
      </p:sp>
      <p:sp>
        <p:nvSpPr>
          <p:cNvPr id="3" name="Content Placeholder 2"/>
          <p:cNvSpPr>
            <a:spLocks noGrp="1"/>
          </p:cNvSpPr>
          <p:nvPr>
            <p:ph sz="half" idx="1"/>
          </p:nvPr>
        </p:nvSpPr>
        <p:spPr>
          <a:xfrm>
            <a:off x="350762" y="1911926"/>
            <a:ext cx="8448524" cy="4136273"/>
          </a:xfrm>
        </p:spPr>
        <p:txBody>
          <a:bodyPr>
            <a:noAutofit/>
          </a:bodyPr>
          <a:lstStyle/>
          <a:p>
            <a:pPr marL="457200" indent="-457200">
              <a:buFont typeface="Arial" panose="020B0604020202020204" pitchFamily="34" charset="0"/>
              <a:buChar char="•"/>
            </a:pPr>
            <a:r>
              <a:rPr lang="en-US" sz="2800" b="0" dirty="0" smtClean="0">
                <a:solidFill>
                  <a:srgbClr val="002060"/>
                </a:solidFill>
              </a:rPr>
              <a:t>Routine screening with combo mode</a:t>
            </a:r>
          </a:p>
          <a:p>
            <a:pPr marL="457200" indent="-457200">
              <a:buFont typeface="Arial" panose="020B0604020202020204" pitchFamily="34" charset="0"/>
              <a:buChar char="•"/>
            </a:pPr>
            <a:r>
              <a:rPr lang="en-US" sz="2800" b="0" dirty="0" smtClean="0">
                <a:solidFill>
                  <a:srgbClr val="002060"/>
                </a:solidFill>
              </a:rPr>
              <a:t>2D mammogram essentially negative</a:t>
            </a:r>
          </a:p>
          <a:p>
            <a:pPr marL="457200" indent="-457200">
              <a:buFont typeface="Arial" panose="020B0604020202020204" pitchFamily="34" charset="0"/>
              <a:buChar char="•"/>
            </a:pPr>
            <a:r>
              <a:rPr lang="en-US" sz="2800" b="0" dirty="0" smtClean="0">
                <a:solidFill>
                  <a:srgbClr val="002060"/>
                </a:solidFill>
              </a:rPr>
              <a:t>Tomosynthesis RMLO reveals an area of architectural distortion in the superior aspect </a:t>
            </a:r>
          </a:p>
          <a:p>
            <a:pPr marL="457200" indent="-457200">
              <a:buFont typeface="Arial" panose="020B0604020202020204" pitchFamily="34" charset="0"/>
              <a:buChar char="•"/>
            </a:pPr>
            <a:r>
              <a:rPr lang="en-US" sz="2800" b="0" dirty="0" smtClean="0">
                <a:solidFill>
                  <a:srgbClr val="002060"/>
                </a:solidFill>
              </a:rPr>
              <a:t>2D diagnostic views added no useful information and did not reveal the lesion</a:t>
            </a:r>
          </a:p>
          <a:p>
            <a:pPr marL="457200" indent="-457200">
              <a:buFont typeface="Arial" panose="020B0604020202020204" pitchFamily="34" charset="0"/>
              <a:buChar char="•"/>
            </a:pPr>
            <a:r>
              <a:rPr lang="en-US" sz="2800" b="0" dirty="0" smtClean="0">
                <a:solidFill>
                  <a:srgbClr val="002060"/>
                </a:solidFill>
              </a:rPr>
              <a:t>Pathology:  Invasive ductal carcinoma</a:t>
            </a:r>
          </a:p>
          <a:p>
            <a:endParaRPr lang="en-US" sz="2400" dirty="0"/>
          </a:p>
        </p:txBody>
      </p:sp>
      <p:sp>
        <p:nvSpPr>
          <p:cNvPr id="4" name="Slide Number Placeholder 3"/>
          <p:cNvSpPr>
            <a:spLocks noGrp="1"/>
          </p:cNvSpPr>
          <p:nvPr>
            <p:ph type="sldNum" sz="quarter" idx="4"/>
          </p:nvPr>
        </p:nvSpPr>
        <p:spPr/>
        <p:txBody>
          <a:bodyPr/>
          <a:lstStyle/>
          <a:p>
            <a:pPr algn="ctr"/>
            <a:fld id="{6453F95C-7FA8-E048-BEDD-3F6B9882286F}" type="slidenum">
              <a:rPr lang="en-US" smtClean="0"/>
              <a:pPr algn="ctr"/>
              <a:t>35</a:t>
            </a:fld>
            <a:endParaRPr lang="en-US" dirty="0"/>
          </a:p>
        </p:txBody>
      </p:sp>
    </p:spTree>
    <p:extLst>
      <p:ext uri="{BB962C8B-B14F-4D97-AF65-F5344CB8AC3E}">
        <p14:creationId xmlns:p14="http://schemas.microsoft.com/office/powerpoint/2010/main" val="2600554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868615" y="0"/>
            <a:ext cx="5275385" cy="6858000"/>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62000" y="0"/>
            <a:ext cx="5275385" cy="6858000"/>
          </a:xfrm>
          <a:prstGeom prst="rect">
            <a:avLst/>
          </a:prstGeom>
        </p:spPr>
      </p:pic>
      <p:sp>
        <p:nvSpPr>
          <p:cNvPr id="3" name="TextBox 2"/>
          <p:cNvSpPr txBox="1"/>
          <p:nvPr/>
        </p:nvSpPr>
        <p:spPr>
          <a:xfrm>
            <a:off x="0" y="5835818"/>
            <a:ext cx="914400" cy="369332"/>
          </a:xfrm>
          <a:prstGeom prst="rect">
            <a:avLst/>
          </a:prstGeom>
          <a:noFill/>
        </p:spPr>
        <p:txBody>
          <a:bodyPr wrap="square" rtlCol="0">
            <a:spAutoFit/>
          </a:bodyPr>
          <a:lstStyle/>
          <a:p>
            <a:pPr algn="ctr"/>
            <a:r>
              <a:rPr lang="en-US" b="1" dirty="0" smtClean="0">
                <a:solidFill>
                  <a:schemeClr val="bg1"/>
                </a:solidFill>
              </a:rPr>
              <a:t>2D</a:t>
            </a:r>
            <a:endParaRPr lang="en-US" b="1" dirty="0">
              <a:solidFill>
                <a:schemeClr val="bg1"/>
              </a:solidFill>
            </a:endParaRPr>
          </a:p>
        </p:txBody>
      </p:sp>
      <p:sp>
        <p:nvSpPr>
          <p:cNvPr id="4" name="Rectangle 3"/>
          <p:cNvSpPr/>
          <p:nvPr/>
        </p:nvSpPr>
        <p:spPr>
          <a:xfrm>
            <a:off x="5217919" y="5835134"/>
            <a:ext cx="1860317" cy="646331"/>
          </a:xfrm>
          <a:prstGeom prst="rect">
            <a:avLst/>
          </a:prstGeom>
        </p:spPr>
        <p:txBody>
          <a:bodyPr wrap="none">
            <a:spAutoFit/>
          </a:bodyPr>
          <a:lstStyle/>
          <a:p>
            <a:pPr algn="ctr"/>
            <a:r>
              <a:rPr lang="en-US" b="1" dirty="0" smtClean="0">
                <a:solidFill>
                  <a:schemeClr val="bg1"/>
                </a:solidFill>
              </a:rPr>
              <a:t>Tomosynthesis</a:t>
            </a:r>
          </a:p>
          <a:p>
            <a:pPr algn="ctr"/>
            <a:r>
              <a:rPr lang="en-US" b="1" dirty="0">
                <a:solidFill>
                  <a:schemeClr val="bg1"/>
                </a:solidFill>
              </a:rPr>
              <a:t>Slice </a:t>
            </a:r>
            <a:r>
              <a:rPr lang="en-US" b="1" dirty="0" smtClean="0">
                <a:solidFill>
                  <a:schemeClr val="bg1"/>
                </a:solidFill>
              </a:rPr>
              <a:t>16</a:t>
            </a:r>
            <a:endParaRPr lang="en-US" dirty="0">
              <a:solidFill>
                <a:schemeClr val="bg1"/>
              </a:solidFill>
            </a:endParaRPr>
          </a:p>
        </p:txBody>
      </p:sp>
      <p:sp>
        <p:nvSpPr>
          <p:cNvPr id="5" name="TextBox 4"/>
          <p:cNvSpPr txBox="1"/>
          <p:nvPr/>
        </p:nvSpPr>
        <p:spPr>
          <a:xfrm>
            <a:off x="3370385" y="0"/>
            <a:ext cx="3135922" cy="369332"/>
          </a:xfrm>
          <a:prstGeom prst="rect">
            <a:avLst/>
          </a:prstGeom>
          <a:solidFill>
            <a:schemeClr val="tx1"/>
          </a:solidFill>
        </p:spPr>
        <p:txBody>
          <a:bodyPr wrap="square" rtlCol="0">
            <a:spAutoFit/>
          </a:bodyPr>
          <a:lstStyle/>
          <a:p>
            <a:pPr algn="ctr"/>
            <a:endParaRPr lang="en-US" b="1" dirty="0" smtClean="0">
              <a:solidFill>
                <a:schemeClr val="bg1"/>
              </a:solidFill>
            </a:endParaRPr>
          </a:p>
        </p:txBody>
      </p:sp>
      <p:sp>
        <p:nvSpPr>
          <p:cNvPr id="8" name="Rectangle 7"/>
          <p:cNvSpPr/>
          <p:nvPr/>
        </p:nvSpPr>
        <p:spPr>
          <a:xfrm>
            <a:off x="7239000" y="2286000"/>
            <a:ext cx="1905000" cy="1447800"/>
          </a:xfrm>
          <a:prstGeom prst="rect">
            <a:avLst/>
          </a:prstGeom>
        </p:spPr>
        <p:txBody>
          <a:bodyPr wrap="square" rtlCol="0" anchor="ctr">
            <a:spAutoFit/>
          </a:bodyPr>
          <a:lstStyle/>
          <a:p>
            <a:pPr algn="ctr"/>
            <a:endParaRPr lang="en-US" b="1" dirty="0">
              <a:solidFill>
                <a:schemeClr val="bg1"/>
              </a:solidFill>
            </a:endParaRPr>
          </a:p>
        </p:txBody>
      </p:sp>
      <p:sp>
        <p:nvSpPr>
          <p:cNvPr id="12" name="Rectangle 11"/>
          <p:cNvSpPr/>
          <p:nvPr/>
        </p:nvSpPr>
        <p:spPr>
          <a:xfrm>
            <a:off x="2760785" y="2362200"/>
            <a:ext cx="1506415" cy="1219199"/>
          </a:xfrm>
          <a:prstGeom prst="rect">
            <a:avLst/>
          </a:prstGeom>
          <a:ln w="28575">
            <a:solidFill>
              <a:srgbClr val="FFFF00"/>
            </a:solidFill>
          </a:ln>
        </p:spPr>
        <p:txBody>
          <a:bodyPr wrap="square" rtlCol="0" anchor="ctr">
            <a:spAutoFit/>
          </a:bodyPr>
          <a:lstStyle/>
          <a:p>
            <a:pPr algn="ctr"/>
            <a:endParaRPr lang="en-US" b="1" dirty="0">
              <a:solidFill>
                <a:schemeClr val="bg1"/>
              </a:solidFill>
            </a:endParaRPr>
          </a:p>
        </p:txBody>
      </p:sp>
      <p:sp>
        <p:nvSpPr>
          <p:cNvPr id="13" name="Rectangle 12"/>
          <p:cNvSpPr/>
          <p:nvPr/>
        </p:nvSpPr>
        <p:spPr>
          <a:xfrm>
            <a:off x="7421651" y="2328042"/>
            <a:ext cx="1506415" cy="1219199"/>
          </a:xfrm>
          <a:prstGeom prst="rect">
            <a:avLst/>
          </a:prstGeom>
          <a:ln w="28575">
            <a:solidFill>
              <a:srgbClr val="FFFF00"/>
            </a:solidFill>
          </a:ln>
        </p:spPr>
        <p:txBody>
          <a:bodyPr wrap="square" rtlCol="0" anchor="ctr">
            <a:spAutoFit/>
          </a:bodyPr>
          <a:lstStyle/>
          <a:p>
            <a:pPr algn="ctr"/>
            <a:endParaRPr lang="en-US" b="1" dirty="0">
              <a:solidFill>
                <a:schemeClr val="bg1"/>
              </a:solidFill>
            </a:endParaRPr>
          </a:p>
        </p:txBody>
      </p:sp>
      <p:pic>
        <p:nvPicPr>
          <p:cNvPr id="6" name="Picture 5"/>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5029200" y="1585262"/>
            <a:ext cx="4114800" cy="3687470"/>
          </a:xfrm>
          <a:prstGeom prst="rect">
            <a:avLst/>
          </a:prstGeom>
          <a:ln w="19050">
            <a:solidFill>
              <a:schemeClr val="accent5">
                <a:lumMod val="20000"/>
                <a:lumOff val="80000"/>
              </a:schemeClr>
            </a:solidFill>
          </a:ln>
        </p:spPr>
      </p:pic>
      <p:pic>
        <p:nvPicPr>
          <p:cNvPr id="14" name="Picture 13"/>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398585" y="1562097"/>
            <a:ext cx="4114800" cy="3733800"/>
          </a:xfrm>
          <a:prstGeom prst="rect">
            <a:avLst/>
          </a:prstGeom>
          <a:ln w="19050">
            <a:solidFill>
              <a:schemeClr val="accent5">
                <a:lumMod val="20000"/>
                <a:lumOff val="80000"/>
              </a:schemeClr>
            </a:solidFill>
          </a:ln>
        </p:spPr>
      </p:pic>
      <p:sp>
        <p:nvSpPr>
          <p:cNvPr id="11" name="Rectangle 10"/>
          <p:cNvSpPr/>
          <p:nvPr/>
        </p:nvSpPr>
        <p:spPr>
          <a:xfrm>
            <a:off x="3578730" y="0"/>
            <a:ext cx="1502334" cy="369332"/>
          </a:xfrm>
          <a:prstGeom prst="rect">
            <a:avLst/>
          </a:prstGeom>
        </p:spPr>
        <p:txBody>
          <a:bodyPr wrap="none">
            <a:spAutoFit/>
          </a:bodyPr>
          <a:lstStyle/>
          <a:p>
            <a:r>
              <a:rPr lang="en-US" b="1" dirty="0">
                <a:solidFill>
                  <a:schemeClr val="bg1"/>
                </a:solidFill>
              </a:rPr>
              <a:t>Cancer Case 2</a:t>
            </a:r>
          </a:p>
        </p:txBody>
      </p:sp>
    </p:spTree>
    <p:extLst>
      <p:ext uri="{BB962C8B-B14F-4D97-AF65-F5344CB8AC3E}">
        <p14:creationId xmlns:p14="http://schemas.microsoft.com/office/powerpoint/2010/main" val="229049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868615" y="0"/>
            <a:ext cx="5275385" cy="6858000"/>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90247" y="0"/>
            <a:ext cx="5275385" cy="6858000"/>
          </a:xfrm>
          <a:prstGeom prst="rect">
            <a:avLst/>
          </a:prstGeom>
        </p:spPr>
      </p:pic>
      <p:sp>
        <p:nvSpPr>
          <p:cNvPr id="5" name="TextBox 4"/>
          <p:cNvSpPr txBox="1"/>
          <p:nvPr/>
        </p:nvSpPr>
        <p:spPr>
          <a:xfrm>
            <a:off x="0" y="5835818"/>
            <a:ext cx="914400" cy="369332"/>
          </a:xfrm>
          <a:prstGeom prst="rect">
            <a:avLst/>
          </a:prstGeom>
          <a:noFill/>
        </p:spPr>
        <p:txBody>
          <a:bodyPr wrap="square" rtlCol="0">
            <a:spAutoFit/>
          </a:bodyPr>
          <a:lstStyle/>
          <a:p>
            <a:pPr algn="ctr"/>
            <a:r>
              <a:rPr lang="en-US" b="1" dirty="0" smtClean="0">
                <a:solidFill>
                  <a:schemeClr val="bg1"/>
                </a:solidFill>
              </a:rPr>
              <a:t>2D</a:t>
            </a:r>
            <a:endParaRPr lang="en-US" b="1" dirty="0">
              <a:solidFill>
                <a:schemeClr val="bg1"/>
              </a:solidFill>
            </a:endParaRPr>
          </a:p>
        </p:txBody>
      </p:sp>
      <p:sp>
        <p:nvSpPr>
          <p:cNvPr id="6" name="Rectangle 5"/>
          <p:cNvSpPr/>
          <p:nvPr/>
        </p:nvSpPr>
        <p:spPr>
          <a:xfrm>
            <a:off x="5185858" y="5835134"/>
            <a:ext cx="1924438" cy="646331"/>
          </a:xfrm>
          <a:prstGeom prst="rect">
            <a:avLst/>
          </a:prstGeom>
        </p:spPr>
        <p:txBody>
          <a:bodyPr wrap="none">
            <a:spAutoFit/>
          </a:bodyPr>
          <a:lstStyle/>
          <a:p>
            <a:pPr algn="ctr"/>
            <a:r>
              <a:rPr lang="en-US" b="1" dirty="0" smtClean="0">
                <a:solidFill>
                  <a:schemeClr val="bg1"/>
                </a:solidFill>
              </a:rPr>
              <a:t>Tomosynthesis </a:t>
            </a:r>
          </a:p>
          <a:p>
            <a:pPr algn="ctr"/>
            <a:r>
              <a:rPr lang="en-US" b="1" dirty="0" smtClean="0">
                <a:solidFill>
                  <a:schemeClr val="bg1"/>
                </a:solidFill>
              </a:rPr>
              <a:t>Slice 28</a:t>
            </a:r>
            <a:endParaRPr lang="en-US" dirty="0">
              <a:solidFill>
                <a:schemeClr val="bg1"/>
              </a:solidFill>
            </a:endParaRPr>
          </a:p>
        </p:txBody>
      </p:sp>
      <p:sp>
        <p:nvSpPr>
          <p:cNvPr id="8" name="Oval 7"/>
          <p:cNvSpPr/>
          <p:nvPr/>
        </p:nvSpPr>
        <p:spPr>
          <a:xfrm>
            <a:off x="8104790" y="1142999"/>
            <a:ext cx="1295400" cy="1177159"/>
          </a:xfrm>
          <a:prstGeom prst="ellipse">
            <a:avLst/>
          </a:prstGeom>
          <a:noFill/>
          <a:ln w="25400">
            <a:solidFill>
              <a:schemeClr val="tx2">
                <a:lumMod val="60000"/>
                <a:lumOff val="40000"/>
              </a:schemeClr>
            </a:solidFill>
          </a:ln>
        </p:spPr>
        <p:txBody>
          <a:bodyPr wrap="none" rtlCol="0" anchor="ctr">
            <a:spAutoFit/>
          </a:bodyPr>
          <a:lstStyle/>
          <a:p>
            <a:pPr algn="ctr"/>
            <a:endParaRPr lang="en-US" b="1" dirty="0">
              <a:solidFill>
                <a:schemeClr val="bg1"/>
              </a:solidFill>
            </a:endParaRPr>
          </a:p>
        </p:txBody>
      </p:sp>
      <p:pic>
        <p:nvPicPr>
          <p:cNvPr id="7" name="Picture 6"/>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5242022" y="685800"/>
            <a:ext cx="3901978" cy="4424232"/>
          </a:xfrm>
          <a:prstGeom prst="rect">
            <a:avLst/>
          </a:prstGeom>
          <a:ln w="19050">
            <a:solidFill>
              <a:schemeClr val="accent5">
                <a:lumMod val="20000"/>
                <a:lumOff val="80000"/>
              </a:schemeClr>
            </a:solidFill>
          </a:ln>
        </p:spPr>
      </p:pic>
      <p:sp>
        <p:nvSpPr>
          <p:cNvPr id="10" name="Rectangle 9"/>
          <p:cNvSpPr/>
          <p:nvPr/>
        </p:nvSpPr>
        <p:spPr>
          <a:xfrm>
            <a:off x="3739688" y="158234"/>
            <a:ext cx="1502334" cy="369332"/>
          </a:xfrm>
          <a:prstGeom prst="rect">
            <a:avLst/>
          </a:prstGeom>
        </p:spPr>
        <p:txBody>
          <a:bodyPr wrap="none">
            <a:spAutoFit/>
          </a:bodyPr>
          <a:lstStyle/>
          <a:p>
            <a:r>
              <a:rPr lang="en-US" b="1" dirty="0">
                <a:solidFill>
                  <a:schemeClr val="bg1"/>
                </a:solidFill>
              </a:rPr>
              <a:t>Cancer Case 2</a:t>
            </a:r>
          </a:p>
        </p:txBody>
      </p:sp>
    </p:spTree>
    <p:extLst>
      <p:ext uri="{BB962C8B-B14F-4D97-AF65-F5344CB8AC3E}">
        <p14:creationId xmlns:p14="http://schemas.microsoft.com/office/powerpoint/2010/main" val="23600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868615" y="0"/>
            <a:ext cx="5275385" cy="6858000"/>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0" y="0"/>
            <a:ext cx="5294719" cy="6858000"/>
          </a:xfrm>
          <a:prstGeom prst="rect">
            <a:avLst/>
          </a:prstGeom>
        </p:spPr>
      </p:pic>
      <p:sp>
        <p:nvSpPr>
          <p:cNvPr id="4" name="Rectangle 3"/>
          <p:cNvSpPr/>
          <p:nvPr/>
        </p:nvSpPr>
        <p:spPr>
          <a:xfrm>
            <a:off x="5494899" y="5943600"/>
            <a:ext cx="2642583" cy="646331"/>
          </a:xfrm>
          <a:prstGeom prst="rect">
            <a:avLst/>
          </a:prstGeom>
        </p:spPr>
        <p:txBody>
          <a:bodyPr wrap="none">
            <a:spAutoFit/>
          </a:bodyPr>
          <a:lstStyle/>
          <a:p>
            <a:pPr algn="ctr"/>
            <a:r>
              <a:rPr lang="en-US" b="1" dirty="0" smtClean="0">
                <a:solidFill>
                  <a:schemeClr val="bg1"/>
                </a:solidFill>
              </a:rPr>
              <a:t>Breast Tomosynthesis</a:t>
            </a:r>
          </a:p>
          <a:p>
            <a:pPr algn="ctr"/>
            <a:r>
              <a:rPr lang="en-US" b="1" dirty="0">
                <a:solidFill>
                  <a:schemeClr val="bg1"/>
                </a:solidFill>
              </a:rPr>
              <a:t>Slice </a:t>
            </a:r>
            <a:r>
              <a:rPr lang="en-US" b="1" dirty="0" smtClean="0">
                <a:solidFill>
                  <a:schemeClr val="bg1"/>
                </a:solidFill>
              </a:rPr>
              <a:t>16</a:t>
            </a:r>
            <a:endParaRPr lang="en-US" dirty="0">
              <a:solidFill>
                <a:schemeClr val="bg1"/>
              </a:solidFill>
            </a:endParaRPr>
          </a:p>
        </p:txBody>
      </p:sp>
      <p:sp>
        <p:nvSpPr>
          <p:cNvPr id="8" name="Rectangle 7"/>
          <p:cNvSpPr/>
          <p:nvPr/>
        </p:nvSpPr>
        <p:spPr>
          <a:xfrm>
            <a:off x="7239000" y="2286000"/>
            <a:ext cx="1905000" cy="1447800"/>
          </a:xfrm>
          <a:prstGeom prst="rect">
            <a:avLst/>
          </a:prstGeom>
        </p:spPr>
        <p:txBody>
          <a:bodyPr wrap="square" rtlCol="0" anchor="ctr">
            <a:spAutoFit/>
          </a:bodyPr>
          <a:lstStyle/>
          <a:p>
            <a:pPr algn="ctr"/>
            <a:endParaRPr lang="en-US" b="1" dirty="0">
              <a:solidFill>
                <a:schemeClr val="bg1"/>
              </a:solidFill>
            </a:endParaRPr>
          </a:p>
        </p:txBody>
      </p:sp>
      <p:sp>
        <p:nvSpPr>
          <p:cNvPr id="13" name="Rectangle 12"/>
          <p:cNvSpPr/>
          <p:nvPr/>
        </p:nvSpPr>
        <p:spPr>
          <a:xfrm>
            <a:off x="7239001" y="2328042"/>
            <a:ext cx="1689066" cy="1264903"/>
          </a:xfrm>
          <a:prstGeom prst="rect">
            <a:avLst/>
          </a:prstGeom>
          <a:ln w="19050">
            <a:solidFill>
              <a:schemeClr val="accent5">
                <a:lumMod val="20000"/>
                <a:lumOff val="80000"/>
              </a:schemeClr>
            </a:solidFill>
          </a:ln>
        </p:spPr>
        <p:txBody>
          <a:bodyPr wrap="square" rtlCol="0" anchor="ctr">
            <a:spAutoFit/>
          </a:bodyPr>
          <a:lstStyle/>
          <a:p>
            <a:pPr algn="ctr"/>
            <a:endParaRPr lang="en-US" b="1" dirty="0">
              <a:solidFill>
                <a:schemeClr val="bg1"/>
              </a:solidFill>
            </a:endParaRPr>
          </a:p>
        </p:txBody>
      </p:sp>
      <p:sp>
        <p:nvSpPr>
          <p:cNvPr id="10" name="Rectangle 9"/>
          <p:cNvSpPr/>
          <p:nvPr/>
        </p:nvSpPr>
        <p:spPr>
          <a:xfrm>
            <a:off x="1128612" y="5943600"/>
            <a:ext cx="2706703" cy="646331"/>
          </a:xfrm>
          <a:prstGeom prst="rect">
            <a:avLst/>
          </a:prstGeom>
        </p:spPr>
        <p:txBody>
          <a:bodyPr wrap="none">
            <a:spAutoFit/>
          </a:bodyPr>
          <a:lstStyle/>
          <a:p>
            <a:pPr algn="ctr"/>
            <a:r>
              <a:rPr lang="en-US" b="1" dirty="0" smtClean="0">
                <a:solidFill>
                  <a:schemeClr val="bg1"/>
                </a:solidFill>
              </a:rPr>
              <a:t>Breast Tomosynthesis </a:t>
            </a:r>
          </a:p>
          <a:p>
            <a:pPr algn="ctr"/>
            <a:r>
              <a:rPr lang="en-US" b="1" dirty="0" smtClean="0">
                <a:solidFill>
                  <a:schemeClr val="bg1"/>
                </a:solidFill>
              </a:rPr>
              <a:t>Slice 28</a:t>
            </a:r>
            <a:endParaRPr lang="en-US" dirty="0">
              <a:solidFill>
                <a:schemeClr val="bg1"/>
              </a:solidFill>
            </a:endParaRPr>
          </a:p>
        </p:txBody>
      </p:sp>
      <p:sp>
        <p:nvSpPr>
          <p:cNvPr id="12" name="Rectangle 11"/>
          <p:cNvSpPr/>
          <p:nvPr/>
        </p:nvSpPr>
        <p:spPr>
          <a:xfrm>
            <a:off x="3810000" y="914400"/>
            <a:ext cx="1506415" cy="1219199"/>
          </a:xfrm>
          <a:prstGeom prst="rect">
            <a:avLst/>
          </a:prstGeom>
          <a:ln w="19050">
            <a:solidFill>
              <a:schemeClr val="accent5">
                <a:lumMod val="20000"/>
                <a:lumOff val="80000"/>
              </a:schemeClr>
            </a:solidFill>
          </a:ln>
        </p:spPr>
        <p:txBody>
          <a:bodyPr wrap="square" rtlCol="0" anchor="ctr">
            <a:spAutoFit/>
          </a:bodyPr>
          <a:lstStyle/>
          <a:p>
            <a:pPr algn="ctr"/>
            <a:endParaRPr lang="en-US" b="1" dirty="0">
              <a:solidFill>
                <a:schemeClr val="bg1"/>
              </a:solidFill>
            </a:endParaRPr>
          </a:p>
        </p:txBody>
      </p:sp>
      <p:sp>
        <p:nvSpPr>
          <p:cNvPr id="14" name="TextBox 13"/>
          <p:cNvSpPr txBox="1"/>
          <p:nvPr/>
        </p:nvSpPr>
        <p:spPr>
          <a:xfrm>
            <a:off x="2971800" y="545068"/>
            <a:ext cx="838200" cy="369332"/>
          </a:xfrm>
          <a:prstGeom prst="rect">
            <a:avLst/>
          </a:prstGeom>
          <a:noFill/>
        </p:spPr>
        <p:txBody>
          <a:bodyPr wrap="square" rtlCol="0">
            <a:spAutoFit/>
          </a:bodyPr>
          <a:lstStyle/>
          <a:p>
            <a:pPr algn="ctr"/>
            <a:r>
              <a:rPr lang="en-US" b="1" dirty="0" smtClean="0">
                <a:solidFill>
                  <a:schemeClr val="bg1"/>
                </a:solidFill>
              </a:rPr>
              <a:t>RCC</a:t>
            </a:r>
          </a:p>
        </p:txBody>
      </p:sp>
      <p:sp>
        <p:nvSpPr>
          <p:cNvPr id="15" name="TextBox 14"/>
          <p:cNvSpPr txBox="1"/>
          <p:nvPr/>
        </p:nvSpPr>
        <p:spPr>
          <a:xfrm>
            <a:off x="5991639" y="545068"/>
            <a:ext cx="838200" cy="369332"/>
          </a:xfrm>
          <a:prstGeom prst="rect">
            <a:avLst/>
          </a:prstGeom>
          <a:noFill/>
        </p:spPr>
        <p:txBody>
          <a:bodyPr wrap="square" rtlCol="0">
            <a:spAutoFit/>
          </a:bodyPr>
          <a:lstStyle/>
          <a:p>
            <a:pPr algn="ctr"/>
            <a:r>
              <a:rPr lang="en-US" b="1" dirty="0" smtClean="0">
                <a:solidFill>
                  <a:schemeClr val="bg1"/>
                </a:solidFill>
              </a:rPr>
              <a:t>RMLO</a:t>
            </a:r>
          </a:p>
        </p:txBody>
      </p:sp>
      <p:sp>
        <p:nvSpPr>
          <p:cNvPr id="5" name="Rectangle 4"/>
          <p:cNvSpPr/>
          <p:nvPr/>
        </p:nvSpPr>
        <p:spPr>
          <a:xfrm>
            <a:off x="685800" y="228600"/>
            <a:ext cx="2215264" cy="369332"/>
          </a:xfrm>
          <a:prstGeom prst="rect">
            <a:avLst/>
          </a:prstGeom>
        </p:spPr>
        <p:txBody>
          <a:bodyPr wrap="square">
            <a:spAutoFit/>
          </a:bodyPr>
          <a:lstStyle/>
          <a:p>
            <a:r>
              <a:rPr lang="en-US" b="1" dirty="0">
                <a:solidFill>
                  <a:schemeClr val="bg1"/>
                </a:solidFill>
              </a:rPr>
              <a:t>Cancer Case 2</a:t>
            </a:r>
          </a:p>
        </p:txBody>
      </p:sp>
    </p:spTree>
    <p:extLst>
      <p:ext uri="{BB962C8B-B14F-4D97-AF65-F5344CB8AC3E}">
        <p14:creationId xmlns:p14="http://schemas.microsoft.com/office/powerpoint/2010/main" val="21669598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6211669"/>
            <a:ext cx="2286000" cy="646331"/>
          </a:xfrm>
          <a:prstGeom prst="rect">
            <a:avLst/>
          </a:prstGeom>
          <a:noFill/>
        </p:spPr>
        <p:txBody>
          <a:bodyPr wrap="square" rtlCol="0">
            <a:spAutoFit/>
          </a:bodyPr>
          <a:lstStyle/>
          <a:p>
            <a:pPr algn="ctr"/>
            <a:r>
              <a:rPr lang="en-US" dirty="0" smtClean="0">
                <a:solidFill>
                  <a:schemeClr val="bg1"/>
                </a:solidFill>
              </a:rPr>
              <a:t>Diagnostic Work-up Images 12/09/11</a:t>
            </a:r>
          </a:p>
        </p:txBody>
      </p:sp>
      <p:pic>
        <p:nvPicPr>
          <p:cNvPr id="4" name="Picture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839712" y="0"/>
            <a:ext cx="5275385" cy="6858000"/>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90600" y="0"/>
            <a:ext cx="5275385" cy="6858000"/>
          </a:xfrm>
          <a:prstGeom prst="rect">
            <a:avLst/>
          </a:prstGeom>
        </p:spPr>
      </p:pic>
      <p:pic>
        <p:nvPicPr>
          <p:cNvPr id="3" name="Picture 2"/>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209800" y="0"/>
            <a:ext cx="5275385" cy="6858000"/>
          </a:xfrm>
          <a:prstGeom prst="rect">
            <a:avLst/>
          </a:prstGeom>
        </p:spPr>
      </p:pic>
      <p:sp>
        <p:nvSpPr>
          <p:cNvPr id="9" name="TextBox 8"/>
          <p:cNvSpPr txBox="1"/>
          <p:nvPr/>
        </p:nvSpPr>
        <p:spPr>
          <a:xfrm>
            <a:off x="1143000" y="581799"/>
            <a:ext cx="4191000" cy="369332"/>
          </a:xfrm>
          <a:prstGeom prst="rect">
            <a:avLst/>
          </a:prstGeom>
          <a:noFill/>
        </p:spPr>
        <p:txBody>
          <a:bodyPr wrap="square" rtlCol="0">
            <a:spAutoFit/>
          </a:bodyPr>
          <a:lstStyle/>
          <a:p>
            <a:pPr algn="ctr"/>
            <a:r>
              <a:rPr lang="en-US" b="1" dirty="0" smtClean="0">
                <a:solidFill>
                  <a:schemeClr val="bg1"/>
                </a:solidFill>
              </a:rPr>
              <a:t>Diagnostic  Work-up Views</a:t>
            </a:r>
          </a:p>
        </p:txBody>
      </p:sp>
      <p:sp>
        <p:nvSpPr>
          <p:cNvPr id="6" name="Rectangle 5"/>
          <p:cNvSpPr/>
          <p:nvPr/>
        </p:nvSpPr>
        <p:spPr>
          <a:xfrm>
            <a:off x="2297893" y="212467"/>
            <a:ext cx="1502334" cy="369332"/>
          </a:xfrm>
          <a:prstGeom prst="rect">
            <a:avLst/>
          </a:prstGeom>
        </p:spPr>
        <p:txBody>
          <a:bodyPr wrap="none">
            <a:spAutoFit/>
          </a:bodyPr>
          <a:lstStyle/>
          <a:p>
            <a:r>
              <a:rPr lang="en-US" b="1" dirty="0">
                <a:solidFill>
                  <a:schemeClr val="bg1"/>
                </a:solidFill>
              </a:rPr>
              <a:t>Cancer Case 2</a:t>
            </a:r>
          </a:p>
        </p:txBody>
      </p:sp>
    </p:spTree>
    <p:extLst>
      <p:ext uri="{BB962C8B-B14F-4D97-AF65-F5344CB8AC3E}">
        <p14:creationId xmlns:p14="http://schemas.microsoft.com/office/powerpoint/2010/main" val="7491033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normAutofit/>
          </a:bodyPr>
          <a:lstStyle/>
          <a:p>
            <a:pPr algn="l" eaLnBrk="1" hangingPunct="1"/>
            <a:r>
              <a:rPr lang="en-US" b="1" dirty="0" smtClean="0">
                <a:solidFill>
                  <a:srgbClr val="002060"/>
                </a:solidFill>
                <a:ea typeface="ＭＳ Ｐゴシック" pitchFamily="1" charset="-128"/>
              </a:rPr>
              <a:t>Challenges of conventional mammography</a:t>
            </a:r>
          </a:p>
        </p:txBody>
      </p:sp>
      <p:graphicFrame>
        <p:nvGraphicFramePr>
          <p:cNvPr id="4" name="Content Placeholder 3"/>
          <p:cNvGraphicFramePr>
            <a:graphicFrameLocks noGrp="1"/>
          </p:cNvGraphicFramePr>
          <p:nvPr>
            <p:ph sz="half" idx="1"/>
            <p:extLst/>
          </p:nvPr>
        </p:nvGraphicFramePr>
        <p:xfrm>
          <a:off x="350762" y="1148316"/>
          <a:ext cx="8448524" cy="48998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4"/>
          </p:nvPr>
        </p:nvSpPr>
        <p:spPr/>
        <p:txBody>
          <a:bodyPr/>
          <a:lstStyle/>
          <a:p>
            <a:pPr algn="ctr"/>
            <a:fld id="{6453F95C-7FA8-E048-BEDD-3F6B9882286F}" type="slidenum">
              <a:rPr lang="en-US" smtClean="0"/>
              <a:pPr algn="ctr"/>
              <a:t>4</a:t>
            </a:fld>
            <a:endParaRPr lang="en-US" dirty="0"/>
          </a:p>
        </p:txBody>
      </p:sp>
      <p:sp>
        <p:nvSpPr>
          <p:cNvPr id="110596" name="Text Box 5"/>
          <p:cNvSpPr txBox="1">
            <a:spLocks noChangeArrowheads="1"/>
          </p:cNvSpPr>
          <p:nvPr/>
        </p:nvSpPr>
        <p:spPr bwMode="auto">
          <a:xfrm>
            <a:off x="457200" y="5715000"/>
            <a:ext cx="81819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1" charset="-128"/>
              </a:defRPr>
            </a:lvl1pPr>
            <a:lvl2pPr marL="742950" indent="-285750" eaLnBrk="0" hangingPunct="0">
              <a:defRPr sz="2400">
                <a:solidFill>
                  <a:schemeClr val="tx1"/>
                </a:solidFill>
                <a:latin typeface="Arial" charset="0"/>
                <a:ea typeface="ＭＳ Ｐゴシック" pitchFamily="1" charset="-128"/>
              </a:defRPr>
            </a:lvl2pPr>
            <a:lvl3pPr marL="1143000" indent="-228600" eaLnBrk="0" hangingPunct="0">
              <a:defRPr sz="2400">
                <a:solidFill>
                  <a:schemeClr val="tx1"/>
                </a:solidFill>
                <a:latin typeface="Arial" charset="0"/>
                <a:ea typeface="ＭＳ Ｐゴシック" pitchFamily="1" charset="-128"/>
              </a:defRPr>
            </a:lvl3pPr>
            <a:lvl4pPr marL="1600200" indent="-228600" eaLnBrk="0" hangingPunct="0">
              <a:defRPr sz="2400">
                <a:solidFill>
                  <a:schemeClr val="tx1"/>
                </a:solidFill>
                <a:latin typeface="Arial" charset="0"/>
                <a:ea typeface="ＭＳ Ｐゴシック" pitchFamily="1" charset="-128"/>
              </a:defRPr>
            </a:lvl4pPr>
            <a:lvl5pPr marL="2057400" indent="-228600" eaLnBrk="0" hangingPunct="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eaLnBrk="1" hangingPunct="1"/>
            <a:endParaRPr lang="en-US" sz="1400" dirty="0"/>
          </a:p>
          <a:p>
            <a:pPr eaLnBrk="1" hangingPunct="1"/>
            <a:endParaRPr lang="en-US" sz="2000" i="1" dirty="0"/>
          </a:p>
        </p:txBody>
      </p:sp>
      <p:sp>
        <p:nvSpPr>
          <p:cNvPr id="110597" name="TextBox 5"/>
          <p:cNvSpPr txBox="1">
            <a:spLocks noChangeArrowheads="1"/>
          </p:cNvSpPr>
          <p:nvPr/>
        </p:nvSpPr>
        <p:spPr bwMode="auto">
          <a:xfrm>
            <a:off x="472044" y="5257800"/>
            <a:ext cx="7620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pitchFamily="1" charset="-128"/>
              </a:defRPr>
            </a:lvl1pPr>
            <a:lvl2pPr marL="742950" indent="-285750" eaLnBrk="0" hangingPunct="0">
              <a:defRPr sz="2400">
                <a:solidFill>
                  <a:schemeClr val="tx1"/>
                </a:solidFill>
                <a:latin typeface="Arial" charset="0"/>
                <a:ea typeface="ＭＳ Ｐゴシック" pitchFamily="1" charset="-128"/>
              </a:defRPr>
            </a:lvl2pPr>
            <a:lvl3pPr marL="1143000" indent="-228600" eaLnBrk="0" hangingPunct="0">
              <a:defRPr sz="2400">
                <a:solidFill>
                  <a:schemeClr val="tx1"/>
                </a:solidFill>
                <a:latin typeface="Arial" charset="0"/>
                <a:ea typeface="ＭＳ Ｐゴシック" pitchFamily="1" charset="-128"/>
              </a:defRPr>
            </a:lvl3pPr>
            <a:lvl4pPr marL="1600200" indent="-228600" eaLnBrk="0" hangingPunct="0">
              <a:defRPr sz="2400">
                <a:solidFill>
                  <a:schemeClr val="tx1"/>
                </a:solidFill>
                <a:latin typeface="Arial" charset="0"/>
                <a:ea typeface="ＭＳ Ｐゴシック" pitchFamily="1" charset="-128"/>
              </a:defRPr>
            </a:lvl4pPr>
            <a:lvl5pPr marL="2057400" indent="-228600" eaLnBrk="0" hangingPunct="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eaLnBrk="1" hangingPunct="1">
              <a:buFont typeface="Calibri" pitchFamily="34" charset="0"/>
              <a:buAutoNum type="arabicPeriod"/>
            </a:pPr>
            <a:r>
              <a:rPr lang="en-US" sz="1000" dirty="0" smtClean="0">
                <a:solidFill>
                  <a:srgbClr val="002060"/>
                </a:solidFill>
              </a:rPr>
              <a:t>Smith RA, Duffy SW, Gabe R et al. The randomized trials of breast cancer screening: what have we learned? Radiol Clin N Am 42 (2004) 793 – 806.</a:t>
            </a:r>
          </a:p>
          <a:p>
            <a:pPr eaLnBrk="1" hangingPunct="1">
              <a:buFont typeface="Calibri" pitchFamily="34" charset="0"/>
              <a:buAutoNum type="arabicPeriod"/>
            </a:pPr>
            <a:r>
              <a:rPr lang="en-US" sz="1000" dirty="0" smtClean="0">
                <a:solidFill>
                  <a:srgbClr val="002060"/>
                </a:solidFill>
              </a:rPr>
              <a:t>Hendrick </a:t>
            </a:r>
            <a:r>
              <a:rPr lang="en-US" sz="1000" dirty="0">
                <a:solidFill>
                  <a:srgbClr val="002060"/>
                </a:solidFill>
              </a:rPr>
              <a:t>RE, Smith RA, Rutledge JH, Smart CR. Benefit of screening mammography in women ages 40-49: a new meta-analysis of randomized controlled trials. Monogr Natl Cancer Inst 1997;22:87-92.</a:t>
            </a:r>
          </a:p>
          <a:p>
            <a:pPr eaLnBrk="1" hangingPunct="1">
              <a:buFont typeface="Calibri" pitchFamily="34" charset="0"/>
              <a:buAutoNum type="arabicPeriod"/>
            </a:pPr>
            <a:r>
              <a:rPr lang="en-US" sz="1000" dirty="0">
                <a:solidFill>
                  <a:srgbClr val="002060"/>
                </a:solidFill>
              </a:rPr>
              <a:t>Tabar L, Vitak B, Tony HH, Yen MF, Duffy SW, Smith RA. Beyond randomized controlled trials: organized mammographic </a:t>
            </a:r>
            <a:r>
              <a:rPr lang="en-US" sz="1000" dirty="0" smtClean="0">
                <a:solidFill>
                  <a:srgbClr val="002060"/>
                </a:solidFill>
              </a:rPr>
              <a:t>sc</a:t>
            </a:r>
            <a:r>
              <a:rPr lang="en-US" sz="1000" dirty="0">
                <a:solidFill>
                  <a:srgbClr val="002060"/>
                </a:solidFill>
              </a:rPr>
              <a:t>reening substantially reduces breast carcinoma mortality. Cancer </a:t>
            </a:r>
            <a:r>
              <a:rPr lang="en-US" sz="1000" dirty="0" smtClean="0">
                <a:solidFill>
                  <a:srgbClr val="002060"/>
                </a:solidFill>
              </a:rPr>
              <a:t>2001;91:1724-31.</a:t>
            </a:r>
            <a:endParaRPr lang="en-US" sz="1000" dirty="0">
              <a:solidFill>
                <a:srgbClr val="002060"/>
              </a:solidFill>
            </a:endParaRPr>
          </a:p>
          <a:p>
            <a:pPr eaLnBrk="1" hangingPunct="1">
              <a:buFont typeface="Calibri" pitchFamily="34" charset="0"/>
              <a:buAutoNum type="arabicPeriod"/>
            </a:pPr>
            <a:r>
              <a:rPr lang="en-US" sz="1000" dirty="0" smtClean="0">
                <a:solidFill>
                  <a:srgbClr val="002060"/>
                </a:solidFill>
              </a:rPr>
              <a:t> </a:t>
            </a:r>
            <a:r>
              <a:rPr lang="en-US" sz="1000" dirty="0">
                <a:solidFill>
                  <a:srgbClr val="002060"/>
                </a:solidFill>
              </a:rPr>
              <a:t>http://www.cancer.gov/cancertopics/factsheet/detection/mammograms</a:t>
            </a:r>
          </a:p>
          <a:p>
            <a:pPr eaLnBrk="1" hangingPunct="1">
              <a:buFont typeface="Calibri" pitchFamily="34" charset="0"/>
              <a:buAutoNum type="arabicPeriod"/>
            </a:pPr>
            <a:r>
              <a:rPr lang="en-US" sz="1000" dirty="0" smtClean="0">
                <a:solidFill>
                  <a:schemeClr val="bg1"/>
                </a:solidFill>
              </a:rPr>
              <a:t> </a:t>
            </a:r>
            <a:r>
              <a:rPr lang="en-US" sz="1000" dirty="0">
                <a:solidFill>
                  <a:schemeClr val="bg1"/>
                </a:solidFill>
              </a:rPr>
              <a:t>http://radiology.rsna.org/content/244/2/381.full#T3</a:t>
            </a:r>
          </a:p>
          <a:p>
            <a:pPr eaLnBrk="1" hangingPunct="1">
              <a:buFont typeface="Calibri" pitchFamily="34" charset="0"/>
              <a:buAutoNum type="arabicPeriod"/>
            </a:pPr>
            <a:endParaRPr lang="en-US" sz="800" dirty="0">
              <a:solidFill>
                <a:schemeClr val="bg1"/>
              </a:solidFill>
            </a:endParaRPr>
          </a:p>
        </p:txBody>
      </p:sp>
    </p:spTree>
    <p:extLst>
      <p:ext uri="{BB962C8B-B14F-4D97-AF65-F5344CB8AC3E}">
        <p14:creationId xmlns:p14="http://schemas.microsoft.com/office/powerpoint/2010/main" val="17016744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accent4"/>
          </a:lnRef>
          <a:fillRef idx="1">
            <a:schemeClr val="lt1"/>
          </a:fillRef>
          <a:effectRef idx="0">
            <a:schemeClr val="accent4"/>
          </a:effectRef>
          <a:fontRef idx="minor">
            <a:schemeClr val="dk1"/>
          </a:fontRef>
        </p:style>
        <p:txBody>
          <a:bodyPr/>
          <a:lstStyle/>
          <a:p>
            <a:pPr algn="l"/>
            <a:r>
              <a:rPr lang="en-US" dirty="0" smtClean="0">
                <a:solidFill>
                  <a:srgbClr val="002060"/>
                </a:solidFill>
              </a:rPr>
              <a:t> Clinical Study:  Cancer Case 3</a:t>
            </a:r>
            <a:endParaRPr lang="en-US" dirty="0">
              <a:solidFill>
                <a:srgbClr val="002060"/>
              </a:solidFill>
            </a:endParaRPr>
          </a:p>
        </p:txBody>
      </p:sp>
      <p:sp>
        <p:nvSpPr>
          <p:cNvPr id="3" name="Content Placeholder 2"/>
          <p:cNvSpPr>
            <a:spLocks noGrp="1"/>
          </p:cNvSpPr>
          <p:nvPr>
            <p:ph sz="half" idx="1"/>
          </p:nvPr>
        </p:nvSpPr>
        <p:spPr/>
        <p:txBody>
          <a:bodyPr>
            <a:normAutofit/>
          </a:bodyPr>
          <a:lstStyle/>
          <a:p>
            <a:pPr marL="342900" indent="-342900">
              <a:buFont typeface="Arial" panose="020B0604020202020204" pitchFamily="34" charset="0"/>
              <a:buChar char="•"/>
            </a:pPr>
            <a:r>
              <a:rPr lang="en-US" sz="2800" b="0" dirty="0" smtClean="0">
                <a:solidFill>
                  <a:srgbClr val="002060"/>
                </a:solidFill>
              </a:rPr>
              <a:t>Routine </a:t>
            </a:r>
            <a:r>
              <a:rPr lang="en-US" sz="2800" b="0" dirty="0">
                <a:solidFill>
                  <a:srgbClr val="002060"/>
                </a:solidFill>
              </a:rPr>
              <a:t>screening mammogram</a:t>
            </a:r>
          </a:p>
          <a:p>
            <a:pPr marL="342900" indent="-342900">
              <a:buFont typeface="Arial" panose="020B0604020202020204" pitchFamily="34" charset="0"/>
              <a:buChar char="•"/>
            </a:pPr>
            <a:r>
              <a:rPr lang="en-US" sz="2800" b="0" dirty="0">
                <a:solidFill>
                  <a:srgbClr val="002060"/>
                </a:solidFill>
              </a:rPr>
              <a:t>2D mammogram </a:t>
            </a:r>
            <a:r>
              <a:rPr lang="en-US" sz="2800" b="0" dirty="0" smtClean="0">
                <a:solidFill>
                  <a:srgbClr val="002060"/>
                </a:solidFill>
              </a:rPr>
              <a:t>shows calcifications in the Left upper inner quadrant (UIQ) in both projections - one </a:t>
            </a:r>
            <a:r>
              <a:rPr lang="en-US" sz="2800" b="0" dirty="0">
                <a:solidFill>
                  <a:srgbClr val="002060"/>
                </a:solidFill>
              </a:rPr>
              <a:t>view only finding </a:t>
            </a:r>
          </a:p>
          <a:p>
            <a:pPr marL="342900" indent="-342900">
              <a:buFont typeface="Arial" panose="020B0604020202020204" pitchFamily="34" charset="0"/>
              <a:buChar char="•"/>
            </a:pPr>
            <a:r>
              <a:rPr lang="en-US" sz="2800" b="0" dirty="0" smtClean="0">
                <a:solidFill>
                  <a:srgbClr val="002060"/>
                </a:solidFill>
              </a:rPr>
              <a:t>Tomo slices show calcifications well along with a subtle spiculated mass in the Left CC</a:t>
            </a:r>
            <a:endParaRPr lang="en-US" sz="2800" b="0" dirty="0">
              <a:solidFill>
                <a:srgbClr val="002060"/>
              </a:solidFill>
            </a:endParaRPr>
          </a:p>
          <a:p>
            <a:pPr marL="342900" indent="-342900">
              <a:buFont typeface="Arial" panose="020B0604020202020204" pitchFamily="34" charset="0"/>
              <a:buChar char="•"/>
            </a:pPr>
            <a:r>
              <a:rPr lang="en-US" sz="2800" b="0" dirty="0" smtClean="0">
                <a:solidFill>
                  <a:srgbClr val="002060"/>
                </a:solidFill>
              </a:rPr>
              <a:t>No </a:t>
            </a:r>
            <a:r>
              <a:rPr lang="en-US" sz="2800" b="0" dirty="0">
                <a:solidFill>
                  <a:srgbClr val="002060"/>
                </a:solidFill>
              </a:rPr>
              <a:t>definitive correlate on </a:t>
            </a:r>
            <a:r>
              <a:rPr lang="en-US" sz="2800" b="0" dirty="0" smtClean="0">
                <a:solidFill>
                  <a:srgbClr val="002060"/>
                </a:solidFill>
              </a:rPr>
              <a:t>MLO</a:t>
            </a:r>
          </a:p>
          <a:p>
            <a:pPr marL="342900" indent="-342900">
              <a:buFont typeface="Arial" panose="020B0604020202020204" pitchFamily="34" charset="0"/>
              <a:buChar char="•"/>
            </a:pPr>
            <a:r>
              <a:rPr lang="en-US" sz="2800" b="0" dirty="0" smtClean="0">
                <a:solidFill>
                  <a:srgbClr val="002060"/>
                </a:solidFill>
              </a:rPr>
              <a:t>Pathology:  Invasive Ductal Carcinoma</a:t>
            </a:r>
            <a:endParaRPr lang="en-US" sz="2800" b="0" dirty="0">
              <a:solidFill>
                <a:srgbClr val="002060"/>
              </a:solidFill>
            </a:endParaRPr>
          </a:p>
          <a:p>
            <a:pPr marL="342900" indent="-342900">
              <a:buFont typeface="Arial" panose="020B0604020202020204" pitchFamily="34" charset="0"/>
              <a:buChar char="•"/>
            </a:pPr>
            <a:endParaRPr lang="en-US" sz="2800" dirty="0"/>
          </a:p>
        </p:txBody>
      </p:sp>
      <p:sp>
        <p:nvSpPr>
          <p:cNvPr id="4" name="Slide Number Placeholder 3"/>
          <p:cNvSpPr>
            <a:spLocks noGrp="1"/>
          </p:cNvSpPr>
          <p:nvPr>
            <p:ph type="sldNum" sz="quarter" idx="4"/>
          </p:nvPr>
        </p:nvSpPr>
        <p:spPr/>
        <p:txBody>
          <a:bodyPr/>
          <a:lstStyle/>
          <a:p>
            <a:pPr algn="ctr"/>
            <a:fld id="{6453F95C-7FA8-E048-BEDD-3F6B9882286F}" type="slidenum">
              <a:rPr lang="en-US" smtClean="0"/>
              <a:pPr algn="ctr"/>
              <a:t>40</a:t>
            </a:fld>
            <a:endParaRPr lang="en-US" dirty="0"/>
          </a:p>
        </p:txBody>
      </p:sp>
    </p:spTree>
    <p:extLst>
      <p:ext uri="{BB962C8B-B14F-4D97-AF65-F5344CB8AC3E}">
        <p14:creationId xmlns:p14="http://schemas.microsoft.com/office/powerpoint/2010/main" val="39181110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914" y="0"/>
            <a:ext cx="5572125" cy="6858000"/>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495800" y="-86709"/>
            <a:ext cx="5571253" cy="6858000"/>
          </a:xfrm>
          <a:prstGeom prst="rect">
            <a:avLst/>
          </a:prstGeom>
        </p:spPr>
      </p:pic>
      <p:sp>
        <p:nvSpPr>
          <p:cNvPr id="6" name="Rectangle 5"/>
          <p:cNvSpPr/>
          <p:nvPr/>
        </p:nvSpPr>
        <p:spPr>
          <a:xfrm>
            <a:off x="24604" y="3342291"/>
            <a:ext cx="1111469" cy="838200"/>
          </a:xfrm>
          <a:prstGeom prst="rect">
            <a:avLst/>
          </a:prstGeom>
          <a:ln w="28575">
            <a:solidFill>
              <a:schemeClr val="accent5">
                <a:lumMod val="20000"/>
                <a:lumOff val="80000"/>
              </a:schemeClr>
            </a:solidFill>
          </a:ln>
        </p:spPr>
        <p:txBody>
          <a:bodyPr wrap="none" rtlCol="0" anchor="ctr">
            <a:spAutoFit/>
          </a:bodyPr>
          <a:lstStyle/>
          <a:p>
            <a:pPr algn="ctr"/>
            <a:endParaRPr lang="en-US" b="1" dirty="0">
              <a:solidFill>
                <a:prstClr val="white"/>
              </a:solidFill>
            </a:endParaRPr>
          </a:p>
        </p:txBody>
      </p:sp>
      <p:sp>
        <p:nvSpPr>
          <p:cNvPr id="7" name="Rectangle 6"/>
          <p:cNvSpPr/>
          <p:nvPr/>
        </p:nvSpPr>
        <p:spPr>
          <a:xfrm>
            <a:off x="4724400" y="3373345"/>
            <a:ext cx="1111469" cy="838200"/>
          </a:xfrm>
          <a:prstGeom prst="rect">
            <a:avLst/>
          </a:prstGeom>
          <a:ln w="28575">
            <a:solidFill>
              <a:schemeClr val="accent5">
                <a:lumMod val="20000"/>
                <a:lumOff val="80000"/>
              </a:schemeClr>
            </a:solidFill>
          </a:ln>
        </p:spPr>
        <p:txBody>
          <a:bodyPr wrap="none" rtlCol="0" anchor="ctr">
            <a:spAutoFit/>
          </a:bodyPr>
          <a:lstStyle/>
          <a:p>
            <a:pPr algn="ctr"/>
            <a:endParaRPr lang="en-US" b="1" dirty="0">
              <a:solidFill>
                <a:prstClr val="white"/>
              </a:solidFill>
            </a:endParaRPr>
          </a:p>
        </p:txBody>
      </p:sp>
      <p:sp>
        <p:nvSpPr>
          <p:cNvPr id="10" name="TextBox 9"/>
          <p:cNvSpPr txBox="1"/>
          <p:nvPr/>
        </p:nvSpPr>
        <p:spPr>
          <a:xfrm>
            <a:off x="2817593" y="5835818"/>
            <a:ext cx="914400" cy="369332"/>
          </a:xfrm>
          <a:prstGeom prst="rect">
            <a:avLst/>
          </a:prstGeom>
          <a:noFill/>
        </p:spPr>
        <p:txBody>
          <a:bodyPr wrap="square" rtlCol="0">
            <a:spAutoFit/>
          </a:bodyPr>
          <a:lstStyle/>
          <a:p>
            <a:pPr algn="ctr"/>
            <a:r>
              <a:rPr lang="en-US" b="1" dirty="0" smtClean="0">
                <a:solidFill>
                  <a:prstClr val="white"/>
                </a:solidFill>
              </a:rPr>
              <a:t>2D</a:t>
            </a:r>
            <a:endParaRPr lang="en-US" b="1" dirty="0">
              <a:solidFill>
                <a:prstClr val="white"/>
              </a:solidFill>
            </a:endParaRPr>
          </a:p>
        </p:txBody>
      </p:sp>
      <p:sp>
        <p:nvSpPr>
          <p:cNvPr id="11" name="Rectangle 10"/>
          <p:cNvSpPr/>
          <p:nvPr/>
        </p:nvSpPr>
        <p:spPr>
          <a:xfrm>
            <a:off x="6581583" y="5830669"/>
            <a:ext cx="2642583" cy="646331"/>
          </a:xfrm>
          <a:prstGeom prst="rect">
            <a:avLst/>
          </a:prstGeom>
        </p:spPr>
        <p:txBody>
          <a:bodyPr wrap="none">
            <a:spAutoFit/>
          </a:bodyPr>
          <a:lstStyle/>
          <a:p>
            <a:pPr algn="ctr"/>
            <a:r>
              <a:rPr lang="en-US" b="1" dirty="0" smtClean="0">
                <a:solidFill>
                  <a:prstClr val="white"/>
                </a:solidFill>
              </a:rPr>
              <a:t>Breast Tomosynthesis</a:t>
            </a:r>
          </a:p>
          <a:p>
            <a:pPr algn="ctr"/>
            <a:r>
              <a:rPr lang="en-US" b="1" dirty="0" smtClean="0">
                <a:solidFill>
                  <a:prstClr val="white"/>
                </a:solidFill>
              </a:rPr>
              <a:t>Slice 37</a:t>
            </a:r>
            <a:endParaRPr lang="en-US" dirty="0">
              <a:solidFill>
                <a:prstClr val="white"/>
              </a:solidFill>
            </a:endParaRPr>
          </a:p>
        </p:txBody>
      </p:sp>
      <p:sp>
        <p:nvSpPr>
          <p:cNvPr id="12" name="TextBox 11"/>
          <p:cNvSpPr txBox="1"/>
          <p:nvPr/>
        </p:nvSpPr>
        <p:spPr>
          <a:xfrm>
            <a:off x="169985" y="178731"/>
            <a:ext cx="2286000" cy="646331"/>
          </a:xfrm>
          <a:prstGeom prst="rect">
            <a:avLst/>
          </a:prstGeom>
          <a:solidFill>
            <a:schemeClr val="tx1"/>
          </a:solidFill>
        </p:spPr>
        <p:txBody>
          <a:bodyPr wrap="square" rtlCol="0">
            <a:spAutoFit/>
          </a:bodyPr>
          <a:lstStyle/>
          <a:p>
            <a:pPr algn="ctr"/>
            <a:r>
              <a:rPr lang="en-US" dirty="0" smtClean="0">
                <a:solidFill>
                  <a:prstClr val="white"/>
                </a:solidFill>
              </a:rPr>
              <a:t>Screening Combo 06/20/2012</a:t>
            </a:r>
          </a:p>
        </p:txBody>
      </p:sp>
      <p:pic>
        <p:nvPicPr>
          <p:cNvPr id="14" name="Picture 13"/>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4514963" y="2505868"/>
            <a:ext cx="2382983" cy="2573154"/>
          </a:xfrm>
          <a:prstGeom prst="rect">
            <a:avLst/>
          </a:prstGeom>
          <a:ln>
            <a:solidFill>
              <a:schemeClr val="accent5">
                <a:lumMod val="20000"/>
                <a:lumOff val="80000"/>
              </a:schemeClr>
            </a:solidFill>
          </a:ln>
        </p:spPr>
      </p:pic>
      <p:pic>
        <p:nvPicPr>
          <p:cNvPr id="13" name="Picture 12"/>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24604" y="2457513"/>
            <a:ext cx="2346538" cy="2607756"/>
          </a:xfrm>
          <a:prstGeom prst="rect">
            <a:avLst/>
          </a:prstGeom>
          <a:ln>
            <a:solidFill>
              <a:schemeClr val="accent5">
                <a:lumMod val="20000"/>
                <a:lumOff val="80000"/>
              </a:schemeClr>
            </a:solidFill>
          </a:ln>
        </p:spPr>
      </p:pic>
      <p:sp>
        <p:nvSpPr>
          <p:cNvPr id="8" name="Rectangle 7"/>
          <p:cNvSpPr/>
          <p:nvPr/>
        </p:nvSpPr>
        <p:spPr>
          <a:xfrm>
            <a:off x="3829355" y="-5935"/>
            <a:ext cx="1495922" cy="369332"/>
          </a:xfrm>
          <a:prstGeom prst="rect">
            <a:avLst/>
          </a:prstGeom>
        </p:spPr>
        <p:txBody>
          <a:bodyPr wrap="none">
            <a:spAutoFit/>
          </a:bodyPr>
          <a:lstStyle/>
          <a:p>
            <a:r>
              <a:rPr lang="en-US" b="1" dirty="0">
                <a:solidFill>
                  <a:schemeClr val="bg1"/>
                </a:solidFill>
              </a:rPr>
              <a:t>Cancer Case </a:t>
            </a:r>
            <a:r>
              <a:rPr lang="en-US" b="1" dirty="0" smtClean="0">
                <a:solidFill>
                  <a:schemeClr val="bg1"/>
                </a:solidFill>
              </a:rPr>
              <a:t>3</a:t>
            </a:r>
            <a:endParaRPr lang="en-US" b="1" dirty="0">
              <a:solidFill>
                <a:schemeClr val="bg1"/>
              </a:solidFill>
            </a:endParaRPr>
          </a:p>
        </p:txBody>
      </p:sp>
    </p:spTree>
    <p:extLst>
      <p:ext uri="{BB962C8B-B14F-4D97-AF65-F5344CB8AC3E}">
        <p14:creationId xmlns:p14="http://schemas.microsoft.com/office/powerpoint/2010/main" val="412680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1531" y="-86709"/>
            <a:ext cx="5572125" cy="6858000"/>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572000" y="-21019"/>
            <a:ext cx="5571253" cy="6858000"/>
          </a:xfrm>
          <a:prstGeom prst="rect">
            <a:avLst/>
          </a:prstGeom>
        </p:spPr>
      </p:pic>
      <p:sp>
        <p:nvSpPr>
          <p:cNvPr id="6" name="Rectangle 5"/>
          <p:cNvSpPr/>
          <p:nvPr/>
        </p:nvSpPr>
        <p:spPr>
          <a:xfrm>
            <a:off x="31531" y="1828800"/>
            <a:ext cx="1111469" cy="838200"/>
          </a:xfrm>
          <a:prstGeom prst="rect">
            <a:avLst/>
          </a:prstGeom>
          <a:ln w="28575">
            <a:solidFill>
              <a:schemeClr val="accent5">
                <a:lumMod val="20000"/>
                <a:lumOff val="80000"/>
              </a:schemeClr>
            </a:solidFill>
          </a:ln>
        </p:spPr>
        <p:txBody>
          <a:bodyPr wrap="none" rtlCol="0" anchor="ctr">
            <a:spAutoFit/>
          </a:bodyPr>
          <a:lstStyle/>
          <a:p>
            <a:pPr algn="ctr"/>
            <a:endParaRPr lang="en-US" b="1" dirty="0">
              <a:solidFill>
                <a:prstClr val="white"/>
              </a:solidFill>
            </a:endParaRPr>
          </a:p>
        </p:txBody>
      </p:sp>
      <p:sp>
        <p:nvSpPr>
          <p:cNvPr id="7" name="Rectangle 6"/>
          <p:cNvSpPr/>
          <p:nvPr/>
        </p:nvSpPr>
        <p:spPr>
          <a:xfrm>
            <a:off x="4603531" y="1883981"/>
            <a:ext cx="1111469" cy="838200"/>
          </a:xfrm>
          <a:prstGeom prst="rect">
            <a:avLst/>
          </a:prstGeom>
          <a:ln w="28575">
            <a:solidFill>
              <a:schemeClr val="accent5">
                <a:lumMod val="20000"/>
                <a:lumOff val="80000"/>
              </a:schemeClr>
            </a:solidFill>
          </a:ln>
        </p:spPr>
        <p:txBody>
          <a:bodyPr wrap="none" rtlCol="0" anchor="ctr">
            <a:spAutoFit/>
          </a:bodyPr>
          <a:lstStyle/>
          <a:p>
            <a:pPr algn="ctr"/>
            <a:endParaRPr lang="en-US" b="1" dirty="0">
              <a:solidFill>
                <a:prstClr val="white"/>
              </a:solidFill>
            </a:endParaRPr>
          </a:p>
        </p:txBody>
      </p:sp>
      <p:pic>
        <p:nvPicPr>
          <p:cNvPr id="8" name="Picture 7"/>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45348" y="1820843"/>
            <a:ext cx="3465297" cy="2540439"/>
          </a:xfrm>
          <a:prstGeom prst="rect">
            <a:avLst/>
          </a:prstGeom>
          <a:ln>
            <a:solidFill>
              <a:schemeClr val="accent5">
                <a:lumMod val="20000"/>
                <a:lumOff val="80000"/>
              </a:schemeClr>
            </a:solidFill>
          </a:ln>
        </p:spPr>
      </p:pic>
      <p:pic>
        <p:nvPicPr>
          <p:cNvPr id="9" name="Picture 8"/>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4583687" y="1752598"/>
            <a:ext cx="3330876" cy="2676927"/>
          </a:xfrm>
          <a:prstGeom prst="rect">
            <a:avLst/>
          </a:prstGeom>
          <a:ln>
            <a:solidFill>
              <a:schemeClr val="accent5">
                <a:lumMod val="20000"/>
                <a:lumOff val="80000"/>
              </a:schemeClr>
            </a:solidFill>
          </a:ln>
        </p:spPr>
      </p:pic>
      <p:sp>
        <p:nvSpPr>
          <p:cNvPr id="10" name="TextBox 9"/>
          <p:cNvSpPr txBox="1"/>
          <p:nvPr/>
        </p:nvSpPr>
        <p:spPr>
          <a:xfrm>
            <a:off x="2817593" y="5835818"/>
            <a:ext cx="914400" cy="369332"/>
          </a:xfrm>
          <a:prstGeom prst="rect">
            <a:avLst/>
          </a:prstGeom>
          <a:noFill/>
        </p:spPr>
        <p:txBody>
          <a:bodyPr wrap="square" rtlCol="0">
            <a:spAutoFit/>
          </a:bodyPr>
          <a:lstStyle/>
          <a:p>
            <a:pPr algn="ctr"/>
            <a:r>
              <a:rPr lang="en-US" b="1" dirty="0" smtClean="0">
                <a:solidFill>
                  <a:prstClr val="white"/>
                </a:solidFill>
              </a:rPr>
              <a:t>2D</a:t>
            </a:r>
            <a:endParaRPr lang="en-US" b="1" dirty="0">
              <a:solidFill>
                <a:prstClr val="white"/>
              </a:solidFill>
            </a:endParaRPr>
          </a:p>
        </p:txBody>
      </p:sp>
      <p:sp>
        <p:nvSpPr>
          <p:cNvPr id="11" name="Rectangle 10"/>
          <p:cNvSpPr/>
          <p:nvPr/>
        </p:nvSpPr>
        <p:spPr>
          <a:xfrm>
            <a:off x="6581583" y="5830669"/>
            <a:ext cx="2642583" cy="646331"/>
          </a:xfrm>
          <a:prstGeom prst="rect">
            <a:avLst/>
          </a:prstGeom>
        </p:spPr>
        <p:txBody>
          <a:bodyPr wrap="none">
            <a:spAutoFit/>
          </a:bodyPr>
          <a:lstStyle/>
          <a:p>
            <a:pPr algn="ctr"/>
            <a:r>
              <a:rPr lang="en-US" b="1" dirty="0" smtClean="0">
                <a:solidFill>
                  <a:prstClr val="white"/>
                </a:solidFill>
              </a:rPr>
              <a:t>Breast Tomosynthesis</a:t>
            </a:r>
          </a:p>
          <a:p>
            <a:pPr algn="ctr"/>
            <a:r>
              <a:rPr lang="en-US" b="1" dirty="0" smtClean="0">
                <a:solidFill>
                  <a:prstClr val="white"/>
                </a:solidFill>
              </a:rPr>
              <a:t>Slice 27</a:t>
            </a:r>
            <a:endParaRPr lang="en-US" dirty="0">
              <a:solidFill>
                <a:prstClr val="white"/>
              </a:solidFill>
            </a:endParaRPr>
          </a:p>
        </p:txBody>
      </p:sp>
      <p:sp>
        <p:nvSpPr>
          <p:cNvPr id="12" name="TextBox 11"/>
          <p:cNvSpPr txBox="1"/>
          <p:nvPr/>
        </p:nvSpPr>
        <p:spPr>
          <a:xfrm>
            <a:off x="169985" y="178731"/>
            <a:ext cx="2286000" cy="646331"/>
          </a:xfrm>
          <a:prstGeom prst="rect">
            <a:avLst/>
          </a:prstGeom>
          <a:solidFill>
            <a:schemeClr val="tx1"/>
          </a:solidFill>
        </p:spPr>
        <p:txBody>
          <a:bodyPr wrap="square" rtlCol="0">
            <a:spAutoFit/>
          </a:bodyPr>
          <a:lstStyle/>
          <a:p>
            <a:pPr algn="ctr"/>
            <a:r>
              <a:rPr lang="en-US" dirty="0" smtClean="0">
                <a:solidFill>
                  <a:prstClr val="white"/>
                </a:solidFill>
              </a:rPr>
              <a:t>Screening Combo 06/20/2012</a:t>
            </a:r>
          </a:p>
        </p:txBody>
      </p:sp>
      <p:sp>
        <p:nvSpPr>
          <p:cNvPr id="13" name="Rectangle 12"/>
          <p:cNvSpPr/>
          <p:nvPr/>
        </p:nvSpPr>
        <p:spPr>
          <a:xfrm>
            <a:off x="3774525" y="162463"/>
            <a:ext cx="1495922" cy="369332"/>
          </a:xfrm>
          <a:prstGeom prst="rect">
            <a:avLst/>
          </a:prstGeom>
        </p:spPr>
        <p:txBody>
          <a:bodyPr wrap="none">
            <a:spAutoFit/>
          </a:bodyPr>
          <a:lstStyle/>
          <a:p>
            <a:r>
              <a:rPr lang="en-US" b="1" dirty="0">
                <a:solidFill>
                  <a:schemeClr val="bg1"/>
                </a:solidFill>
              </a:rPr>
              <a:t>Cancer Case </a:t>
            </a:r>
            <a:r>
              <a:rPr lang="en-US" b="1" dirty="0" smtClean="0">
                <a:solidFill>
                  <a:schemeClr val="bg1"/>
                </a:solidFill>
              </a:rPr>
              <a:t>3</a:t>
            </a:r>
            <a:endParaRPr lang="en-US" b="1" dirty="0">
              <a:solidFill>
                <a:schemeClr val="bg1"/>
              </a:solidFill>
            </a:endParaRPr>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1999" y="6563955"/>
            <a:ext cx="5558309" cy="274774"/>
          </a:xfrm>
          <a:prstGeom prst="rect">
            <a:avLst/>
          </a:prstGeom>
        </p:spPr>
      </p:pic>
    </p:spTree>
    <p:extLst>
      <p:ext uri="{BB962C8B-B14F-4D97-AF65-F5344CB8AC3E}">
        <p14:creationId xmlns:p14="http://schemas.microsoft.com/office/powerpoint/2010/main" val="118175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 y="-26297"/>
            <a:ext cx="5571253" cy="6858000"/>
          </a:xfrm>
          <a:prstGeom prst="rect">
            <a:avLst/>
          </a:prstGeom>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4571998" y="0"/>
            <a:ext cx="4274129" cy="6858000"/>
          </a:xfrm>
          <a:prstGeom prst="rect">
            <a:avLst/>
          </a:prstGeom>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6469077" y="4244872"/>
            <a:ext cx="2243046" cy="1974953"/>
          </a:xfrm>
          <a:prstGeom prst="rect">
            <a:avLst/>
          </a:prstGeom>
          <a:ln>
            <a:solidFill>
              <a:schemeClr val="accent5">
                <a:lumMod val="20000"/>
                <a:lumOff val="80000"/>
              </a:schemeClr>
            </a:solidFill>
          </a:ln>
        </p:spPr>
      </p:pic>
      <p:pic>
        <p:nvPicPr>
          <p:cNvPr id="8" name="Picture 7"/>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2015613" y="4004202"/>
            <a:ext cx="2212624" cy="2357948"/>
          </a:xfrm>
          <a:prstGeom prst="rect">
            <a:avLst/>
          </a:prstGeom>
          <a:ln>
            <a:solidFill>
              <a:schemeClr val="accent5">
                <a:lumMod val="20000"/>
                <a:lumOff val="80000"/>
              </a:schemeClr>
            </a:solidFill>
          </a:ln>
        </p:spPr>
      </p:pic>
      <p:sp>
        <p:nvSpPr>
          <p:cNvPr id="9" name="Rectangle 8"/>
          <p:cNvSpPr/>
          <p:nvPr/>
        </p:nvSpPr>
        <p:spPr>
          <a:xfrm>
            <a:off x="184245" y="3410356"/>
            <a:ext cx="1066800" cy="1066800"/>
          </a:xfrm>
          <a:prstGeom prst="rect">
            <a:avLst/>
          </a:prstGeom>
          <a:no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pPr>
            <a:endParaRPr lang="en-US" dirty="0">
              <a:solidFill>
                <a:srgbClr val="FFFFFF"/>
              </a:solidFill>
              <a:ea typeface="ＭＳ Ｐゴシック" pitchFamily="-65" charset="-128"/>
            </a:endParaRPr>
          </a:p>
        </p:txBody>
      </p:sp>
      <p:sp>
        <p:nvSpPr>
          <p:cNvPr id="10" name="Rectangle 9"/>
          <p:cNvSpPr/>
          <p:nvPr/>
        </p:nvSpPr>
        <p:spPr>
          <a:xfrm>
            <a:off x="5486400" y="2895600"/>
            <a:ext cx="1066800" cy="1066800"/>
          </a:xfrm>
          <a:prstGeom prst="rect">
            <a:avLst/>
          </a:prstGeom>
          <a:no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fontAlgn="base">
              <a:spcBef>
                <a:spcPct val="0"/>
              </a:spcBef>
              <a:spcAft>
                <a:spcPct val="0"/>
              </a:spcAft>
            </a:pPr>
            <a:endParaRPr lang="en-US" dirty="0">
              <a:solidFill>
                <a:srgbClr val="FFFFFF"/>
              </a:solidFill>
              <a:ea typeface="ＭＳ Ｐゴシック" pitchFamily="-65" charset="-128"/>
            </a:endParaRPr>
          </a:p>
        </p:txBody>
      </p:sp>
      <p:sp>
        <p:nvSpPr>
          <p:cNvPr id="3" name="TextBox 2"/>
          <p:cNvSpPr txBox="1"/>
          <p:nvPr/>
        </p:nvSpPr>
        <p:spPr>
          <a:xfrm>
            <a:off x="3048000" y="1295400"/>
            <a:ext cx="526811" cy="369332"/>
          </a:xfrm>
          <a:prstGeom prst="rect">
            <a:avLst/>
          </a:prstGeom>
          <a:noFill/>
        </p:spPr>
        <p:txBody>
          <a:bodyPr wrap="none" rtlCol="0">
            <a:spAutoFit/>
          </a:bodyPr>
          <a:lstStyle/>
          <a:p>
            <a:r>
              <a:rPr lang="en-US" b="1" dirty="0" smtClean="0">
                <a:solidFill>
                  <a:schemeClr val="bg1"/>
                </a:solidFill>
              </a:rPr>
              <a:t>LCC</a:t>
            </a:r>
            <a:endParaRPr lang="en-US" b="1" dirty="0">
              <a:solidFill>
                <a:schemeClr val="bg1"/>
              </a:solidFill>
            </a:endParaRPr>
          </a:p>
        </p:txBody>
      </p:sp>
      <p:sp>
        <p:nvSpPr>
          <p:cNvPr id="11" name="TextBox 10"/>
          <p:cNvSpPr txBox="1"/>
          <p:nvPr/>
        </p:nvSpPr>
        <p:spPr>
          <a:xfrm>
            <a:off x="8011221" y="1263134"/>
            <a:ext cx="526811" cy="369332"/>
          </a:xfrm>
          <a:prstGeom prst="rect">
            <a:avLst/>
          </a:prstGeom>
          <a:noFill/>
        </p:spPr>
        <p:txBody>
          <a:bodyPr wrap="none" rtlCol="0">
            <a:spAutoFit/>
          </a:bodyPr>
          <a:lstStyle/>
          <a:p>
            <a:r>
              <a:rPr lang="en-US" b="1" dirty="0" smtClean="0">
                <a:solidFill>
                  <a:schemeClr val="bg1"/>
                </a:solidFill>
              </a:rPr>
              <a:t>LCC</a:t>
            </a:r>
            <a:endParaRPr lang="en-US" b="1" dirty="0">
              <a:solidFill>
                <a:schemeClr val="bg1"/>
              </a:solidFill>
            </a:endParaRPr>
          </a:p>
        </p:txBody>
      </p:sp>
      <p:sp>
        <p:nvSpPr>
          <p:cNvPr id="4" name="TextBox 3"/>
          <p:cNvSpPr txBox="1"/>
          <p:nvPr/>
        </p:nvSpPr>
        <p:spPr>
          <a:xfrm>
            <a:off x="2785625" y="381000"/>
            <a:ext cx="3589252" cy="369332"/>
          </a:xfrm>
          <a:prstGeom prst="rect">
            <a:avLst/>
          </a:prstGeom>
          <a:noFill/>
        </p:spPr>
        <p:txBody>
          <a:bodyPr wrap="none" rtlCol="0">
            <a:spAutoFit/>
          </a:bodyPr>
          <a:lstStyle/>
          <a:p>
            <a:r>
              <a:rPr lang="en-US" b="1" dirty="0" smtClean="0">
                <a:solidFill>
                  <a:schemeClr val="bg1"/>
                </a:solidFill>
              </a:rPr>
              <a:t>Tomosynthesis Reconstructed Slices</a:t>
            </a:r>
            <a:endParaRPr lang="en-US" b="1" dirty="0">
              <a:solidFill>
                <a:schemeClr val="bg1"/>
              </a:solidFill>
            </a:endParaRPr>
          </a:p>
        </p:txBody>
      </p:sp>
      <p:sp>
        <p:nvSpPr>
          <p:cNvPr id="13" name="Rectangle 12"/>
          <p:cNvSpPr/>
          <p:nvPr/>
        </p:nvSpPr>
        <p:spPr>
          <a:xfrm>
            <a:off x="3801019" y="64858"/>
            <a:ext cx="1495922" cy="369332"/>
          </a:xfrm>
          <a:prstGeom prst="rect">
            <a:avLst/>
          </a:prstGeom>
        </p:spPr>
        <p:txBody>
          <a:bodyPr wrap="none">
            <a:spAutoFit/>
          </a:bodyPr>
          <a:lstStyle/>
          <a:p>
            <a:r>
              <a:rPr lang="en-US" b="1" dirty="0">
                <a:solidFill>
                  <a:schemeClr val="bg1"/>
                </a:solidFill>
              </a:rPr>
              <a:t>Cancer Case </a:t>
            </a:r>
            <a:r>
              <a:rPr lang="en-US" b="1" dirty="0" smtClean="0">
                <a:solidFill>
                  <a:schemeClr val="bg1"/>
                </a:solidFill>
              </a:rPr>
              <a:t>3</a:t>
            </a:r>
            <a:endParaRPr lang="en-US" b="1" dirty="0">
              <a:solidFill>
                <a:schemeClr val="bg1"/>
              </a:solidFill>
            </a:endParaRPr>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62987" y="6644622"/>
            <a:ext cx="4279763" cy="213378"/>
          </a:xfrm>
          <a:prstGeom prst="rect">
            <a:avLst/>
          </a:prstGeom>
        </p:spPr>
      </p:pic>
    </p:spTree>
    <p:extLst>
      <p:ext uri="{BB962C8B-B14F-4D97-AF65-F5344CB8AC3E}">
        <p14:creationId xmlns:p14="http://schemas.microsoft.com/office/powerpoint/2010/main" val="35893722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76201" y="0"/>
            <a:ext cx="10219453" cy="6934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1531" y="-86709"/>
            <a:ext cx="5572125" cy="6858000"/>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572000" y="-21019"/>
            <a:ext cx="5571253" cy="6858000"/>
          </a:xfrm>
          <a:prstGeom prst="rect">
            <a:avLst/>
          </a:prstGeom>
        </p:spPr>
      </p:pic>
      <p:sp>
        <p:nvSpPr>
          <p:cNvPr id="6" name="Rectangle 5"/>
          <p:cNvSpPr/>
          <p:nvPr/>
        </p:nvSpPr>
        <p:spPr>
          <a:xfrm>
            <a:off x="31531" y="1828800"/>
            <a:ext cx="1111469" cy="838200"/>
          </a:xfrm>
          <a:prstGeom prst="rect">
            <a:avLst/>
          </a:prstGeom>
          <a:ln w="28575">
            <a:solidFill>
              <a:schemeClr val="accent5">
                <a:lumMod val="20000"/>
                <a:lumOff val="80000"/>
              </a:schemeClr>
            </a:solidFill>
          </a:ln>
        </p:spPr>
        <p:txBody>
          <a:bodyPr wrap="none" rtlCol="0" anchor="ctr">
            <a:spAutoFit/>
          </a:bodyPr>
          <a:lstStyle/>
          <a:p>
            <a:pPr algn="ctr"/>
            <a:endParaRPr lang="en-US" b="1" dirty="0">
              <a:solidFill>
                <a:prstClr val="white"/>
              </a:solidFill>
            </a:endParaRPr>
          </a:p>
        </p:txBody>
      </p:sp>
      <p:sp>
        <p:nvSpPr>
          <p:cNvPr id="7" name="Rectangle 6"/>
          <p:cNvSpPr/>
          <p:nvPr/>
        </p:nvSpPr>
        <p:spPr>
          <a:xfrm>
            <a:off x="4603531" y="1892092"/>
            <a:ext cx="1111469" cy="838200"/>
          </a:xfrm>
          <a:prstGeom prst="rect">
            <a:avLst/>
          </a:prstGeom>
          <a:ln w="28575">
            <a:solidFill>
              <a:schemeClr val="accent5">
                <a:lumMod val="20000"/>
                <a:lumOff val="80000"/>
              </a:schemeClr>
            </a:solidFill>
          </a:ln>
        </p:spPr>
        <p:txBody>
          <a:bodyPr wrap="none" rtlCol="0" anchor="ctr">
            <a:spAutoFit/>
          </a:bodyPr>
          <a:lstStyle/>
          <a:p>
            <a:pPr algn="ctr"/>
            <a:endParaRPr lang="en-US" b="1" dirty="0">
              <a:solidFill>
                <a:prstClr val="white"/>
              </a:solidFill>
            </a:endParaRPr>
          </a:p>
        </p:txBody>
      </p:sp>
      <p:pic>
        <p:nvPicPr>
          <p:cNvPr id="8" name="Picture 7"/>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31530" y="1778226"/>
            <a:ext cx="3429990" cy="2514555"/>
          </a:xfrm>
          <a:prstGeom prst="rect">
            <a:avLst/>
          </a:prstGeom>
          <a:ln>
            <a:solidFill>
              <a:schemeClr val="accent5">
                <a:lumMod val="20000"/>
                <a:lumOff val="80000"/>
              </a:schemeClr>
            </a:solidFill>
          </a:ln>
        </p:spPr>
      </p:pic>
      <p:pic>
        <p:nvPicPr>
          <p:cNvPr id="9" name="Picture 8"/>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4576743" y="1697039"/>
            <a:ext cx="3330876" cy="2676927"/>
          </a:xfrm>
          <a:prstGeom prst="rect">
            <a:avLst/>
          </a:prstGeom>
          <a:ln>
            <a:solidFill>
              <a:schemeClr val="accent5">
                <a:lumMod val="20000"/>
                <a:lumOff val="80000"/>
              </a:schemeClr>
            </a:solidFill>
          </a:ln>
        </p:spPr>
      </p:pic>
      <p:sp>
        <p:nvSpPr>
          <p:cNvPr id="10" name="TextBox 9"/>
          <p:cNvSpPr txBox="1"/>
          <p:nvPr/>
        </p:nvSpPr>
        <p:spPr>
          <a:xfrm>
            <a:off x="2817593" y="5835818"/>
            <a:ext cx="914400" cy="400110"/>
          </a:xfrm>
          <a:prstGeom prst="rect">
            <a:avLst/>
          </a:prstGeom>
          <a:noFill/>
        </p:spPr>
        <p:txBody>
          <a:bodyPr wrap="square" rtlCol="0">
            <a:spAutoFit/>
          </a:bodyPr>
          <a:lstStyle/>
          <a:p>
            <a:pPr algn="ctr"/>
            <a:r>
              <a:rPr lang="en-US" sz="2000" b="1" dirty="0" smtClean="0">
                <a:solidFill>
                  <a:prstClr val="white"/>
                </a:solidFill>
              </a:rPr>
              <a:t>2D</a:t>
            </a:r>
            <a:endParaRPr lang="en-US" sz="2000" b="1" dirty="0">
              <a:solidFill>
                <a:prstClr val="white"/>
              </a:solidFill>
            </a:endParaRPr>
          </a:p>
        </p:txBody>
      </p:sp>
      <p:sp>
        <p:nvSpPr>
          <p:cNvPr id="11" name="Rectangle 10"/>
          <p:cNvSpPr/>
          <p:nvPr/>
        </p:nvSpPr>
        <p:spPr>
          <a:xfrm>
            <a:off x="6972716" y="5830669"/>
            <a:ext cx="1860317" cy="646331"/>
          </a:xfrm>
          <a:prstGeom prst="rect">
            <a:avLst/>
          </a:prstGeom>
        </p:spPr>
        <p:txBody>
          <a:bodyPr wrap="none">
            <a:spAutoFit/>
          </a:bodyPr>
          <a:lstStyle/>
          <a:p>
            <a:pPr algn="ctr"/>
            <a:r>
              <a:rPr lang="en-US" b="1" smtClean="0">
                <a:solidFill>
                  <a:prstClr val="white"/>
                </a:solidFill>
              </a:rPr>
              <a:t>Tomosynthesis</a:t>
            </a:r>
            <a:endParaRPr lang="en-US" b="1" dirty="0" smtClean="0">
              <a:solidFill>
                <a:prstClr val="white"/>
              </a:solidFill>
            </a:endParaRPr>
          </a:p>
          <a:p>
            <a:pPr algn="ctr"/>
            <a:r>
              <a:rPr lang="en-US" b="1" dirty="0" smtClean="0">
                <a:solidFill>
                  <a:prstClr val="white"/>
                </a:solidFill>
              </a:rPr>
              <a:t>Slice 27</a:t>
            </a:r>
            <a:endParaRPr lang="en-US" dirty="0">
              <a:solidFill>
                <a:prstClr val="white"/>
              </a:solidFill>
            </a:endParaRPr>
          </a:p>
        </p:txBody>
      </p:sp>
      <p:sp>
        <p:nvSpPr>
          <p:cNvPr id="12" name="TextBox 11"/>
          <p:cNvSpPr txBox="1"/>
          <p:nvPr/>
        </p:nvSpPr>
        <p:spPr>
          <a:xfrm>
            <a:off x="169985" y="178731"/>
            <a:ext cx="2286000" cy="369332"/>
          </a:xfrm>
          <a:prstGeom prst="rect">
            <a:avLst/>
          </a:prstGeom>
          <a:solidFill>
            <a:schemeClr val="tx1"/>
          </a:solidFill>
        </p:spPr>
        <p:txBody>
          <a:bodyPr wrap="square" rtlCol="0">
            <a:spAutoFit/>
          </a:bodyPr>
          <a:lstStyle/>
          <a:p>
            <a:pPr algn="ctr"/>
            <a:endParaRPr lang="en-US" b="1" dirty="0" smtClean="0">
              <a:solidFill>
                <a:prstClr val="white"/>
              </a:solidFill>
            </a:endParaRPr>
          </a:p>
        </p:txBody>
      </p:sp>
      <p:sp>
        <p:nvSpPr>
          <p:cNvPr id="2" name="TextBox 1"/>
          <p:cNvSpPr txBox="1"/>
          <p:nvPr/>
        </p:nvSpPr>
        <p:spPr>
          <a:xfrm>
            <a:off x="3124200" y="825062"/>
            <a:ext cx="526811" cy="369332"/>
          </a:xfrm>
          <a:prstGeom prst="rect">
            <a:avLst/>
          </a:prstGeom>
          <a:noFill/>
        </p:spPr>
        <p:txBody>
          <a:bodyPr wrap="none" rtlCol="0">
            <a:spAutoFit/>
          </a:bodyPr>
          <a:lstStyle/>
          <a:p>
            <a:r>
              <a:rPr lang="en-US" b="1" dirty="0" smtClean="0">
                <a:solidFill>
                  <a:schemeClr val="bg1"/>
                </a:solidFill>
              </a:rPr>
              <a:t>LCC</a:t>
            </a:r>
            <a:endParaRPr lang="en-US" b="1" dirty="0">
              <a:solidFill>
                <a:schemeClr val="bg1"/>
              </a:solidFill>
            </a:endParaRPr>
          </a:p>
        </p:txBody>
      </p:sp>
      <p:sp>
        <p:nvSpPr>
          <p:cNvPr id="13" name="TextBox 12"/>
          <p:cNvSpPr txBox="1"/>
          <p:nvPr/>
        </p:nvSpPr>
        <p:spPr>
          <a:xfrm>
            <a:off x="7636194" y="825062"/>
            <a:ext cx="526811" cy="369332"/>
          </a:xfrm>
          <a:prstGeom prst="rect">
            <a:avLst/>
          </a:prstGeom>
          <a:noFill/>
        </p:spPr>
        <p:txBody>
          <a:bodyPr wrap="none" rtlCol="0">
            <a:spAutoFit/>
          </a:bodyPr>
          <a:lstStyle/>
          <a:p>
            <a:r>
              <a:rPr lang="en-US" b="1" dirty="0" smtClean="0">
                <a:solidFill>
                  <a:schemeClr val="bg1"/>
                </a:solidFill>
              </a:rPr>
              <a:t>LCC</a:t>
            </a:r>
            <a:endParaRPr lang="en-US" b="1" dirty="0">
              <a:solidFill>
                <a:schemeClr val="bg1"/>
              </a:solidFill>
            </a:endParaRPr>
          </a:p>
        </p:txBody>
      </p:sp>
      <p:sp>
        <p:nvSpPr>
          <p:cNvPr id="15" name="Rectangle 14"/>
          <p:cNvSpPr/>
          <p:nvPr/>
        </p:nvSpPr>
        <p:spPr>
          <a:xfrm>
            <a:off x="3855570" y="178731"/>
            <a:ext cx="1495922" cy="369332"/>
          </a:xfrm>
          <a:prstGeom prst="rect">
            <a:avLst/>
          </a:prstGeom>
        </p:spPr>
        <p:txBody>
          <a:bodyPr wrap="none">
            <a:spAutoFit/>
          </a:bodyPr>
          <a:lstStyle/>
          <a:p>
            <a:r>
              <a:rPr lang="en-US" b="1" dirty="0">
                <a:solidFill>
                  <a:schemeClr val="bg1"/>
                </a:solidFill>
              </a:rPr>
              <a:t>Cancer Case </a:t>
            </a:r>
            <a:r>
              <a:rPr lang="en-US" b="1" dirty="0" smtClean="0">
                <a:solidFill>
                  <a:schemeClr val="bg1"/>
                </a:solidFill>
              </a:rPr>
              <a:t>3</a:t>
            </a:r>
            <a:endParaRPr lang="en-US" b="1" dirty="0">
              <a:solidFill>
                <a:schemeClr val="bg1"/>
              </a:solidFill>
            </a:endParaRPr>
          </a:p>
        </p:txBody>
      </p:sp>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03656" y="6644622"/>
            <a:ext cx="4279763" cy="213378"/>
          </a:xfrm>
          <a:prstGeom prst="rect">
            <a:avLst/>
          </a:prstGeom>
        </p:spPr>
      </p:pic>
    </p:spTree>
    <p:extLst>
      <p:ext uri="{BB962C8B-B14F-4D97-AF65-F5344CB8AC3E}">
        <p14:creationId xmlns:p14="http://schemas.microsoft.com/office/powerpoint/2010/main" val="154248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style>
          <a:lnRef idx="2">
            <a:schemeClr val="accent4"/>
          </a:lnRef>
          <a:fillRef idx="1">
            <a:schemeClr val="lt1"/>
          </a:fillRef>
          <a:effectRef idx="0">
            <a:schemeClr val="accent4"/>
          </a:effectRef>
          <a:fontRef idx="minor">
            <a:schemeClr val="dk1"/>
          </a:fontRef>
        </p:style>
        <p:txBody>
          <a:bodyPr/>
          <a:lstStyle/>
          <a:p>
            <a:r>
              <a:rPr lang="en-US" dirty="0" smtClean="0"/>
              <a:t> </a:t>
            </a:r>
            <a:r>
              <a:rPr lang="en-US" dirty="0" smtClean="0">
                <a:solidFill>
                  <a:srgbClr val="002060"/>
                </a:solidFill>
              </a:rPr>
              <a:t>Clinical Study:  </a:t>
            </a:r>
            <a:br>
              <a:rPr lang="en-US" dirty="0" smtClean="0">
                <a:solidFill>
                  <a:srgbClr val="002060"/>
                </a:solidFill>
              </a:rPr>
            </a:br>
            <a:r>
              <a:rPr lang="en-US" dirty="0" smtClean="0">
                <a:solidFill>
                  <a:srgbClr val="002060"/>
                </a:solidFill>
              </a:rPr>
              <a:t> Superimposition of Tissues – Case 1</a:t>
            </a:r>
            <a:endParaRPr lang="en-US" dirty="0">
              <a:solidFill>
                <a:srgbClr val="002060"/>
              </a:solidFill>
            </a:endParaRPr>
          </a:p>
        </p:txBody>
      </p:sp>
      <p:sp>
        <p:nvSpPr>
          <p:cNvPr id="5" name="Content Placeholder 4"/>
          <p:cNvSpPr>
            <a:spLocks noGrp="1"/>
          </p:cNvSpPr>
          <p:nvPr>
            <p:ph sz="half" idx="1"/>
          </p:nvPr>
        </p:nvSpPr>
        <p:spPr>
          <a:xfrm>
            <a:off x="350762" y="1995054"/>
            <a:ext cx="8448524" cy="4053145"/>
          </a:xfrm>
        </p:spPr>
        <p:txBody>
          <a:bodyPr/>
          <a:lstStyle/>
          <a:p>
            <a:pPr marL="342900" indent="-342900">
              <a:buFont typeface="Arial" panose="020B0604020202020204" pitchFamily="34" charset="0"/>
              <a:buChar char="•"/>
            </a:pPr>
            <a:r>
              <a:rPr lang="en-US" sz="2800" b="0" dirty="0" smtClean="0">
                <a:solidFill>
                  <a:srgbClr val="002060"/>
                </a:solidFill>
              </a:rPr>
              <a:t>Combo mode exam completed</a:t>
            </a:r>
          </a:p>
          <a:p>
            <a:pPr marL="342900" indent="-342900">
              <a:buFont typeface="Arial" panose="020B0604020202020204" pitchFamily="34" charset="0"/>
              <a:buChar char="•"/>
            </a:pPr>
            <a:r>
              <a:rPr lang="en-US" sz="2800" b="0" dirty="0" smtClean="0">
                <a:solidFill>
                  <a:srgbClr val="002060"/>
                </a:solidFill>
              </a:rPr>
              <a:t>2D right CC displays density in the subareolar region of the breast</a:t>
            </a:r>
          </a:p>
          <a:p>
            <a:pPr marL="342900" indent="-342900">
              <a:buFont typeface="Arial" panose="020B0604020202020204" pitchFamily="34" charset="0"/>
              <a:buChar char="•"/>
            </a:pPr>
            <a:r>
              <a:rPr lang="en-US" sz="2800" b="0" dirty="0" smtClean="0">
                <a:solidFill>
                  <a:srgbClr val="002060"/>
                </a:solidFill>
              </a:rPr>
              <a:t>Tomosynthesis displays overlapping tissue</a:t>
            </a:r>
            <a:endParaRPr lang="en-US" sz="2800" b="0" dirty="0">
              <a:solidFill>
                <a:srgbClr val="002060"/>
              </a:solidFill>
            </a:endParaRPr>
          </a:p>
        </p:txBody>
      </p:sp>
      <p:sp>
        <p:nvSpPr>
          <p:cNvPr id="2" name="Slide Number Placeholder 1"/>
          <p:cNvSpPr>
            <a:spLocks noGrp="1"/>
          </p:cNvSpPr>
          <p:nvPr>
            <p:ph type="sldNum" sz="quarter" idx="4"/>
          </p:nvPr>
        </p:nvSpPr>
        <p:spPr>
          <a:xfrm>
            <a:off x="8799286" y="6475385"/>
            <a:ext cx="461671" cy="362856"/>
          </a:xfrm>
        </p:spPr>
        <p:txBody>
          <a:bodyPr/>
          <a:lstStyle/>
          <a:p>
            <a:fld id="{6453F95C-7FA8-E048-BEDD-3F6B9882286F}" type="slidenum">
              <a:rPr lang="en-US" smtClean="0"/>
              <a:pPr/>
              <a:t>45</a:t>
            </a:fld>
            <a:endParaRPr lang="en-US" dirty="0"/>
          </a:p>
        </p:txBody>
      </p:sp>
    </p:spTree>
    <p:extLst>
      <p:ext uri="{BB962C8B-B14F-4D97-AF65-F5344CB8AC3E}">
        <p14:creationId xmlns:p14="http://schemas.microsoft.com/office/powerpoint/2010/main" val="36790779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ChangeArrowheads="1"/>
          </p:cNvSpPr>
          <p:nvPr/>
        </p:nvSpPr>
        <p:spPr bwMode="auto">
          <a:xfrm>
            <a:off x="16844" y="25367"/>
            <a:ext cx="9144000" cy="6858000"/>
          </a:xfrm>
          <a:prstGeom prst="rect">
            <a:avLst/>
          </a:prstGeom>
          <a:solidFill>
            <a:schemeClr val="tx1"/>
          </a:solidFill>
          <a:ln w="9525">
            <a:noFill/>
            <a:miter lim="800000"/>
            <a:headEnd/>
            <a:tailEnd/>
          </a:ln>
          <a:effectLst>
            <a:outerShdw blurRad="63500" dist="23000" dir="5400000" rotWithShape="0">
              <a:srgbClr val="000000">
                <a:alpha val="34998"/>
              </a:srgbClr>
            </a:outerShdw>
          </a:effectLst>
        </p:spPr>
        <p:txBody>
          <a:bodyPr anchor="ctr"/>
          <a:lstStyle/>
          <a:p>
            <a:pPr algn="ctr" defTabSz="914400">
              <a:defRPr/>
            </a:pPr>
            <a:endParaRPr lang="en-US" dirty="0">
              <a:solidFill>
                <a:srgbClr val="FFFFFF"/>
              </a:solidFill>
              <a:latin typeface="Calisto MT" charset="0"/>
            </a:endParaRPr>
          </a:p>
        </p:txBody>
      </p:sp>
      <p:pic>
        <p:nvPicPr>
          <p:cNvPr id="47107" name="Picture 1" descr="01050205_2007-05-13_RCC_1.2.840.113681.2203806948.756.3348825943.295.1.t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598863" cy="6858000"/>
          </a:xfrm>
          <a:prstGeom prst="rect">
            <a:avLst/>
          </a:prstGeom>
          <a:noFill/>
          <a:ln w="9525">
            <a:noFill/>
            <a:miter lim="800000"/>
            <a:headEnd/>
            <a:tailEnd/>
          </a:ln>
        </p:spPr>
      </p:pic>
      <p:sp>
        <p:nvSpPr>
          <p:cNvPr id="47110" name="TextBox 5"/>
          <p:cNvSpPr txBox="1">
            <a:spLocks noChangeArrowheads="1"/>
          </p:cNvSpPr>
          <p:nvPr/>
        </p:nvSpPr>
        <p:spPr bwMode="auto">
          <a:xfrm>
            <a:off x="914400" y="457200"/>
            <a:ext cx="838200" cy="381000"/>
          </a:xfrm>
          <a:prstGeom prst="rect">
            <a:avLst/>
          </a:prstGeom>
          <a:noFill/>
          <a:ln w="9525">
            <a:noFill/>
            <a:miter lim="800000"/>
            <a:headEnd/>
            <a:tailEnd/>
          </a:ln>
        </p:spPr>
        <p:txBody>
          <a:bodyPr>
            <a:spAutoFit/>
          </a:bodyPr>
          <a:lstStyle/>
          <a:p>
            <a:pPr algn="ctr" defTabSz="914400"/>
            <a:r>
              <a:rPr lang="en-US" b="1" dirty="0">
                <a:solidFill>
                  <a:srgbClr val="FFFFFF"/>
                </a:solidFill>
              </a:rPr>
              <a:t>RCC</a:t>
            </a:r>
          </a:p>
        </p:txBody>
      </p:sp>
      <p:sp>
        <p:nvSpPr>
          <p:cNvPr id="47111" name="TextBox 7"/>
          <p:cNvSpPr txBox="1">
            <a:spLocks noChangeArrowheads="1"/>
          </p:cNvSpPr>
          <p:nvPr/>
        </p:nvSpPr>
        <p:spPr bwMode="auto">
          <a:xfrm>
            <a:off x="914400" y="6172200"/>
            <a:ext cx="838200" cy="381000"/>
          </a:xfrm>
          <a:prstGeom prst="rect">
            <a:avLst/>
          </a:prstGeom>
          <a:noFill/>
          <a:ln w="9525">
            <a:noFill/>
            <a:miter lim="800000"/>
            <a:headEnd/>
            <a:tailEnd/>
          </a:ln>
        </p:spPr>
        <p:txBody>
          <a:bodyPr>
            <a:spAutoFit/>
          </a:bodyPr>
          <a:lstStyle/>
          <a:p>
            <a:pPr algn="ctr" defTabSz="914400"/>
            <a:r>
              <a:rPr lang="en-US" b="1" dirty="0">
                <a:solidFill>
                  <a:srgbClr val="FFFFFF"/>
                </a:solidFill>
              </a:rPr>
              <a:t>2D</a:t>
            </a:r>
          </a:p>
        </p:txBody>
      </p:sp>
      <p:sp>
        <p:nvSpPr>
          <p:cNvPr id="9" name="Rectangle 8"/>
          <p:cNvSpPr/>
          <p:nvPr/>
        </p:nvSpPr>
        <p:spPr>
          <a:xfrm>
            <a:off x="468313" y="2660650"/>
            <a:ext cx="1417637" cy="1346200"/>
          </a:xfrm>
          <a:prstGeom prst="rect">
            <a:avLst/>
          </a:prstGeom>
          <a:noFill/>
          <a:ln w="317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dirty="0">
              <a:solidFill>
                <a:srgbClr val="FFFFFF"/>
              </a:solidFill>
              <a:ea typeface="ＭＳ Ｐゴシック" charset="-128"/>
            </a:endParaRPr>
          </a:p>
        </p:txBody>
      </p:sp>
      <p:sp>
        <p:nvSpPr>
          <p:cNvPr id="2" name="Rectangle 1"/>
          <p:cNvSpPr/>
          <p:nvPr/>
        </p:nvSpPr>
        <p:spPr>
          <a:xfrm>
            <a:off x="468313" y="103080"/>
            <a:ext cx="1143262" cy="369332"/>
          </a:xfrm>
          <a:prstGeom prst="rect">
            <a:avLst/>
          </a:prstGeom>
        </p:spPr>
        <p:txBody>
          <a:bodyPr wrap="none">
            <a:spAutoFit/>
          </a:bodyPr>
          <a:lstStyle/>
          <a:p>
            <a:pPr defTabSz="914400"/>
            <a:r>
              <a:rPr lang="en-US" b="1" dirty="0" smtClean="0">
                <a:solidFill>
                  <a:prstClr val="white"/>
                </a:solidFill>
              </a:rPr>
              <a:t>SIP Case</a:t>
            </a:r>
            <a:r>
              <a:rPr lang="en-US" dirty="0" smtClean="0">
                <a:solidFill>
                  <a:prstClr val="white"/>
                </a:solidFill>
              </a:rPr>
              <a:t> 1</a:t>
            </a:r>
            <a:endParaRPr lang="en-US" dirty="0">
              <a:solidFill>
                <a:prstClr val="white"/>
              </a:solidFill>
            </a:endParaRPr>
          </a:p>
        </p:txBody>
      </p:sp>
      <p:sp>
        <p:nvSpPr>
          <p:cNvPr id="47109" name="TextBox 4"/>
          <p:cNvSpPr txBox="1">
            <a:spLocks noChangeArrowheads="1"/>
          </p:cNvSpPr>
          <p:nvPr/>
        </p:nvSpPr>
        <p:spPr bwMode="auto">
          <a:xfrm>
            <a:off x="4588844" y="457200"/>
            <a:ext cx="838200" cy="381000"/>
          </a:xfrm>
          <a:prstGeom prst="rect">
            <a:avLst/>
          </a:prstGeom>
          <a:noFill/>
          <a:ln w="9525">
            <a:noFill/>
            <a:miter lim="800000"/>
            <a:headEnd/>
            <a:tailEnd/>
          </a:ln>
        </p:spPr>
        <p:txBody>
          <a:bodyPr>
            <a:spAutoFit/>
          </a:bodyPr>
          <a:lstStyle/>
          <a:p>
            <a:pPr algn="ctr" defTabSz="914400"/>
            <a:r>
              <a:rPr lang="en-US" dirty="0">
                <a:solidFill>
                  <a:srgbClr val="FFFFFF"/>
                </a:solidFill>
              </a:rPr>
              <a:t>RCC</a:t>
            </a:r>
          </a:p>
        </p:txBody>
      </p:sp>
      <p:pic>
        <p:nvPicPr>
          <p:cNvPr id="11" name="01050205_RCC_FULL_TOMO.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3718"/>
          <a:stretch>
            <a:fillRect/>
          </a:stretch>
        </p:blipFill>
        <p:spPr bwMode="auto">
          <a:xfrm>
            <a:off x="5282689" y="-22258"/>
            <a:ext cx="3714750" cy="6905625"/>
          </a:xfrm>
          <a:prstGeom prst="rect">
            <a:avLst/>
          </a:prstGeom>
          <a:noFill/>
          <a:ln w="9525">
            <a:noFill/>
            <a:miter lim="800000"/>
            <a:headEnd/>
            <a:tailEnd/>
          </a:ln>
        </p:spPr>
      </p:pic>
      <p:sp>
        <p:nvSpPr>
          <p:cNvPr id="47113" name="TextBox 9"/>
          <p:cNvSpPr txBox="1">
            <a:spLocks noChangeArrowheads="1"/>
          </p:cNvSpPr>
          <p:nvPr/>
        </p:nvSpPr>
        <p:spPr bwMode="auto">
          <a:xfrm>
            <a:off x="3688426" y="5993368"/>
            <a:ext cx="2012772" cy="369332"/>
          </a:xfrm>
          <a:prstGeom prst="rect">
            <a:avLst/>
          </a:prstGeom>
          <a:noFill/>
          <a:ln w="9525">
            <a:noFill/>
            <a:miter lim="800000"/>
            <a:headEnd/>
            <a:tailEnd/>
          </a:ln>
        </p:spPr>
        <p:txBody>
          <a:bodyPr wrap="square">
            <a:spAutoFit/>
          </a:bodyPr>
          <a:lstStyle/>
          <a:p>
            <a:pPr algn="ctr" defTabSz="914400"/>
            <a:r>
              <a:rPr lang="en-US" dirty="0" smtClean="0">
                <a:solidFill>
                  <a:srgbClr val="FFFFFF"/>
                </a:solidFill>
              </a:rPr>
              <a:t>Tomosynthesis slice</a:t>
            </a:r>
            <a:endParaRPr lang="en-US" dirty="0">
              <a:solidFill>
                <a:srgbClr val="FFFFFF"/>
              </a:solidFill>
            </a:endParaRPr>
          </a:p>
        </p:txBody>
      </p:sp>
    </p:spTree>
    <p:extLst>
      <p:ext uri="{BB962C8B-B14F-4D97-AF65-F5344CB8AC3E}">
        <p14:creationId xmlns:p14="http://schemas.microsoft.com/office/powerpoint/2010/main" val="11966327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p:cTn id="7" fill="hold" display="0">
                  <p:stCondLst>
                    <p:cond delay="indefinite"/>
                  </p:stCondLst>
                  <p:endCondLst>
                    <p:cond evt="onNext" delay="0">
                      <p:tgtEl>
                        <p:sldTgt/>
                      </p:tgtEl>
                    </p:cond>
                    <p:cond evt="onPrev" delay="0">
                      <p:tgtEl>
                        <p:sldTgt/>
                      </p:tgtEl>
                    </p:cond>
                  </p:endCondLst>
                </p:cTn>
                <p:tgtEl>
                  <p:spTgt spid="11"/>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5" descr="01050205_2007-05-13_RCC_1.2.840.113681.1.0.1.3463919756.1181707878.46780.16_014.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3538538" cy="6858000"/>
          </a:xfrm>
          <a:prstGeom prst="rect">
            <a:avLst/>
          </a:prstGeom>
          <a:noFill/>
          <a:ln w="9525">
            <a:noFill/>
            <a:miter lim="800000"/>
            <a:headEnd/>
            <a:tailEnd/>
          </a:ln>
        </p:spPr>
      </p:pic>
      <p:pic>
        <p:nvPicPr>
          <p:cNvPr id="48132" name="Picture 1" descr="01050205_2007-05-13_RCC_1.2.840.113681.1.0.1.3463919756.1181707878.46780.16_018.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0"/>
            <a:ext cx="3538538" cy="6858000"/>
          </a:xfrm>
          <a:prstGeom prst="rect">
            <a:avLst/>
          </a:prstGeom>
          <a:noFill/>
          <a:ln w="9525">
            <a:noFill/>
            <a:miter lim="800000"/>
            <a:headEnd/>
            <a:tailEnd/>
          </a:ln>
        </p:spPr>
      </p:pic>
      <p:pic>
        <p:nvPicPr>
          <p:cNvPr id="48133" name="Picture 2" descr="01050205_2007-05-13_RCC_1.2.840.113681.1.0.1.3463919756.1181707878.46780.16_022.t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0"/>
            <a:ext cx="3538538" cy="6858000"/>
          </a:xfrm>
          <a:prstGeom prst="rect">
            <a:avLst/>
          </a:prstGeom>
          <a:noFill/>
          <a:ln w="9525">
            <a:noFill/>
            <a:miter lim="800000"/>
            <a:headEnd/>
            <a:tailEnd/>
          </a:ln>
        </p:spPr>
      </p:pic>
      <p:pic>
        <p:nvPicPr>
          <p:cNvPr id="48134" name="Picture 3" descr="01050205_2007-05-13_RCC_1.2.840.113681.1.0.1.3463919756.1181707878.46780.16_026.t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48263" y="0"/>
            <a:ext cx="3538537" cy="6858000"/>
          </a:xfrm>
          <a:prstGeom prst="rect">
            <a:avLst/>
          </a:prstGeom>
          <a:noFill/>
          <a:ln w="9525">
            <a:noFill/>
            <a:miter lim="800000"/>
            <a:headEnd/>
            <a:tailEnd/>
          </a:ln>
        </p:spPr>
      </p:pic>
      <p:pic>
        <p:nvPicPr>
          <p:cNvPr id="48135" name="Picture 4" descr="01050205_2007-05-13_RCC_1.2.840.113681.1.0.1.3463919756.1181707878.46780.16_030.t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05663" y="304800"/>
            <a:ext cx="2090737" cy="6553200"/>
          </a:xfrm>
          <a:prstGeom prst="rect">
            <a:avLst/>
          </a:prstGeom>
          <a:noFill/>
          <a:ln w="9525">
            <a:noFill/>
            <a:miter lim="800000"/>
            <a:headEnd/>
            <a:tailEnd/>
          </a:ln>
        </p:spPr>
      </p:pic>
      <p:sp>
        <p:nvSpPr>
          <p:cNvPr id="48136" name="Rectangle 6"/>
          <p:cNvSpPr>
            <a:spLocks noChangeArrowheads="1"/>
          </p:cNvSpPr>
          <p:nvPr/>
        </p:nvSpPr>
        <p:spPr bwMode="auto">
          <a:xfrm>
            <a:off x="304800" y="381000"/>
            <a:ext cx="8569325" cy="369332"/>
          </a:xfrm>
          <a:prstGeom prst="rect">
            <a:avLst/>
          </a:prstGeom>
          <a:noFill/>
          <a:ln w="9525">
            <a:noFill/>
            <a:miter lim="800000"/>
            <a:headEnd/>
            <a:tailEnd/>
          </a:ln>
        </p:spPr>
        <p:txBody>
          <a:bodyPr wrap="square">
            <a:spAutoFit/>
          </a:bodyPr>
          <a:lstStyle/>
          <a:p>
            <a:r>
              <a:rPr lang="en-US" dirty="0">
                <a:solidFill>
                  <a:srgbClr val="FFFFFF"/>
                </a:solidFill>
                <a:latin typeface="Calibri" charset="0"/>
              </a:rPr>
              <a:t> </a:t>
            </a:r>
            <a:r>
              <a:rPr lang="en-US" b="1" dirty="0">
                <a:solidFill>
                  <a:srgbClr val="FFFFFF"/>
                </a:solidFill>
                <a:latin typeface="Calibri" charset="0"/>
              </a:rPr>
              <a:t>Slice 14	         	</a:t>
            </a:r>
            <a:r>
              <a:rPr lang="en-US" b="1" dirty="0" smtClean="0">
                <a:solidFill>
                  <a:srgbClr val="FFFFFF"/>
                </a:solidFill>
                <a:latin typeface="Calibri" charset="0"/>
              </a:rPr>
              <a:t>18</a:t>
            </a:r>
            <a:r>
              <a:rPr lang="en-US" b="1" dirty="0">
                <a:solidFill>
                  <a:srgbClr val="FFFFFF"/>
                </a:solidFill>
                <a:latin typeface="Calibri" charset="0"/>
              </a:rPr>
              <a:t>	       	22                       26		          </a:t>
            </a:r>
            <a:r>
              <a:rPr lang="en-US" b="1" dirty="0" smtClean="0">
                <a:solidFill>
                  <a:srgbClr val="FFFFFF"/>
                </a:solidFill>
                <a:latin typeface="Calibri" charset="0"/>
              </a:rPr>
              <a:t>30</a:t>
            </a:r>
            <a:endParaRPr lang="en-US" b="1" dirty="0">
              <a:solidFill>
                <a:srgbClr val="FFFFFF"/>
              </a:solidFill>
              <a:latin typeface="Calibri" charset="0"/>
            </a:endParaRPr>
          </a:p>
        </p:txBody>
      </p:sp>
      <p:sp>
        <p:nvSpPr>
          <p:cNvPr id="2" name="Rectangle 1"/>
          <p:cNvSpPr/>
          <p:nvPr/>
        </p:nvSpPr>
        <p:spPr>
          <a:xfrm>
            <a:off x="0" y="-29090"/>
            <a:ext cx="1143262" cy="369332"/>
          </a:xfrm>
          <a:prstGeom prst="rect">
            <a:avLst/>
          </a:prstGeom>
        </p:spPr>
        <p:txBody>
          <a:bodyPr wrap="none">
            <a:spAutoFit/>
          </a:bodyPr>
          <a:lstStyle/>
          <a:p>
            <a:r>
              <a:rPr lang="en-US" b="1" dirty="0">
                <a:solidFill>
                  <a:schemeClr val="bg1"/>
                </a:solidFill>
              </a:rPr>
              <a:t>SIP Case 1</a:t>
            </a:r>
          </a:p>
        </p:txBody>
      </p:sp>
      <p:sp>
        <p:nvSpPr>
          <p:cNvPr id="4" name="Slide Number Placeholder 3"/>
          <p:cNvSpPr>
            <a:spLocks noGrp="1"/>
          </p:cNvSpPr>
          <p:nvPr>
            <p:ph type="sldNum" sz="quarter" idx="4"/>
          </p:nvPr>
        </p:nvSpPr>
        <p:spPr/>
        <p:txBody>
          <a:bodyPr/>
          <a:lstStyle/>
          <a:p>
            <a:pPr algn="ctr"/>
            <a:fld id="{6453F95C-7FA8-E048-BEDD-3F6B9882286F}" type="slidenum">
              <a:rPr lang="en-US" smtClean="0"/>
              <a:pPr algn="ctr"/>
              <a:t>47</a:t>
            </a:fld>
            <a:endParaRPr lang="en-US" dirty="0"/>
          </a:p>
        </p:txBody>
      </p:sp>
    </p:spTree>
    <p:extLst>
      <p:ext uri="{BB962C8B-B14F-4D97-AF65-F5344CB8AC3E}">
        <p14:creationId xmlns:p14="http://schemas.microsoft.com/office/powerpoint/2010/main" val="1140535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pPr eaLnBrk="1" hangingPunct="1">
              <a:defRPr/>
            </a:pPr>
            <a:r>
              <a:rPr lang="en-US" dirty="0" smtClean="0">
                <a:solidFill>
                  <a:srgbClr val="002060"/>
                </a:solidFill>
                <a:cs typeface="+mj-cs"/>
              </a:rPr>
              <a:t>The Future of Breast Imaging</a:t>
            </a:r>
          </a:p>
        </p:txBody>
      </p:sp>
      <p:sp>
        <p:nvSpPr>
          <p:cNvPr id="156677" name="Rectangle 1"/>
          <p:cNvSpPr>
            <a:spLocks noChangeArrowheads="1"/>
          </p:cNvSpPr>
          <p:nvPr/>
        </p:nvSpPr>
        <p:spPr bwMode="auto">
          <a:xfrm>
            <a:off x="228600" y="6181790"/>
            <a:ext cx="9144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sz="800" i="1" dirty="0">
                <a:solidFill>
                  <a:schemeClr val="bg1"/>
                </a:solidFill>
                <a:latin typeface="Calibri" pitchFamily="34" charset="0"/>
              </a:rPr>
              <a:t>Hologic, Dimensions, Selenia, and other associated logos are trademarks and/or registered trademarks of Hologic, Inc. and/or its subsidiaries in the United States and /or other countries. </a:t>
            </a:r>
            <a:endParaRPr lang="en-US" sz="1100" i="1" dirty="0">
              <a:solidFill>
                <a:schemeClr val="bg1"/>
              </a:solidFill>
              <a:latin typeface="Calibri" pitchFamily="34" charset="0"/>
            </a:endParaRPr>
          </a:p>
        </p:txBody>
      </p:sp>
      <p:sp>
        <p:nvSpPr>
          <p:cNvPr id="2" name="Slide Number Placeholder 1"/>
          <p:cNvSpPr>
            <a:spLocks noGrp="1"/>
          </p:cNvSpPr>
          <p:nvPr>
            <p:ph type="sldNum" sz="quarter" idx="4"/>
          </p:nvPr>
        </p:nvSpPr>
        <p:spPr/>
        <p:txBody>
          <a:bodyPr/>
          <a:lstStyle/>
          <a:p>
            <a:pPr algn="ctr"/>
            <a:fld id="{6453F95C-7FA8-E048-BEDD-3F6B9882286F}" type="slidenum">
              <a:rPr lang="en-US" smtClean="0"/>
              <a:pPr algn="ctr"/>
              <a:t>48</a:t>
            </a:fld>
            <a:endParaRPr lang="en-US"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233698" y="3010880"/>
            <a:ext cx="3547445" cy="1027281"/>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50763" y="2185247"/>
            <a:ext cx="4572000" cy="3048000"/>
          </a:xfrm>
          <a:prstGeom prst="rect">
            <a:avLst/>
          </a:prstGeom>
        </p:spPr>
      </p:pic>
    </p:spTree>
    <p:extLst>
      <p:ext uri="{BB962C8B-B14F-4D97-AF65-F5344CB8AC3E}">
        <p14:creationId xmlns:p14="http://schemas.microsoft.com/office/powerpoint/2010/main" val="3454682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763" y="274639"/>
            <a:ext cx="8454571" cy="531606"/>
          </a:xfrm>
        </p:spPr>
        <p:txBody>
          <a:bodyPr>
            <a:normAutofit/>
          </a:bodyPr>
          <a:lstStyle/>
          <a:p>
            <a:pPr algn="l"/>
            <a:r>
              <a:rPr lang="en-US" sz="2800" dirty="0"/>
              <a:t>Additional publication information</a:t>
            </a:r>
          </a:p>
        </p:txBody>
      </p:sp>
      <p:sp>
        <p:nvSpPr>
          <p:cNvPr id="3" name="Content Placeholder 2"/>
          <p:cNvSpPr>
            <a:spLocks noGrp="1"/>
          </p:cNvSpPr>
          <p:nvPr>
            <p:ph sz="half" idx="1"/>
          </p:nvPr>
        </p:nvSpPr>
        <p:spPr>
          <a:xfrm>
            <a:off x="350763" y="806245"/>
            <a:ext cx="8596592" cy="5614220"/>
          </a:xfrm>
        </p:spPr>
        <p:txBody>
          <a:bodyPr>
            <a:noAutofit/>
          </a:bodyPr>
          <a:lstStyle/>
          <a:p>
            <a:pPr marL="400050" lvl="0" indent="-228600">
              <a:buFont typeface="+mj-lt"/>
              <a:buAutoNum type="arabicPeriod"/>
            </a:pPr>
            <a:r>
              <a:rPr lang="en-US" sz="800" dirty="0" smtClean="0"/>
              <a:t>FDA PMA submission P080003/S001.</a:t>
            </a:r>
          </a:p>
          <a:p>
            <a:pPr marL="411162" indent="-228600">
              <a:buFont typeface="+mj-lt"/>
              <a:buAutoNum type="arabicPeriod"/>
            </a:pPr>
            <a:r>
              <a:rPr lang="en-US" sz="800" dirty="0" smtClean="0"/>
              <a:t>Friedewald SM, Rafferty EA, Rose SL, Durand MA, Plecha DM, Greenberg JS, Hayes MK, Copit DS, Carlson KL, Cink TM, Barke LD, Greer LN, Miller DP, Conant EF. Breast cancer screening using tomosynthesis in combination with digital mammography. JAMA. 2014 Jun 25;311(24):2499-507. doi: 10.1001/jama.2014.6095.</a:t>
            </a:r>
          </a:p>
          <a:p>
            <a:pPr marL="411162" indent="-228600">
              <a:buFont typeface="+mj-lt"/>
              <a:buAutoNum type="arabicPeriod"/>
            </a:pPr>
            <a:r>
              <a:rPr lang="en-US" sz="800" dirty="0" smtClean="0"/>
              <a:t>Skaane P, Bandos AI, Gullien R, Eben EB, Ekseth U, Haakenaasen U, Izadi M, Jebsen IN, Jahr G, </a:t>
            </a:r>
            <a:r>
              <a:rPr lang="en-US" sz="800" dirty="0" err="1" smtClean="0"/>
              <a:t>Krager</a:t>
            </a:r>
            <a:r>
              <a:rPr lang="en-US" sz="800" dirty="0" smtClean="0"/>
              <a:t> M, Niklason LT, </a:t>
            </a:r>
            <a:r>
              <a:rPr lang="en-US" sz="800" dirty="0" err="1" smtClean="0"/>
              <a:t>Hofvind</a:t>
            </a:r>
            <a:r>
              <a:rPr lang="en-US" sz="800" dirty="0" smtClean="0"/>
              <a:t> S, Gur D. Comparison of digital mammography alone and digital mammography plus tomosynthesis in a population-based screening program. Radiology. 2013 Apr;267(1):47-56. doi:10.1148/radiol.12121373. Epub 2013 Jan 7. </a:t>
            </a:r>
          </a:p>
          <a:p>
            <a:pPr marL="411162" lvl="0" indent="-228600">
              <a:buFont typeface="+mj-lt"/>
              <a:buAutoNum type="arabicPeriod"/>
            </a:pPr>
            <a:r>
              <a:rPr lang="en-US" sz="800" dirty="0" smtClean="0"/>
              <a:t>Ciatto S, Houssami N, Bernardi D, </a:t>
            </a:r>
            <a:r>
              <a:rPr lang="en-US" sz="800" dirty="0" err="1" smtClean="0"/>
              <a:t>Caumo</a:t>
            </a:r>
            <a:r>
              <a:rPr lang="en-US" sz="800" dirty="0" smtClean="0"/>
              <a:t> F, Pellegrini M, </a:t>
            </a:r>
            <a:r>
              <a:rPr lang="en-US" sz="800" dirty="0" err="1" smtClean="0"/>
              <a:t>Brunelli</a:t>
            </a:r>
            <a:r>
              <a:rPr lang="en-US" sz="800" dirty="0" smtClean="0"/>
              <a:t> S, </a:t>
            </a:r>
            <a:r>
              <a:rPr lang="en-US" sz="800" dirty="0" err="1" smtClean="0"/>
              <a:t>Tuttobene</a:t>
            </a:r>
            <a:r>
              <a:rPr lang="en-US" sz="800" dirty="0" smtClean="0"/>
              <a:t> P, </a:t>
            </a:r>
            <a:r>
              <a:rPr lang="en-US" sz="800" dirty="0" err="1" smtClean="0"/>
              <a:t>Bricolo</a:t>
            </a:r>
            <a:r>
              <a:rPr lang="en-US" sz="800" dirty="0" smtClean="0"/>
              <a:t> P, </a:t>
            </a:r>
            <a:r>
              <a:rPr lang="en-US" sz="800" dirty="0" err="1" smtClean="0"/>
              <a:t>Fantò</a:t>
            </a:r>
            <a:r>
              <a:rPr lang="en-US" sz="800" dirty="0" smtClean="0"/>
              <a:t> C, </a:t>
            </a:r>
            <a:r>
              <a:rPr lang="en-US" sz="800" dirty="0" err="1" smtClean="0"/>
              <a:t>Valentini</a:t>
            </a:r>
            <a:r>
              <a:rPr lang="en-US" sz="800" dirty="0" smtClean="0"/>
              <a:t> M, </a:t>
            </a:r>
            <a:r>
              <a:rPr lang="en-US" sz="800" dirty="0" err="1" smtClean="0"/>
              <a:t>Montemezzi</a:t>
            </a:r>
            <a:r>
              <a:rPr lang="en-US" sz="800" dirty="0" smtClean="0"/>
              <a:t> S, </a:t>
            </a:r>
            <a:r>
              <a:rPr lang="en-US" sz="800" dirty="0" err="1" smtClean="0"/>
              <a:t>Macaskill</a:t>
            </a:r>
            <a:r>
              <a:rPr lang="en-US" sz="800" dirty="0" smtClean="0"/>
              <a:t> P. Integration of 3D digital mammography with tomosynthesis for population breast-cancer screening (STORM): a prospective comparison study. Lancet Oncol. 2013 Jun;14(7):583-9. doi:10.1016/S1470-2045(13)70134-7. Epub 2013 Apr 25. </a:t>
            </a:r>
          </a:p>
          <a:p>
            <a:pPr marL="411162" indent="-228600">
              <a:buFont typeface="+mj-lt"/>
              <a:buAutoNum type="arabicPeriod"/>
            </a:pPr>
            <a:r>
              <a:rPr lang="en-US" sz="800" dirty="0" smtClean="0"/>
              <a:t>Rose SL, Tidwell AL, </a:t>
            </a:r>
            <a:r>
              <a:rPr lang="en-US" sz="800" dirty="0" err="1" smtClean="0"/>
              <a:t>Bujnoch</a:t>
            </a:r>
            <a:r>
              <a:rPr lang="en-US" sz="800" dirty="0" smtClean="0"/>
              <a:t> LJ, </a:t>
            </a:r>
            <a:r>
              <a:rPr lang="en-US" sz="800" dirty="0" err="1" smtClean="0"/>
              <a:t>Kushwaha</a:t>
            </a:r>
            <a:r>
              <a:rPr lang="en-US" sz="800" dirty="0" smtClean="0"/>
              <a:t> AC, </a:t>
            </a:r>
            <a:r>
              <a:rPr lang="en-US" sz="800" dirty="0" err="1" smtClean="0"/>
              <a:t>Nordmann</a:t>
            </a:r>
            <a:r>
              <a:rPr lang="en-US" sz="800" dirty="0" smtClean="0"/>
              <a:t> AS, Sexton R Jr. Implementation of breast tomosynthesis in a routine screening practice: an observational study. AJR Am J </a:t>
            </a:r>
            <a:r>
              <a:rPr lang="en-US" sz="800" dirty="0" err="1" smtClean="0"/>
              <a:t>Roentgenol</a:t>
            </a:r>
            <a:r>
              <a:rPr lang="en-US" sz="800" dirty="0" smtClean="0"/>
              <a:t>. 2013 Jun;200(6):1401-8. doi:10.2214/AJR.12.9672. </a:t>
            </a:r>
          </a:p>
          <a:p>
            <a:pPr marL="411162" indent="-228600">
              <a:buFont typeface="+mj-lt"/>
              <a:buAutoNum type="arabicPeriod"/>
            </a:pPr>
            <a:r>
              <a:rPr lang="en-US" sz="800" dirty="0" smtClean="0"/>
              <a:t>Conant E, </a:t>
            </a:r>
            <a:r>
              <a:rPr lang="en-US" sz="800" dirty="0" err="1" smtClean="0"/>
              <a:t>Mitra</a:t>
            </a:r>
            <a:r>
              <a:rPr lang="en-US" sz="800" dirty="0" smtClean="0"/>
              <a:t> N, McCarthy A, et al.  “Implementing Digital Breast Tomosynthesis (DBT) in a Screening Population: PPV1 as a Measure of Outcome” (paper presented at the annual meeting of the Radiological Society of North America, Chicago, Il, December 2013). </a:t>
            </a:r>
          </a:p>
          <a:p>
            <a:pPr marL="411162" indent="-228600">
              <a:buFont typeface="+mj-lt"/>
              <a:buAutoNum type="arabicPeriod"/>
            </a:pPr>
            <a:r>
              <a:rPr lang="en-US" sz="800" dirty="0" smtClean="0"/>
              <a:t>Greenberg J, </a:t>
            </a:r>
            <a:r>
              <a:rPr lang="en-US" sz="800" dirty="0" err="1" smtClean="0"/>
              <a:t>Javitt</a:t>
            </a:r>
            <a:r>
              <a:rPr lang="en-US" sz="800" dirty="0" smtClean="0"/>
              <a:t> M, </a:t>
            </a:r>
            <a:r>
              <a:rPr lang="en-US" sz="800" dirty="0" err="1" smtClean="0"/>
              <a:t>Katzen</a:t>
            </a:r>
            <a:r>
              <a:rPr lang="en-US" sz="800" dirty="0" smtClean="0"/>
              <a:t> J, et al. “Clinical Performance Metrics of 3D Digital Breast Tomosynthesis Compared With 2D Digital Mammography for Breast Cancer Screening in Community Practice.” </a:t>
            </a:r>
            <a:r>
              <a:rPr lang="en-US" sz="800" i="1" dirty="0" smtClean="0"/>
              <a:t>AJR Am J </a:t>
            </a:r>
            <a:r>
              <a:rPr lang="en-US" sz="800" i="1" dirty="0" err="1" smtClean="0"/>
              <a:t>Roentgenol</a:t>
            </a:r>
            <a:r>
              <a:rPr lang="en-US" sz="800" i="1" dirty="0" smtClean="0"/>
              <a:t>. </a:t>
            </a:r>
            <a:r>
              <a:rPr lang="en-US" sz="800" dirty="0" smtClean="0"/>
              <a:t>2014 Sept; 203:687-693. Epub 2014 Jun 11. </a:t>
            </a:r>
          </a:p>
          <a:p>
            <a:pPr marL="411162" indent="-228600">
              <a:buFont typeface="+mj-lt"/>
              <a:buAutoNum type="arabicPeriod"/>
            </a:pPr>
            <a:r>
              <a:rPr lang="en-US" sz="800" dirty="0" smtClean="0"/>
              <a:t>Haas B, </a:t>
            </a:r>
            <a:r>
              <a:rPr lang="en-US" sz="800" dirty="0" err="1" smtClean="0"/>
              <a:t>Kalra</a:t>
            </a:r>
            <a:r>
              <a:rPr lang="en-US" sz="800" dirty="0" smtClean="0"/>
              <a:t> V, Geisel J et al. “Comparison of Tomosynthesis Plus Digital Mammography and Digital Mammography Alone for Breast Cancer Screening” </a:t>
            </a:r>
            <a:r>
              <a:rPr lang="en-US" sz="800" i="1" dirty="0" smtClean="0"/>
              <a:t>Radiology</a:t>
            </a:r>
            <a:r>
              <a:rPr lang="en-US" sz="800" dirty="0" smtClean="0"/>
              <a:t>. 2013 Dec;269(3):694-700. Epub 2013 Jul 30.</a:t>
            </a:r>
          </a:p>
          <a:p>
            <a:pPr marL="411162" lvl="0" indent="-228600">
              <a:buFont typeface="+mj-lt"/>
              <a:buAutoNum type="arabicPeriod"/>
            </a:pPr>
            <a:r>
              <a:rPr lang="en-US" sz="800" dirty="0" smtClean="0"/>
              <a:t>Zuley ML, Bandos AI, Ganott MA, Sumkin JH, Kelly AE, </a:t>
            </a:r>
            <a:r>
              <a:rPr lang="en-US" sz="800" dirty="0" err="1" smtClean="0"/>
              <a:t>Catullo</a:t>
            </a:r>
            <a:r>
              <a:rPr lang="en-US" sz="800" dirty="0" smtClean="0"/>
              <a:t> VJ, </a:t>
            </a:r>
            <a:r>
              <a:rPr lang="en-US" sz="800" dirty="0" err="1" smtClean="0"/>
              <a:t>Rathfon</a:t>
            </a:r>
            <a:r>
              <a:rPr lang="en-US" sz="800" dirty="0" smtClean="0"/>
              <a:t> GY, Lu AH, Gur D. Digital breast tomosynthesis versus supplemental diagnostic mammographic views for evaluation of </a:t>
            </a:r>
            <a:r>
              <a:rPr lang="en-US" sz="800" dirty="0" err="1" smtClean="0"/>
              <a:t>noncalcified</a:t>
            </a:r>
            <a:r>
              <a:rPr lang="en-US" sz="800" dirty="0" smtClean="0"/>
              <a:t> breast lesions. Radiology. 2013 Jan;266(1):89-95. doi: 10.1148/radiol.12120552. Epub 2012 Nov 9. </a:t>
            </a:r>
          </a:p>
          <a:p>
            <a:pPr marL="411162" lvl="0" indent="-228600">
              <a:buFont typeface="+mj-lt"/>
              <a:buAutoNum type="arabicPeriod"/>
            </a:pPr>
            <a:r>
              <a:rPr lang="en-US" sz="800" dirty="0" smtClean="0"/>
              <a:t>Dang P, Humphrey K, Freer P, Halpern E, </a:t>
            </a:r>
            <a:r>
              <a:rPr lang="en-US" sz="800" dirty="0" err="1" smtClean="0"/>
              <a:t>Saksena</a:t>
            </a:r>
            <a:r>
              <a:rPr lang="en-US" sz="800" dirty="0" smtClean="0"/>
              <a:t> M, Rafferty E. “Comparison of Lesion Detection and Characterization in Invasive Cancers Using Breast Tomosynthesis versus Conventional Mammography” (paper presented at the annual meeting of the Radiological Society of North America, Chicago, Il, December 2013).</a:t>
            </a:r>
          </a:p>
          <a:p>
            <a:pPr marL="411162" lvl="0" indent="-228600">
              <a:buFont typeface="+mj-lt"/>
              <a:buAutoNum type="arabicPeriod"/>
            </a:pPr>
            <a:r>
              <a:rPr lang="en-US" sz="800" dirty="0" smtClean="0"/>
              <a:t>Rafferty EA, Park JM, </a:t>
            </a:r>
            <a:r>
              <a:rPr lang="en-US" sz="800" dirty="0" err="1" smtClean="0"/>
              <a:t>Philpotts</a:t>
            </a:r>
            <a:r>
              <a:rPr lang="en-US" sz="800" dirty="0" smtClean="0"/>
              <a:t> LE, </a:t>
            </a:r>
            <a:r>
              <a:rPr lang="en-US" sz="800" dirty="0" err="1" smtClean="0"/>
              <a:t>Poplack</a:t>
            </a:r>
            <a:r>
              <a:rPr lang="en-US" sz="800" dirty="0" smtClean="0"/>
              <a:t> SP, Sumkin JH, Halpern EF, Niklason LT. Assessing radiologist performance using combined digital mammography and breast tomosynthesis compared with digital mammography alone: results of a multicenter, </a:t>
            </a:r>
            <a:r>
              <a:rPr lang="en-US" sz="800" dirty="0" err="1" smtClean="0"/>
              <a:t>multireader</a:t>
            </a:r>
            <a:r>
              <a:rPr lang="en-US" sz="800" dirty="0" smtClean="0"/>
              <a:t> trial. Radiology. 2013 Jan;266(1):104-13. doi: 10.1148/radiol.12120674. Epub 2012 Nov 20</a:t>
            </a:r>
          </a:p>
          <a:p>
            <a:pPr marL="411162" lvl="0" indent="-228600">
              <a:buFont typeface="+mj-lt"/>
              <a:buAutoNum type="arabicPeriod"/>
            </a:pPr>
            <a:r>
              <a:rPr lang="en-US" sz="800" dirty="0" smtClean="0"/>
              <a:t>Skaane P, Bandos AI, Eben EB, Jebsen IN, </a:t>
            </a:r>
            <a:r>
              <a:rPr lang="en-US" sz="800" dirty="0" err="1" smtClean="0"/>
              <a:t>Krager</a:t>
            </a:r>
            <a:r>
              <a:rPr lang="en-US" sz="800" dirty="0" smtClean="0"/>
              <a:t> M, Haakenaasen U, Ekseth U, Izadi M, </a:t>
            </a:r>
            <a:r>
              <a:rPr lang="en-US" sz="800" dirty="0" err="1" smtClean="0"/>
              <a:t>Hofvind</a:t>
            </a:r>
            <a:r>
              <a:rPr lang="en-US" sz="800" dirty="0" smtClean="0"/>
              <a:t> S, Gullien R. Two-View Digital Breast Tomosynthesis Screening with Synthetically Reconstructed Projection Images: Comparison with Digital Breast Tomosynthesis with Full-Field Digital Mammographic Images. Radiology. 2014 Jan 24:131391.</a:t>
            </a:r>
          </a:p>
          <a:p>
            <a:pPr marL="411162" indent="-228600">
              <a:buFont typeface="+mj-lt"/>
              <a:buAutoNum type="arabicPeriod"/>
            </a:pPr>
            <a:r>
              <a:rPr lang="en-US" sz="800" dirty="0" smtClean="0"/>
              <a:t>Zuley ML, </a:t>
            </a:r>
            <a:r>
              <a:rPr lang="en-US" sz="800" dirty="0" err="1" smtClean="0"/>
              <a:t>Guo</a:t>
            </a:r>
            <a:r>
              <a:rPr lang="en-US" sz="800" dirty="0" smtClean="0"/>
              <a:t> B, </a:t>
            </a:r>
            <a:r>
              <a:rPr lang="en-US" sz="800" dirty="0" err="1" smtClean="0"/>
              <a:t>Catullo</a:t>
            </a:r>
            <a:r>
              <a:rPr lang="en-US" sz="800" dirty="0" smtClean="0"/>
              <a:t> VJ, Chough DM, Kelly AE, Lu AH, </a:t>
            </a:r>
            <a:r>
              <a:rPr lang="en-US" sz="800" dirty="0" err="1" smtClean="0"/>
              <a:t>Rathfon</a:t>
            </a:r>
            <a:r>
              <a:rPr lang="en-US" sz="800" dirty="0" smtClean="0"/>
              <a:t> GY, Lee Spangler M, Sumkin JH, Wallace LP, Bandos AI. Comparison of Two-dimensional Synthesized Mammograms versus Original Digital Mammograms Alone and in Combination with Tomosynthesis Images. Radiology. 2014 Jan 21:131530.</a:t>
            </a:r>
          </a:p>
          <a:p>
            <a:pPr marL="411162" indent="-228600">
              <a:buFont typeface="+mj-lt"/>
              <a:buAutoNum type="arabicPeriod"/>
            </a:pPr>
            <a:r>
              <a:rPr lang="en-US" sz="800" dirty="0" err="1" smtClean="0"/>
              <a:t>Kalra</a:t>
            </a:r>
            <a:r>
              <a:rPr lang="en-US" sz="800" dirty="0" smtClean="0"/>
              <a:t> V, Haas B, Forman H et al. “Cost-Effectiveness of Digital Breast Tomosynthesis.” (paper presented at the annual meeting of the Radiological Society of North America, Chicago, Il, November 2012).</a:t>
            </a:r>
          </a:p>
          <a:p>
            <a:pPr marL="411162" indent="-228600">
              <a:buFont typeface="+mj-lt"/>
              <a:buAutoNum type="arabicPeriod"/>
            </a:pPr>
            <a:r>
              <a:rPr lang="en-US" sz="800" dirty="0" smtClean="0"/>
              <a:t>Rafferty EA, Park JM, </a:t>
            </a:r>
            <a:r>
              <a:rPr lang="en-US" sz="800" dirty="0" err="1" smtClean="0"/>
              <a:t>Philpotts</a:t>
            </a:r>
            <a:r>
              <a:rPr lang="en-US" sz="800" dirty="0" smtClean="0"/>
              <a:t> LE, </a:t>
            </a:r>
            <a:r>
              <a:rPr lang="en-US" sz="800" dirty="0" err="1" smtClean="0"/>
              <a:t>Poplack</a:t>
            </a:r>
            <a:r>
              <a:rPr lang="en-US" sz="800" dirty="0" smtClean="0"/>
              <a:t> SP, Sumkin JH, Halpern EF, Niklason LT. Diagnostic accuracy and recall rates for digital mammography and digital mammography combined with one-view and two-view tomosynthesis: results of an enriched reader study. AJR Am J </a:t>
            </a:r>
            <a:r>
              <a:rPr lang="en-US" sz="800" dirty="0" err="1" smtClean="0"/>
              <a:t>Roentgenol</a:t>
            </a:r>
            <a:r>
              <a:rPr lang="en-US" sz="800" dirty="0" smtClean="0"/>
              <a:t>. 2014 Feb;202(2):273-81. doi: 10.2214/AJR.13.11240.</a:t>
            </a:r>
          </a:p>
          <a:p>
            <a:pPr marL="411162" indent="-228600">
              <a:buFont typeface="+mj-lt"/>
              <a:buAutoNum type="arabicPeriod"/>
            </a:pPr>
            <a:r>
              <a:rPr lang="en-US" sz="800" dirty="0" smtClean="0"/>
              <a:t>Beck, N, Butler, R.; Durand, M.; </a:t>
            </a:r>
            <a:r>
              <a:rPr lang="en-US" sz="800" dirty="0" err="1" smtClean="0"/>
              <a:t>Andrejeva</a:t>
            </a:r>
            <a:r>
              <a:rPr lang="en-US" sz="800" dirty="0" smtClean="0"/>
              <a:t>, L.; Hooley, R.; Horvath, L.; Raghu, M.; </a:t>
            </a:r>
            <a:r>
              <a:rPr lang="en-US" sz="800" dirty="0" err="1" smtClean="0"/>
              <a:t>Philpotts</a:t>
            </a:r>
            <a:r>
              <a:rPr lang="en-US" sz="800" dirty="0" smtClean="0"/>
              <a:t>, L. “One-View Versus Two-View Tomosynthesis: A Comparison of Breast Cancer Visibility in the </a:t>
            </a:r>
            <a:r>
              <a:rPr lang="en-US" sz="800" dirty="0" err="1" smtClean="0"/>
              <a:t>Mediolateral</a:t>
            </a:r>
            <a:r>
              <a:rPr lang="en-US" sz="800" dirty="0" smtClean="0"/>
              <a:t> Oblique and </a:t>
            </a:r>
            <a:r>
              <a:rPr lang="en-US" sz="800" dirty="0" err="1" smtClean="0"/>
              <a:t>Craniocaudal</a:t>
            </a:r>
            <a:r>
              <a:rPr lang="en-US" sz="800" dirty="0" smtClean="0"/>
              <a:t> Views.” Paper presented at the annual meeting for the American Roentgen Ray Society, Washington, D.C. April 2013.</a:t>
            </a:r>
          </a:p>
          <a:p>
            <a:pPr marL="411162" indent="-228600">
              <a:buFont typeface="+mj-lt"/>
              <a:buAutoNum type="arabicPeriod"/>
            </a:pPr>
            <a:r>
              <a:rPr lang="en-US" sz="800" dirty="0" err="1" smtClean="0"/>
              <a:t>Brodersen</a:t>
            </a:r>
            <a:r>
              <a:rPr lang="en-US" sz="800" dirty="0" smtClean="0"/>
              <a:t> J, </a:t>
            </a:r>
            <a:r>
              <a:rPr lang="en-US" sz="800" dirty="0" err="1" smtClean="0"/>
              <a:t>Siersma</a:t>
            </a:r>
            <a:r>
              <a:rPr lang="en-US" sz="800" dirty="0" smtClean="0"/>
              <a:t> V. “Long-Term Psychosocial Consequences of False-Positive Screening Mammography.” </a:t>
            </a:r>
            <a:r>
              <a:rPr lang="en-US" sz="800" i="1" dirty="0" smtClean="0"/>
              <a:t>The Annals of Family Medicine</a:t>
            </a:r>
            <a:r>
              <a:rPr lang="en-US" sz="800" dirty="0" smtClean="0"/>
              <a:t> 2013 Mar;11(2):106-15.</a:t>
            </a:r>
          </a:p>
          <a:p>
            <a:pPr marL="411162" indent="-228600">
              <a:buFont typeface="+mj-lt"/>
              <a:buAutoNum type="arabicPeriod"/>
            </a:pPr>
            <a:endParaRPr lang="en-US" sz="800" b="0" dirty="0" smtClean="0"/>
          </a:p>
          <a:p>
            <a:pPr marL="182562" indent="0">
              <a:buNone/>
            </a:pPr>
            <a:endParaRPr lang="en-US" sz="800" b="0" dirty="0"/>
          </a:p>
          <a:p>
            <a:pPr marL="411162" indent="-228600">
              <a:buFont typeface="+mj-lt"/>
              <a:buAutoNum type="arabicPeriod"/>
            </a:pPr>
            <a:endParaRPr lang="en-US" sz="900" b="1" dirty="0"/>
          </a:p>
          <a:p>
            <a:pPr marL="411162" indent="-228600">
              <a:buFont typeface="+mj-lt"/>
              <a:buAutoNum type="arabicPeriod"/>
            </a:pPr>
            <a:endParaRPr lang="en-US" sz="900" dirty="0"/>
          </a:p>
        </p:txBody>
      </p:sp>
      <p:sp>
        <p:nvSpPr>
          <p:cNvPr id="4" name="Slide Number Placeholder 3"/>
          <p:cNvSpPr>
            <a:spLocks noGrp="1"/>
          </p:cNvSpPr>
          <p:nvPr>
            <p:ph type="sldNum" sz="quarter" idx="4"/>
          </p:nvPr>
        </p:nvSpPr>
        <p:spPr/>
        <p:txBody>
          <a:bodyPr/>
          <a:lstStyle/>
          <a:p>
            <a:pPr algn="ctr"/>
            <a:fld id="{6453F95C-7FA8-E048-BEDD-3F6B9882286F}" type="slidenum">
              <a:rPr lang="en-US" smtClean="0"/>
              <a:pPr algn="ctr"/>
              <a:t>49</a:t>
            </a:fld>
            <a:endParaRPr lang="en-US" dirty="0"/>
          </a:p>
        </p:txBody>
      </p:sp>
    </p:spTree>
    <p:extLst>
      <p:ext uri="{BB962C8B-B14F-4D97-AF65-F5344CB8AC3E}">
        <p14:creationId xmlns:p14="http://schemas.microsoft.com/office/powerpoint/2010/main" val="33624862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Rectangle 2"/>
          <p:cNvSpPr>
            <a:spLocks noGrp="1" noChangeArrowheads="1"/>
          </p:cNvSpPr>
          <p:nvPr>
            <p:ph type="title"/>
          </p:nvPr>
        </p:nvSpPr>
        <p:spPr/>
        <p:txBody>
          <a:bodyPr>
            <a:normAutofit/>
          </a:bodyPr>
          <a:lstStyle/>
          <a:p>
            <a:pPr algn="l" eaLnBrk="1" hangingPunct="1"/>
            <a:r>
              <a:rPr lang="en-US" b="1" dirty="0" smtClean="0">
                <a:solidFill>
                  <a:srgbClr val="002060"/>
                </a:solidFill>
                <a:ea typeface="ＭＳ Ｐゴシック" pitchFamily="1" charset="-128"/>
              </a:rPr>
              <a:t>2D FFDM imaging</a:t>
            </a:r>
          </a:p>
        </p:txBody>
      </p:sp>
      <p:sp>
        <p:nvSpPr>
          <p:cNvPr id="112644" name="Rectangle 3"/>
          <p:cNvSpPr>
            <a:spLocks noGrp="1" noChangeArrowheads="1"/>
          </p:cNvSpPr>
          <p:nvPr>
            <p:ph sz="half" idx="1"/>
          </p:nvPr>
        </p:nvSpPr>
        <p:spPr>
          <a:xfrm>
            <a:off x="350762" y="1230340"/>
            <a:ext cx="4973713" cy="4817860"/>
          </a:xfrm>
        </p:spPr>
        <p:txBody>
          <a:bodyPr>
            <a:noAutofit/>
          </a:bodyPr>
          <a:lstStyle/>
          <a:p>
            <a:pPr eaLnBrk="1" hangingPunct="1"/>
            <a:r>
              <a:rPr lang="en-US" sz="2800" b="0" dirty="0" smtClean="0">
                <a:solidFill>
                  <a:srgbClr val="002060"/>
                </a:solidFill>
                <a:ea typeface="ＭＳ Ｐゴシック" pitchFamily="1" charset="-128"/>
              </a:rPr>
              <a:t>Tissue superimposition </a:t>
            </a:r>
            <a:r>
              <a:rPr lang="en-US" sz="2800" i="1" dirty="0" smtClean="0">
                <a:solidFill>
                  <a:srgbClr val="002060"/>
                </a:solidFill>
                <a:ea typeface="ＭＳ Ｐゴシック" pitchFamily="1" charset="-128"/>
              </a:rPr>
              <a:t>hides </a:t>
            </a:r>
            <a:r>
              <a:rPr lang="en-US" sz="2800" b="0" dirty="0" smtClean="0">
                <a:solidFill>
                  <a:srgbClr val="002060"/>
                </a:solidFill>
                <a:ea typeface="ＭＳ Ｐゴシック" pitchFamily="1" charset="-128"/>
              </a:rPr>
              <a:t>or </a:t>
            </a:r>
            <a:r>
              <a:rPr lang="en-US" sz="2800" i="1" dirty="0" smtClean="0">
                <a:solidFill>
                  <a:srgbClr val="002060"/>
                </a:solidFill>
                <a:ea typeface="ＭＳ Ｐゴシック" pitchFamily="1" charset="-128"/>
              </a:rPr>
              <a:t>mimics</a:t>
            </a:r>
            <a:r>
              <a:rPr lang="en-US" sz="2800" b="0" dirty="0" smtClean="0">
                <a:solidFill>
                  <a:srgbClr val="002060"/>
                </a:solidFill>
                <a:ea typeface="ＭＳ Ｐゴシック" pitchFamily="1" charset="-128"/>
              </a:rPr>
              <a:t> pathologies in 2D</a:t>
            </a:r>
          </a:p>
        </p:txBody>
      </p:sp>
      <p:pic>
        <p:nvPicPr>
          <p:cNvPr id="112645" name="Picture 6" descr="Compressed-breast.png"/>
          <p:cNvPicPr>
            <a:picLocks noChangeAspect="1"/>
          </p:cNvPicPr>
          <p:nvPr/>
        </p:nvPicPr>
        <p:blipFill>
          <a:blip r:embed="rId3" cstate="screen">
            <a:extLst>
              <a:ext uri="{28A0092B-C50C-407E-A947-70E740481C1C}">
                <a14:useLocalDpi xmlns:a14="http://schemas.microsoft.com/office/drawing/2010/main" val="0"/>
              </a:ext>
            </a:extLst>
          </a:blip>
          <a:srcRect l="10812"/>
          <a:stretch>
            <a:fillRect/>
          </a:stretch>
        </p:blipFill>
        <p:spPr bwMode="auto">
          <a:xfrm>
            <a:off x="852487" y="2600325"/>
            <a:ext cx="3719513" cy="3733800"/>
          </a:xfrm>
          <a:prstGeom prst="rect">
            <a:avLst/>
          </a:prstGeom>
          <a:solidFill>
            <a:schemeClr val="tx2">
              <a:lumMod val="20000"/>
              <a:lumOff val="80000"/>
            </a:schemeClr>
          </a:solidFill>
          <a:ln>
            <a:noFill/>
          </a:ln>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4475" y="1371600"/>
            <a:ext cx="3819525" cy="496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4"/>
          </p:nvPr>
        </p:nvSpPr>
        <p:spPr/>
        <p:txBody>
          <a:bodyPr/>
          <a:lstStyle/>
          <a:p>
            <a:pPr algn="ctr"/>
            <a:fld id="{6453F95C-7FA8-E048-BEDD-3F6B9882286F}" type="slidenum">
              <a:rPr lang="en-US" smtClean="0"/>
              <a:pPr algn="ctr"/>
              <a:t>5</a:t>
            </a:fld>
            <a:endParaRPr lang="en-US" dirty="0"/>
          </a:p>
        </p:txBody>
      </p:sp>
    </p:spTree>
    <p:extLst>
      <p:ext uri="{BB962C8B-B14F-4D97-AF65-F5344CB8AC3E}">
        <p14:creationId xmlns:p14="http://schemas.microsoft.com/office/powerpoint/2010/main" val="3750442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4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33400" y="1524000"/>
            <a:ext cx="3200400"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Rectangle 2"/>
          <p:cNvSpPr txBox="1">
            <a:spLocks noChangeArrowheads="1"/>
          </p:cNvSpPr>
          <p:nvPr/>
        </p:nvSpPr>
        <p:spPr bwMode="auto">
          <a:xfrm>
            <a:off x="457200" y="487363"/>
            <a:ext cx="9144000"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1" charset="-128"/>
              </a:defRPr>
            </a:lvl1pPr>
            <a:lvl2pPr marL="742950" indent="-285750" eaLnBrk="0" hangingPunct="0">
              <a:defRPr sz="2400">
                <a:solidFill>
                  <a:schemeClr val="tx1"/>
                </a:solidFill>
                <a:latin typeface="Arial" charset="0"/>
                <a:ea typeface="ＭＳ Ｐゴシック" pitchFamily="1" charset="-128"/>
              </a:defRPr>
            </a:lvl2pPr>
            <a:lvl3pPr marL="1143000" indent="-228600" eaLnBrk="0" hangingPunct="0">
              <a:defRPr sz="2400">
                <a:solidFill>
                  <a:schemeClr val="tx1"/>
                </a:solidFill>
                <a:latin typeface="Arial" charset="0"/>
                <a:ea typeface="ＭＳ Ｐゴシック" pitchFamily="1" charset="-128"/>
              </a:defRPr>
            </a:lvl3pPr>
            <a:lvl4pPr marL="1600200" indent="-228600" eaLnBrk="0" hangingPunct="0">
              <a:defRPr sz="2400">
                <a:solidFill>
                  <a:schemeClr val="tx1"/>
                </a:solidFill>
                <a:latin typeface="Arial" charset="0"/>
                <a:ea typeface="ＭＳ Ｐゴシック" pitchFamily="1" charset="-128"/>
              </a:defRPr>
            </a:lvl4pPr>
            <a:lvl5pPr marL="2057400" indent="-228600" eaLnBrk="0" hangingPunct="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endParaRPr lang="en-US" sz="3200" b="1" dirty="0">
              <a:solidFill>
                <a:srgbClr val="FFFF00"/>
              </a:solidFill>
              <a:cs typeface="Arial" charset="0"/>
            </a:endParaRPr>
          </a:p>
        </p:txBody>
      </p:sp>
      <p:sp>
        <p:nvSpPr>
          <p:cNvPr id="113668" name="Title 8"/>
          <p:cNvSpPr>
            <a:spLocks noGrp="1"/>
          </p:cNvSpPr>
          <p:nvPr>
            <p:ph type="title"/>
          </p:nvPr>
        </p:nvSpPr>
        <p:spPr/>
        <p:txBody>
          <a:bodyPr>
            <a:noAutofit/>
          </a:bodyPr>
          <a:lstStyle/>
          <a:p>
            <a:pPr algn="l"/>
            <a:r>
              <a:rPr lang="en-US" sz="3200" b="1" dirty="0" smtClean="0">
                <a:solidFill>
                  <a:srgbClr val="002060"/>
                </a:solidFill>
                <a:ea typeface="ＭＳ Ｐゴシック" pitchFamily="1" charset="-128"/>
              </a:rPr>
              <a:t>Breast Tomosynthesis Improves Visibility by Reducing Tissue Superimposition</a:t>
            </a:r>
            <a:br>
              <a:rPr lang="en-US" sz="3200" b="1" dirty="0" smtClean="0">
                <a:solidFill>
                  <a:srgbClr val="002060"/>
                </a:solidFill>
                <a:ea typeface="ＭＳ Ｐゴシック" pitchFamily="1" charset="-128"/>
              </a:rPr>
            </a:br>
            <a:endParaRPr lang="en-US" sz="3200" b="1" dirty="0" smtClean="0">
              <a:solidFill>
                <a:srgbClr val="002060"/>
              </a:solidFill>
              <a:ea typeface="ＭＳ Ｐゴシック" pitchFamily="1" charset="-128"/>
            </a:endParaRPr>
          </a:p>
        </p:txBody>
      </p:sp>
      <p:pic>
        <p:nvPicPr>
          <p:cNvPr id="4147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563" y="1525588"/>
            <a:ext cx="2638425"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7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250" y="2097088"/>
            <a:ext cx="2640013"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7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3481388"/>
            <a:ext cx="26416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p:txBody>
          <a:bodyPr/>
          <a:lstStyle/>
          <a:p>
            <a:pPr algn="ctr"/>
            <a:fld id="{6453F95C-7FA8-E048-BEDD-3F6B9882286F}" type="slidenum">
              <a:rPr lang="en-US" smtClean="0"/>
              <a:pPr algn="ctr"/>
              <a:t>6</a:t>
            </a:fld>
            <a:endParaRPr lang="en-US" dirty="0"/>
          </a:p>
        </p:txBody>
      </p:sp>
    </p:spTree>
    <p:extLst>
      <p:ext uri="{BB962C8B-B14F-4D97-AF65-F5344CB8AC3E}">
        <p14:creationId xmlns:p14="http://schemas.microsoft.com/office/powerpoint/2010/main" val="2571342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14724"/>
                                        </p:tgtEl>
                                        <p:attrNameLst>
                                          <p:attrName>style.visibility</p:attrName>
                                        </p:attrNameLst>
                                      </p:cBhvr>
                                      <p:to>
                                        <p:strVal val="visible"/>
                                      </p:to>
                                    </p:set>
                                    <p:animEffect transition="in" filter="fade">
                                      <p:cBhvr>
                                        <p:cTn id="7" dur="500"/>
                                        <p:tgtEl>
                                          <p:spTgt spid="414724"/>
                                        </p:tgtEl>
                                      </p:cBhvr>
                                    </p:animEffect>
                                  </p:childTnLst>
                                </p:cTn>
                              </p:par>
                              <p:par>
                                <p:cTn id="8" presetID="0" presetClass="path" presetSubtype="0" accel="50000" decel="50000" fill="hold" nodeType="withEffect">
                                  <p:stCondLst>
                                    <p:cond delay="0"/>
                                  </p:stCondLst>
                                  <p:childTnLst>
                                    <p:animMotion origin="layout" path="M 5.55556E-7 -3.7037E-7 L 0.56389 0.04907 " pathEditMode="relative" rAng="0" ptsTypes="AA">
                                      <p:cBhvr>
                                        <p:cTn id="9" dur="2000" fill="hold"/>
                                        <p:tgtEl>
                                          <p:spTgt spid="414724"/>
                                        </p:tgtEl>
                                        <p:attrNameLst>
                                          <p:attrName>ppt_x</p:attrName>
                                          <p:attrName>ppt_y</p:attrName>
                                        </p:attrNameLst>
                                      </p:cBhvr>
                                      <p:rCtr x="28200" y="2500"/>
                                    </p:animMotion>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nodeType="clickEffect">
                                  <p:stCondLst>
                                    <p:cond delay="0"/>
                                  </p:stCondLst>
                                  <p:childTnLst>
                                    <p:set>
                                      <p:cBhvr>
                                        <p:cTn id="13" dur="1" fill="hold">
                                          <p:stCondLst>
                                            <p:cond delay="0"/>
                                          </p:stCondLst>
                                        </p:cTn>
                                        <p:tgtEl>
                                          <p:spTgt spid="414723"/>
                                        </p:tgtEl>
                                        <p:attrNameLst>
                                          <p:attrName>style.visibility</p:attrName>
                                        </p:attrNameLst>
                                      </p:cBhvr>
                                      <p:to>
                                        <p:strVal val="visible"/>
                                      </p:to>
                                    </p:set>
                                    <p:animEffect transition="in" filter="fade">
                                      <p:cBhvr>
                                        <p:cTn id="14" dur="500"/>
                                        <p:tgtEl>
                                          <p:spTgt spid="414723"/>
                                        </p:tgtEl>
                                      </p:cBhvr>
                                    </p:animEffect>
                                  </p:childTnLst>
                                </p:cTn>
                              </p:par>
                              <p:par>
                                <p:cTn id="15" presetID="0" presetClass="path" presetSubtype="0" accel="50000" decel="50000" fill="hold" nodeType="withEffect">
                                  <p:stCondLst>
                                    <p:cond delay="0"/>
                                  </p:stCondLst>
                                  <p:childTnLst>
                                    <p:animMotion origin="layout" path="M -3.05556E-6 -3.7037E-6 L 0.53473 0.06111 " pathEditMode="relative" rAng="0" ptsTypes="AA">
                                      <p:cBhvr>
                                        <p:cTn id="16" dur="2000" fill="hold"/>
                                        <p:tgtEl>
                                          <p:spTgt spid="414723"/>
                                        </p:tgtEl>
                                        <p:attrNameLst>
                                          <p:attrName>ppt_x</p:attrName>
                                          <p:attrName>ppt_y</p:attrName>
                                        </p:attrNameLst>
                                      </p:cBhvr>
                                      <p:rCtr x="26700" y="3100"/>
                                    </p:animMotion>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414722"/>
                                        </p:tgtEl>
                                        <p:attrNameLst>
                                          <p:attrName>style.visibility</p:attrName>
                                        </p:attrNameLst>
                                      </p:cBhvr>
                                      <p:to>
                                        <p:strVal val="visible"/>
                                      </p:to>
                                    </p:set>
                                    <p:animEffect transition="in" filter="fade">
                                      <p:cBhvr>
                                        <p:cTn id="21" dur="500"/>
                                        <p:tgtEl>
                                          <p:spTgt spid="414722"/>
                                        </p:tgtEl>
                                      </p:cBhvr>
                                    </p:animEffect>
                                  </p:childTnLst>
                                </p:cTn>
                              </p:par>
                              <p:par>
                                <p:cTn id="22" presetID="0" presetClass="path" presetSubtype="0" accel="50000" decel="50000" fill="hold" nodeType="withEffect">
                                  <p:stCondLst>
                                    <p:cond delay="0"/>
                                  </p:stCondLst>
                                  <p:childTnLst>
                                    <p:animMotion origin="layout" path="M -4.44444E-6 -4.81481E-6 L 0.40487 -0.03333 " pathEditMode="relative" rAng="0" ptsTypes="AA">
                                      <p:cBhvr>
                                        <p:cTn id="23" dur="2000" fill="hold"/>
                                        <p:tgtEl>
                                          <p:spTgt spid="414722"/>
                                        </p:tgtEl>
                                        <p:attrNameLst>
                                          <p:attrName>ppt_x</p:attrName>
                                          <p:attrName>ppt_y</p:attrName>
                                        </p:attrNameLst>
                                      </p:cBhvr>
                                      <p:rCtr x="20200" y="-17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biLevel thresh="75000"/>
            <a:extLst>
              <a:ext uri="{28A0092B-C50C-407E-A947-70E740481C1C}">
                <a14:useLocalDpi xmlns:a14="http://schemas.microsoft.com/office/drawing/2010/main" val="0"/>
              </a:ext>
            </a:extLst>
          </a:blip>
          <a:stretch>
            <a:fillRect/>
          </a:stretch>
        </p:blipFill>
        <p:spPr>
          <a:xfrm>
            <a:off x="4050890" y="886836"/>
            <a:ext cx="4918485" cy="5763514"/>
          </a:xfrm>
          <a:prstGeom prst="rect">
            <a:avLst/>
          </a:prstGeom>
        </p:spPr>
      </p:pic>
      <p:grpSp>
        <p:nvGrpSpPr>
          <p:cNvPr id="2" name="Group 75"/>
          <p:cNvGrpSpPr>
            <a:grpSpLocks/>
          </p:cNvGrpSpPr>
          <p:nvPr/>
        </p:nvGrpSpPr>
        <p:grpSpPr bwMode="auto">
          <a:xfrm rot="-774811">
            <a:off x="5065713" y="1836738"/>
            <a:ext cx="1390650" cy="4194175"/>
            <a:chOff x="3493332" y="1255234"/>
            <a:chExt cx="1389818" cy="4193064"/>
          </a:xfrm>
        </p:grpSpPr>
        <p:sp>
          <p:nvSpPr>
            <p:cNvPr id="116798" name="Isosceles Triangle 4"/>
            <p:cNvSpPr>
              <a:spLocks noChangeArrowheads="1"/>
            </p:cNvSpPr>
            <p:nvPr/>
          </p:nvSpPr>
          <p:spPr bwMode="auto">
            <a:xfrm>
              <a:off x="3483153" y="1837885"/>
              <a:ext cx="1389818" cy="3599496"/>
            </a:xfrm>
            <a:prstGeom prst="triangle">
              <a:avLst>
                <a:gd name="adj" fmla="val 52519"/>
              </a:avLst>
            </a:prstGeom>
            <a:gradFill rotWithShape="1">
              <a:gsLst>
                <a:gs pos="0">
                  <a:schemeClr val="bg1"/>
                </a:gs>
                <a:gs pos="100000">
                  <a:schemeClr val="bg1">
                    <a:alpha val="0"/>
                  </a:schemeClr>
                </a:gs>
              </a:gsLst>
              <a:lin ang="5400000"/>
            </a:gra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dirty="0">
                <a:solidFill>
                  <a:srgbClr val="FFFFFF"/>
                </a:solidFill>
                <a:latin typeface="Calibri" pitchFamily="34" charset="0"/>
              </a:endParaRPr>
            </a:p>
          </p:txBody>
        </p:sp>
        <p:sp>
          <p:nvSpPr>
            <p:cNvPr id="116799" name="Rectangle 5"/>
            <p:cNvSpPr>
              <a:spLocks noChangeArrowheads="1"/>
            </p:cNvSpPr>
            <p:nvPr/>
          </p:nvSpPr>
          <p:spPr bwMode="auto">
            <a:xfrm>
              <a:off x="4083338" y="1254715"/>
              <a:ext cx="285579" cy="596742"/>
            </a:xfrm>
            <a:prstGeom prst="rect">
              <a:avLst/>
            </a:prstGeom>
            <a:gradFill rotWithShape="1">
              <a:gsLst>
                <a:gs pos="0">
                  <a:srgbClr val="97BEFD"/>
                </a:gs>
                <a:gs pos="100000">
                  <a:srgbClr val="4C88D3"/>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endParaRPr lang="en-US" dirty="0">
                <a:solidFill>
                  <a:srgbClr val="FFFFFF"/>
                </a:solidFill>
                <a:latin typeface="Calibri" pitchFamily="34" charset="0"/>
              </a:endParaRPr>
            </a:p>
          </p:txBody>
        </p:sp>
      </p:grpSp>
      <p:grpSp>
        <p:nvGrpSpPr>
          <p:cNvPr id="3" name="Group 125"/>
          <p:cNvGrpSpPr>
            <a:grpSpLocks/>
          </p:cNvGrpSpPr>
          <p:nvPr/>
        </p:nvGrpSpPr>
        <p:grpSpPr bwMode="auto">
          <a:xfrm rot="-681612">
            <a:off x="5138738" y="1824038"/>
            <a:ext cx="1389062" cy="4194175"/>
            <a:chOff x="3493332" y="1255234"/>
            <a:chExt cx="1389818" cy="4193064"/>
          </a:xfrm>
        </p:grpSpPr>
        <p:sp>
          <p:nvSpPr>
            <p:cNvPr id="116796" name="Isosceles Triangle 126"/>
            <p:cNvSpPr>
              <a:spLocks noChangeArrowheads="1"/>
            </p:cNvSpPr>
            <p:nvPr/>
          </p:nvSpPr>
          <p:spPr bwMode="auto">
            <a:xfrm>
              <a:off x="3488404" y="1842411"/>
              <a:ext cx="1389819" cy="3599496"/>
            </a:xfrm>
            <a:prstGeom prst="triangle">
              <a:avLst>
                <a:gd name="adj" fmla="val 52519"/>
              </a:avLst>
            </a:prstGeom>
            <a:gradFill rotWithShape="1">
              <a:gsLst>
                <a:gs pos="0">
                  <a:schemeClr val="bg1"/>
                </a:gs>
                <a:gs pos="100000">
                  <a:schemeClr val="bg1">
                    <a:alpha val="0"/>
                  </a:schemeClr>
                </a:gs>
              </a:gsLst>
              <a:lin ang="5400000"/>
            </a:gra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dirty="0">
                <a:solidFill>
                  <a:srgbClr val="FFFFFF"/>
                </a:solidFill>
                <a:latin typeface="Calibri" pitchFamily="34" charset="0"/>
              </a:endParaRPr>
            </a:p>
          </p:txBody>
        </p:sp>
        <p:sp>
          <p:nvSpPr>
            <p:cNvPr id="116797" name="Rectangle 127"/>
            <p:cNvSpPr>
              <a:spLocks noChangeArrowheads="1"/>
            </p:cNvSpPr>
            <p:nvPr/>
          </p:nvSpPr>
          <p:spPr bwMode="auto">
            <a:xfrm>
              <a:off x="4081002" y="1244117"/>
              <a:ext cx="284318" cy="596742"/>
            </a:xfrm>
            <a:prstGeom prst="rect">
              <a:avLst/>
            </a:prstGeom>
            <a:gradFill rotWithShape="1">
              <a:gsLst>
                <a:gs pos="0">
                  <a:srgbClr val="97BEFD"/>
                </a:gs>
                <a:gs pos="100000">
                  <a:srgbClr val="4C88D3"/>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endParaRPr lang="en-US" dirty="0">
                <a:solidFill>
                  <a:srgbClr val="FFFFFF"/>
                </a:solidFill>
                <a:latin typeface="Calibri" pitchFamily="34" charset="0"/>
              </a:endParaRPr>
            </a:p>
          </p:txBody>
        </p:sp>
      </p:grpSp>
      <p:pic>
        <p:nvPicPr>
          <p:cNvPr id="116740"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227638" y="5392738"/>
            <a:ext cx="199390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28"/>
          <p:cNvGrpSpPr>
            <a:grpSpLocks/>
          </p:cNvGrpSpPr>
          <p:nvPr/>
        </p:nvGrpSpPr>
        <p:grpSpPr bwMode="auto">
          <a:xfrm rot="-580517">
            <a:off x="5216525" y="1809750"/>
            <a:ext cx="1389063" cy="4192588"/>
            <a:chOff x="3493332" y="1255234"/>
            <a:chExt cx="1389818" cy="4193064"/>
          </a:xfrm>
        </p:grpSpPr>
        <p:sp>
          <p:nvSpPr>
            <p:cNvPr id="116794" name="Isosceles Triangle 129"/>
            <p:cNvSpPr>
              <a:spLocks noChangeArrowheads="1"/>
            </p:cNvSpPr>
            <p:nvPr/>
          </p:nvSpPr>
          <p:spPr bwMode="auto">
            <a:xfrm>
              <a:off x="3492753" y="1848380"/>
              <a:ext cx="1389817" cy="3599271"/>
            </a:xfrm>
            <a:prstGeom prst="triangle">
              <a:avLst>
                <a:gd name="adj" fmla="val 52519"/>
              </a:avLst>
            </a:prstGeom>
            <a:gradFill rotWithShape="1">
              <a:gsLst>
                <a:gs pos="0">
                  <a:schemeClr val="bg1"/>
                </a:gs>
                <a:gs pos="100000">
                  <a:schemeClr val="bg1">
                    <a:alpha val="0"/>
                  </a:schemeClr>
                </a:gs>
              </a:gsLst>
              <a:lin ang="5400000"/>
            </a:gra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dirty="0">
                <a:solidFill>
                  <a:srgbClr val="FFFFFF"/>
                </a:solidFill>
                <a:latin typeface="Calibri" pitchFamily="34" charset="0"/>
              </a:endParaRPr>
            </a:p>
          </p:txBody>
        </p:sp>
        <p:sp>
          <p:nvSpPr>
            <p:cNvPr id="116795" name="Rectangle 130"/>
            <p:cNvSpPr>
              <a:spLocks noChangeArrowheads="1"/>
            </p:cNvSpPr>
            <p:nvPr/>
          </p:nvSpPr>
          <p:spPr bwMode="auto">
            <a:xfrm>
              <a:off x="4083713" y="1255030"/>
              <a:ext cx="284316" cy="596968"/>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endParaRPr lang="en-US" dirty="0">
                <a:solidFill>
                  <a:srgbClr val="FFFFFF"/>
                </a:solidFill>
                <a:latin typeface="Calibri" pitchFamily="34" charset="0"/>
              </a:endParaRPr>
            </a:p>
          </p:txBody>
        </p:sp>
      </p:grpSp>
      <p:grpSp>
        <p:nvGrpSpPr>
          <p:cNvPr id="7" name="Group 131"/>
          <p:cNvGrpSpPr>
            <a:grpSpLocks/>
          </p:cNvGrpSpPr>
          <p:nvPr/>
        </p:nvGrpSpPr>
        <p:grpSpPr bwMode="auto">
          <a:xfrm rot="-449190">
            <a:off x="5273675" y="1798638"/>
            <a:ext cx="1389063" cy="4194175"/>
            <a:chOff x="3493332" y="1255234"/>
            <a:chExt cx="1389818" cy="4193064"/>
          </a:xfrm>
        </p:grpSpPr>
        <p:sp>
          <p:nvSpPr>
            <p:cNvPr id="116792" name="Isosceles Triangle 132"/>
            <p:cNvSpPr>
              <a:spLocks noChangeArrowheads="1"/>
            </p:cNvSpPr>
            <p:nvPr/>
          </p:nvSpPr>
          <p:spPr bwMode="auto">
            <a:xfrm>
              <a:off x="3492842" y="1848088"/>
              <a:ext cx="1389818" cy="3599496"/>
            </a:xfrm>
            <a:prstGeom prst="triangle">
              <a:avLst>
                <a:gd name="adj" fmla="val 52519"/>
              </a:avLst>
            </a:prstGeom>
            <a:gradFill rotWithShape="1">
              <a:gsLst>
                <a:gs pos="0">
                  <a:schemeClr val="bg1"/>
                </a:gs>
                <a:gs pos="100000">
                  <a:schemeClr val="bg1">
                    <a:alpha val="0"/>
                  </a:schemeClr>
                </a:gs>
              </a:gsLst>
              <a:lin ang="5400000"/>
            </a:gra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dirty="0">
                <a:solidFill>
                  <a:srgbClr val="FFFFFF"/>
                </a:solidFill>
                <a:latin typeface="Calibri" pitchFamily="34" charset="0"/>
              </a:endParaRPr>
            </a:p>
          </p:txBody>
        </p:sp>
        <p:sp>
          <p:nvSpPr>
            <p:cNvPr id="116793" name="Rectangle 133"/>
            <p:cNvSpPr>
              <a:spLocks noChangeArrowheads="1"/>
            </p:cNvSpPr>
            <p:nvPr/>
          </p:nvSpPr>
          <p:spPr bwMode="auto">
            <a:xfrm>
              <a:off x="4079602" y="1239373"/>
              <a:ext cx="284317" cy="596742"/>
            </a:xfrm>
            <a:prstGeom prst="rect">
              <a:avLst/>
            </a:prstGeom>
            <a:gradFill rotWithShape="1">
              <a:gsLst>
                <a:gs pos="0">
                  <a:srgbClr val="97BEFD"/>
                </a:gs>
                <a:gs pos="100000">
                  <a:srgbClr val="4C88D3"/>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endParaRPr lang="en-US" dirty="0">
                <a:solidFill>
                  <a:srgbClr val="FFFFFF"/>
                </a:solidFill>
                <a:latin typeface="Calibri" pitchFamily="34" charset="0"/>
              </a:endParaRPr>
            </a:p>
          </p:txBody>
        </p:sp>
      </p:grpSp>
      <p:grpSp>
        <p:nvGrpSpPr>
          <p:cNvPr id="8" name="Group 137"/>
          <p:cNvGrpSpPr>
            <a:grpSpLocks/>
          </p:cNvGrpSpPr>
          <p:nvPr/>
        </p:nvGrpSpPr>
        <p:grpSpPr bwMode="auto">
          <a:xfrm rot="-335839">
            <a:off x="5345113" y="1785938"/>
            <a:ext cx="1389062" cy="4194175"/>
            <a:chOff x="3493332" y="1255234"/>
            <a:chExt cx="1389818" cy="4193064"/>
          </a:xfrm>
        </p:grpSpPr>
        <p:sp>
          <p:nvSpPr>
            <p:cNvPr id="116790" name="Isosceles Triangle 138"/>
            <p:cNvSpPr>
              <a:spLocks noChangeArrowheads="1"/>
            </p:cNvSpPr>
            <p:nvPr/>
          </p:nvSpPr>
          <p:spPr bwMode="auto">
            <a:xfrm>
              <a:off x="3492971" y="1848593"/>
              <a:ext cx="1389818" cy="3599496"/>
            </a:xfrm>
            <a:prstGeom prst="triangle">
              <a:avLst>
                <a:gd name="adj" fmla="val 52519"/>
              </a:avLst>
            </a:prstGeom>
            <a:gradFill rotWithShape="1">
              <a:gsLst>
                <a:gs pos="0">
                  <a:schemeClr val="bg1"/>
                </a:gs>
                <a:gs pos="100000">
                  <a:schemeClr val="bg1">
                    <a:alpha val="0"/>
                  </a:schemeClr>
                </a:gs>
              </a:gsLst>
              <a:lin ang="5400000"/>
            </a:gra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dirty="0">
                <a:solidFill>
                  <a:srgbClr val="FFFFFF"/>
                </a:solidFill>
                <a:latin typeface="Calibri" pitchFamily="34" charset="0"/>
              </a:endParaRPr>
            </a:p>
          </p:txBody>
        </p:sp>
        <p:sp>
          <p:nvSpPr>
            <p:cNvPr id="116791" name="Rectangle 139"/>
            <p:cNvSpPr>
              <a:spLocks noChangeArrowheads="1"/>
            </p:cNvSpPr>
            <p:nvPr/>
          </p:nvSpPr>
          <p:spPr bwMode="auto">
            <a:xfrm>
              <a:off x="4083617" y="1255078"/>
              <a:ext cx="284318" cy="596742"/>
            </a:xfrm>
            <a:prstGeom prst="rect">
              <a:avLst/>
            </a:prstGeom>
            <a:gradFill rotWithShape="1">
              <a:gsLst>
                <a:gs pos="0">
                  <a:srgbClr val="97BEFD"/>
                </a:gs>
                <a:gs pos="100000">
                  <a:srgbClr val="4C88D3"/>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endParaRPr lang="en-US" dirty="0">
                <a:solidFill>
                  <a:srgbClr val="FFFFFF"/>
                </a:solidFill>
                <a:latin typeface="Calibri" pitchFamily="34" charset="0"/>
              </a:endParaRPr>
            </a:p>
          </p:txBody>
        </p:sp>
      </p:grpSp>
      <p:grpSp>
        <p:nvGrpSpPr>
          <p:cNvPr id="9" name="Group 140"/>
          <p:cNvGrpSpPr>
            <a:grpSpLocks/>
          </p:cNvGrpSpPr>
          <p:nvPr/>
        </p:nvGrpSpPr>
        <p:grpSpPr bwMode="auto">
          <a:xfrm rot="-237663">
            <a:off x="5421313" y="1782763"/>
            <a:ext cx="1389062" cy="4192587"/>
            <a:chOff x="3493332" y="1255234"/>
            <a:chExt cx="1389818" cy="4193064"/>
          </a:xfrm>
        </p:grpSpPr>
        <p:sp>
          <p:nvSpPr>
            <p:cNvPr id="116788" name="Isosceles Triangle 141"/>
            <p:cNvSpPr>
              <a:spLocks noChangeArrowheads="1"/>
            </p:cNvSpPr>
            <p:nvPr/>
          </p:nvSpPr>
          <p:spPr bwMode="auto">
            <a:xfrm>
              <a:off x="3483419" y="1833137"/>
              <a:ext cx="1389818" cy="3599271"/>
            </a:xfrm>
            <a:prstGeom prst="triangle">
              <a:avLst>
                <a:gd name="adj" fmla="val 52519"/>
              </a:avLst>
            </a:prstGeom>
            <a:gradFill rotWithShape="1">
              <a:gsLst>
                <a:gs pos="0">
                  <a:schemeClr val="bg1"/>
                </a:gs>
                <a:gs pos="100000">
                  <a:schemeClr val="bg1">
                    <a:alpha val="0"/>
                  </a:schemeClr>
                </a:gs>
              </a:gsLst>
              <a:lin ang="5400000"/>
            </a:gra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dirty="0">
                <a:solidFill>
                  <a:srgbClr val="FFFFFF"/>
                </a:solidFill>
                <a:latin typeface="Calibri" pitchFamily="34" charset="0"/>
              </a:endParaRPr>
            </a:p>
          </p:txBody>
        </p:sp>
        <p:sp>
          <p:nvSpPr>
            <p:cNvPr id="116789" name="Rectangle 142"/>
            <p:cNvSpPr>
              <a:spLocks noChangeArrowheads="1"/>
            </p:cNvSpPr>
            <p:nvPr/>
          </p:nvSpPr>
          <p:spPr bwMode="auto">
            <a:xfrm>
              <a:off x="4069149" y="1249342"/>
              <a:ext cx="284317" cy="596968"/>
            </a:xfrm>
            <a:prstGeom prst="rect">
              <a:avLst/>
            </a:prstGeom>
            <a:gradFill rotWithShape="1">
              <a:gsLst>
                <a:gs pos="0">
                  <a:srgbClr val="97BEFD"/>
                </a:gs>
                <a:gs pos="100000">
                  <a:srgbClr val="4C88D3"/>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endParaRPr lang="en-US" dirty="0">
                <a:solidFill>
                  <a:srgbClr val="FFFFFF"/>
                </a:solidFill>
                <a:latin typeface="Calibri" pitchFamily="34" charset="0"/>
              </a:endParaRPr>
            </a:p>
          </p:txBody>
        </p:sp>
      </p:grpSp>
      <p:grpSp>
        <p:nvGrpSpPr>
          <p:cNvPr id="10" name="Group 143"/>
          <p:cNvGrpSpPr>
            <a:grpSpLocks/>
          </p:cNvGrpSpPr>
          <p:nvPr/>
        </p:nvGrpSpPr>
        <p:grpSpPr bwMode="auto">
          <a:xfrm rot="-150102">
            <a:off x="5497513" y="1782763"/>
            <a:ext cx="1389062" cy="4192587"/>
            <a:chOff x="3493332" y="1255234"/>
            <a:chExt cx="1389818" cy="4193064"/>
          </a:xfrm>
        </p:grpSpPr>
        <p:sp>
          <p:nvSpPr>
            <p:cNvPr id="116786" name="Isosceles Triangle 144"/>
            <p:cNvSpPr>
              <a:spLocks noChangeArrowheads="1"/>
            </p:cNvSpPr>
            <p:nvPr/>
          </p:nvSpPr>
          <p:spPr bwMode="auto">
            <a:xfrm>
              <a:off x="3484096" y="1836193"/>
              <a:ext cx="1389818" cy="3599271"/>
            </a:xfrm>
            <a:prstGeom prst="triangle">
              <a:avLst>
                <a:gd name="adj" fmla="val 52519"/>
              </a:avLst>
            </a:prstGeom>
            <a:gradFill rotWithShape="1">
              <a:gsLst>
                <a:gs pos="0">
                  <a:schemeClr val="bg1"/>
                </a:gs>
                <a:gs pos="100000">
                  <a:schemeClr val="bg1">
                    <a:alpha val="0"/>
                  </a:schemeClr>
                </a:gs>
              </a:gsLst>
              <a:lin ang="5400000"/>
            </a:gra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dirty="0">
                <a:solidFill>
                  <a:srgbClr val="FFFFFF"/>
                </a:solidFill>
                <a:latin typeface="Calibri" pitchFamily="34" charset="0"/>
              </a:endParaRPr>
            </a:p>
          </p:txBody>
        </p:sp>
        <p:sp>
          <p:nvSpPr>
            <p:cNvPr id="116787" name="Rectangle 145"/>
            <p:cNvSpPr>
              <a:spLocks noChangeArrowheads="1"/>
            </p:cNvSpPr>
            <p:nvPr/>
          </p:nvSpPr>
          <p:spPr bwMode="auto">
            <a:xfrm>
              <a:off x="4069059" y="1254522"/>
              <a:ext cx="284318" cy="596968"/>
            </a:xfrm>
            <a:prstGeom prst="rect">
              <a:avLst/>
            </a:prstGeom>
            <a:gradFill rotWithShape="1">
              <a:gsLst>
                <a:gs pos="0">
                  <a:srgbClr val="97BEFD"/>
                </a:gs>
                <a:gs pos="100000">
                  <a:srgbClr val="4C88D3"/>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endParaRPr lang="en-US" dirty="0">
                <a:solidFill>
                  <a:srgbClr val="FFFFFF"/>
                </a:solidFill>
                <a:latin typeface="Calibri" pitchFamily="34" charset="0"/>
              </a:endParaRPr>
            </a:p>
          </p:txBody>
        </p:sp>
      </p:grpSp>
      <p:grpSp>
        <p:nvGrpSpPr>
          <p:cNvPr id="11" name="Group 146"/>
          <p:cNvGrpSpPr>
            <a:grpSpLocks/>
          </p:cNvGrpSpPr>
          <p:nvPr/>
        </p:nvGrpSpPr>
        <p:grpSpPr bwMode="auto">
          <a:xfrm>
            <a:off x="5551488" y="1782763"/>
            <a:ext cx="1390650" cy="4192587"/>
            <a:chOff x="3493332" y="1255234"/>
            <a:chExt cx="1389818" cy="4193064"/>
          </a:xfrm>
        </p:grpSpPr>
        <p:sp>
          <p:nvSpPr>
            <p:cNvPr id="116784" name="Isosceles Triangle 147"/>
            <p:cNvSpPr>
              <a:spLocks noChangeArrowheads="1"/>
            </p:cNvSpPr>
            <p:nvPr/>
          </p:nvSpPr>
          <p:spPr bwMode="auto">
            <a:xfrm>
              <a:off x="3493332" y="1849027"/>
              <a:ext cx="1389818" cy="3599271"/>
            </a:xfrm>
            <a:prstGeom prst="triangle">
              <a:avLst>
                <a:gd name="adj" fmla="val 52519"/>
              </a:avLst>
            </a:prstGeom>
            <a:gradFill rotWithShape="1">
              <a:gsLst>
                <a:gs pos="0">
                  <a:schemeClr val="bg1"/>
                </a:gs>
                <a:gs pos="100000">
                  <a:schemeClr val="bg1">
                    <a:alpha val="0"/>
                  </a:schemeClr>
                </a:gs>
              </a:gsLst>
              <a:lin ang="5400000"/>
            </a:gra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dirty="0">
                <a:solidFill>
                  <a:srgbClr val="FFFFFF"/>
                </a:solidFill>
                <a:latin typeface="Calibri" pitchFamily="34" charset="0"/>
              </a:endParaRPr>
            </a:p>
          </p:txBody>
        </p:sp>
        <p:sp>
          <p:nvSpPr>
            <p:cNvPr id="116785" name="Rectangle 148"/>
            <p:cNvSpPr>
              <a:spLocks noChangeArrowheads="1"/>
            </p:cNvSpPr>
            <p:nvPr/>
          </p:nvSpPr>
          <p:spPr bwMode="auto">
            <a:xfrm>
              <a:off x="4083529" y="1255234"/>
              <a:ext cx="285579" cy="596968"/>
            </a:xfrm>
            <a:prstGeom prst="rect">
              <a:avLst/>
            </a:prstGeom>
            <a:gradFill rotWithShape="1">
              <a:gsLst>
                <a:gs pos="0">
                  <a:srgbClr val="97BEFD"/>
                </a:gs>
                <a:gs pos="100000">
                  <a:srgbClr val="4C88D3"/>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endParaRPr lang="en-US" dirty="0">
                <a:solidFill>
                  <a:srgbClr val="FFFFFF"/>
                </a:solidFill>
                <a:latin typeface="Calibri" pitchFamily="34" charset="0"/>
              </a:endParaRPr>
            </a:p>
          </p:txBody>
        </p:sp>
      </p:grpSp>
      <p:grpSp>
        <p:nvGrpSpPr>
          <p:cNvPr id="12" name="Group 149"/>
          <p:cNvGrpSpPr>
            <a:grpSpLocks/>
          </p:cNvGrpSpPr>
          <p:nvPr/>
        </p:nvGrpSpPr>
        <p:grpSpPr bwMode="auto">
          <a:xfrm rot="163691">
            <a:off x="5589588" y="1782763"/>
            <a:ext cx="1390650" cy="4192587"/>
            <a:chOff x="3493332" y="1255234"/>
            <a:chExt cx="1389818" cy="4193064"/>
          </a:xfrm>
        </p:grpSpPr>
        <p:sp>
          <p:nvSpPr>
            <p:cNvPr id="116782" name="Isosceles Triangle 150"/>
            <p:cNvSpPr>
              <a:spLocks noChangeArrowheads="1"/>
            </p:cNvSpPr>
            <p:nvPr/>
          </p:nvSpPr>
          <p:spPr bwMode="auto">
            <a:xfrm>
              <a:off x="3490851" y="1833587"/>
              <a:ext cx="1389818" cy="3599271"/>
            </a:xfrm>
            <a:prstGeom prst="triangle">
              <a:avLst>
                <a:gd name="adj" fmla="val 52519"/>
              </a:avLst>
            </a:prstGeom>
            <a:gradFill rotWithShape="1">
              <a:gsLst>
                <a:gs pos="0">
                  <a:schemeClr val="bg1"/>
                </a:gs>
                <a:gs pos="100000">
                  <a:schemeClr val="bg1">
                    <a:alpha val="0"/>
                  </a:schemeClr>
                </a:gs>
              </a:gsLst>
              <a:lin ang="5400000"/>
            </a:gra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dirty="0">
                <a:solidFill>
                  <a:srgbClr val="FFFFFF"/>
                </a:solidFill>
                <a:latin typeface="Calibri" pitchFamily="34" charset="0"/>
              </a:endParaRPr>
            </a:p>
          </p:txBody>
        </p:sp>
        <p:sp>
          <p:nvSpPr>
            <p:cNvPr id="116783" name="Rectangle 151"/>
            <p:cNvSpPr>
              <a:spLocks noChangeArrowheads="1"/>
            </p:cNvSpPr>
            <p:nvPr/>
          </p:nvSpPr>
          <p:spPr bwMode="auto">
            <a:xfrm>
              <a:off x="4067768" y="1253719"/>
              <a:ext cx="285579" cy="596968"/>
            </a:xfrm>
            <a:prstGeom prst="rect">
              <a:avLst/>
            </a:prstGeom>
            <a:gradFill rotWithShape="1">
              <a:gsLst>
                <a:gs pos="0">
                  <a:srgbClr val="97BEFD"/>
                </a:gs>
                <a:gs pos="100000">
                  <a:srgbClr val="4C88D3"/>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endParaRPr lang="en-US" dirty="0">
                <a:solidFill>
                  <a:srgbClr val="FFFFFF"/>
                </a:solidFill>
                <a:latin typeface="Calibri" pitchFamily="34" charset="0"/>
              </a:endParaRPr>
            </a:p>
          </p:txBody>
        </p:sp>
      </p:grpSp>
      <p:grpSp>
        <p:nvGrpSpPr>
          <p:cNvPr id="13" name="Group 152"/>
          <p:cNvGrpSpPr>
            <a:grpSpLocks/>
          </p:cNvGrpSpPr>
          <p:nvPr/>
        </p:nvGrpSpPr>
        <p:grpSpPr bwMode="auto">
          <a:xfrm rot="196337">
            <a:off x="5695950" y="1790700"/>
            <a:ext cx="1390650" cy="4192588"/>
            <a:chOff x="3493332" y="1255234"/>
            <a:chExt cx="1389818" cy="4193064"/>
          </a:xfrm>
        </p:grpSpPr>
        <p:sp>
          <p:nvSpPr>
            <p:cNvPr id="116780" name="Isosceles Triangle 153"/>
            <p:cNvSpPr>
              <a:spLocks noChangeArrowheads="1"/>
            </p:cNvSpPr>
            <p:nvPr/>
          </p:nvSpPr>
          <p:spPr bwMode="auto">
            <a:xfrm>
              <a:off x="3482706" y="1838988"/>
              <a:ext cx="1389818" cy="3599271"/>
            </a:xfrm>
            <a:prstGeom prst="triangle">
              <a:avLst>
                <a:gd name="adj" fmla="val 52519"/>
              </a:avLst>
            </a:prstGeom>
            <a:gradFill rotWithShape="1">
              <a:gsLst>
                <a:gs pos="0">
                  <a:schemeClr val="bg1"/>
                </a:gs>
                <a:gs pos="100000">
                  <a:schemeClr val="bg1">
                    <a:alpha val="0"/>
                  </a:schemeClr>
                </a:gs>
              </a:gsLst>
              <a:lin ang="5400000"/>
            </a:gra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dirty="0">
                <a:solidFill>
                  <a:srgbClr val="FFFFFF"/>
                </a:solidFill>
                <a:latin typeface="Calibri" pitchFamily="34" charset="0"/>
              </a:endParaRPr>
            </a:p>
          </p:txBody>
        </p:sp>
        <p:sp>
          <p:nvSpPr>
            <p:cNvPr id="116781" name="Rectangle 154"/>
            <p:cNvSpPr>
              <a:spLocks noChangeArrowheads="1"/>
            </p:cNvSpPr>
            <p:nvPr/>
          </p:nvSpPr>
          <p:spPr bwMode="auto">
            <a:xfrm>
              <a:off x="4067752" y="1246251"/>
              <a:ext cx="285579" cy="596968"/>
            </a:xfrm>
            <a:prstGeom prst="rect">
              <a:avLst/>
            </a:prstGeom>
            <a:gradFill rotWithShape="1">
              <a:gsLst>
                <a:gs pos="0">
                  <a:srgbClr val="97BEFD"/>
                </a:gs>
                <a:gs pos="100000">
                  <a:srgbClr val="4C88D3"/>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endParaRPr lang="en-US" dirty="0">
                <a:solidFill>
                  <a:srgbClr val="FFFFFF"/>
                </a:solidFill>
                <a:latin typeface="Calibri" pitchFamily="34" charset="0"/>
              </a:endParaRPr>
            </a:p>
          </p:txBody>
        </p:sp>
      </p:grpSp>
      <p:grpSp>
        <p:nvGrpSpPr>
          <p:cNvPr id="14" name="Group 155"/>
          <p:cNvGrpSpPr>
            <a:grpSpLocks/>
          </p:cNvGrpSpPr>
          <p:nvPr/>
        </p:nvGrpSpPr>
        <p:grpSpPr bwMode="auto">
          <a:xfrm rot="286583">
            <a:off x="5780088" y="1798638"/>
            <a:ext cx="1390650" cy="4194175"/>
            <a:chOff x="3493332" y="1255234"/>
            <a:chExt cx="1389818" cy="4193064"/>
          </a:xfrm>
        </p:grpSpPr>
        <p:sp>
          <p:nvSpPr>
            <p:cNvPr id="116778" name="Isosceles Triangle 156"/>
            <p:cNvSpPr>
              <a:spLocks noChangeArrowheads="1"/>
            </p:cNvSpPr>
            <p:nvPr/>
          </p:nvSpPr>
          <p:spPr bwMode="auto">
            <a:xfrm>
              <a:off x="3492607" y="1848303"/>
              <a:ext cx="1389818" cy="3599496"/>
            </a:xfrm>
            <a:prstGeom prst="triangle">
              <a:avLst>
                <a:gd name="adj" fmla="val 52519"/>
              </a:avLst>
            </a:prstGeom>
            <a:gradFill rotWithShape="1">
              <a:gsLst>
                <a:gs pos="0">
                  <a:schemeClr val="bg1"/>
                </a:gs>
                <a:gs pos="100000">
                  <a:schemeClr val="bg1">
                    <a:alpha val="0"/>
                  </a:schemeClr>
                </a:gs>
              </a:gsLst>
              <a:lin ang="5400000"/>
            </a:gra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dirty="0">
                <a:solidFill>
                  <a:srgbClr val="FFFFFF"/>
                </a:solidFill>
                <a:latin typeface="Calibri" pitchFamily="34" charset="0"/>
              </a:endParaRPr>
            </a:p>
          </p:txBody>
        </p:sp>
        <p:sp>
          <p:nvSpPr>
            <p:cNvPr id="116779" name="Rectangle 157"/>
            <p:cNvSpPr>
              <a:spLocks noChangeArrowheads="1"/>
            </p:cNvSpPr>
            <p:nvPr/>
          </p:nvSpPr>
          <p:spPr bwMode="auto">
            <a:xfrm>
              <a:off x="4071005" y="1243647"/>
              <a:ext cx="285579" cy="596742"/>
            </a:xfrm>
            <a:prstGeom prst="rect">
              <a:avLst/>
            </a:prstGeom>
            <a:gradFill rotWithShape="1">
              <a:gsLst>
                <a:gs pos="0">
                  <a:srgbClr val="97BEFD"/>
                </a:gs>
                <a:gs pos="100000">
                  <a:srgbClr val="4C88D3"/>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endParaRPr lang="en-US" dirty="0">
                <a:solidFill>
                  <a:srgbClr val="FFFFFF"/>
                </a:solidFill>
                <a:latin typeface="Calibri" pitchFamily="34" charset="0"/>
              </a:endParaRPr>
            </a:p>
          </p:txBody>
        </p:sp>
      </p:grpSp>
      <p:grpSp>
        <p:nvGrpSpPr>
          <p:cNvPr id="15" name="Group 158"/>
          <p:cNvGrpSpPr>
            <a:grpSpLocks/>
          </p:cNvGrpSpPr>
          <p:nvPr/>
        </p:nvGrpSpPr>
        <p:grpSpPr bwMode="auto">
          <a:xfrm rot="396733">
            <a:off x="5853113" y="1808163"/>
            <a:ext cx="1389062" cy="4192587"/>
            <a:chOff x="3493332" y="1255234"/>
            <a:chExt cx="1389818" cy="4193064"/>
          </a:xfrm>
        </p:grpSpPr>
        <p:sp>
          <p:nvSpPr>
            <p:cNvPr id="116776" name="Isosceles Triangle 159"/>
            <p:cNvSpPr>
              <a:spLocks noChangeArrowheads="1"/>
            </p:cNvSpPr>
            <p:nvPr/>
          </p:nvSpPr>
          <p:spPr bwMode="auto">
            <a:xfrm>
              <a:off x="3477341" y="1841679"/>
              <a:ext cx="1389819" cy="3599272"/>
            </a:xfrm>
            <a:prstGeom prst="triangle">
              <a:avLst>
                <a:gd name="adj" fmla="val 52519"/>
              </a:avLst>
            </a:prstGeom>
            <a:gradFill rotWithShape="1">
              <a:gsLst>
                <a:gs pos="0">
                  <a:schemeClr val="bg1"/>
                </a:gs>
                <a:gs pos="100000">
                  <a:schemeClr val="bg1">
                    <a:alpha val="0"/>
                  </a:schemeClr>
                </a:gs>
              </a:gsLst>
              <a:lin ang="5400000"/>
            </a:gra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dirty="0">
                <a:solidFill>
                  <a:srgbClr val="FFFFFF"/>
                </a:solidFill>
                <a:latin typeface="Calibri" pitchFamily="34" charset="0"/>
              </a:endParaRPr>
            </a:p>
          </p:txBody>
        </p:sp>
        <p:sp>
          <p:nvSpPr>
            <p:cNvPr id="116777" name="Rectangle 160"/>
            <p:cNvSpPr>
              <a:spLocks noChangeArrowheads="1"/>
            </p:cNvSpPr>
            <p:nvPr/>
          </p:nvSpPr>
          <p:spPr bwMode="auto">
            <a:xfrm>
              <a:off x="4083760" y="1254811"/>
              <a:ext cx="284317" cy="596968"/>
            </a:xfrm>
            <a:prstGeom prst="rect">
              <a:avLst/>
            </a:prstGeom>
            <a:gradFill rotWithShape="1">
              <a:gsLst>
                <a:gs pos="0">
                  <a:srgbClr val="97BEFD"/>
                </a:gs>
                <a:gs pos="100000">
                  <a:srgbClr val="4C88D3"/>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endParaRPr lang="en-US" dirty="0">
                <a:solidFill>
                  <a:srgbClr val="FFFFFF"/>
                </a:solidFill>
                <a:latin typeface="Calibri" pitchFamily="34" charset="0"/>
              </a:endParaRPr>
            </a:p>
          </p:txBody>
        </p:sp>
      </p:grpSp>
      <p:grpSp>
        <p:nvGrpSpPr>
          <p:cNvPr id="16" name="Group 161"/>
          <p:cNvGrpSpPr>
            <a:grpSpLocks/>
          </p:cNvGrpSpPr>
          <p:nvPr/>
        </p:nvGrpSpPr>
        <p:grpSpPr bwMode="auto">
          <a:xfrm rot="520604">
            <a:off x="5905500" y="1820863"/>
            <a:ext cx="1390650" cy="4192587"/>
            <a:chOff x="3493332" y="1255234"/>
            <a:chExt cx="1389818" cy="4193064"/>
          </a:xfrm>
        </p:grpSpPr>
        <p:sp>
          <p:nvSpPr>
            <p:cNvPr id="116774" name="Isosceles Triangle 162"/>
            <p:cNvSpPr>
              <a:spLocks noChangeArrowheads="1"/>
            </p:cNvSpPr>
            <p:nvPr/>
          </p:nvSpPr>
          <p:spPr bwMode="auto">
            <a:xfrm>
              <a:off x="3481042" y="1839886"/>
              <a:ext cx="1389818" cy="3599272"/>
            </a:xfrm>
            <a:prstGeom prst="triangle">
              <a:avLst>
                <a:gd name="adj" fmla="val 52519"/>
              </a:avLst>
            </a:prstGeom>
            <a:gradFill rotWithShape="1">
              <a:gsLst>
                <a:gs pos="0">
                  <a:schemeClr val="bg1"/>
                </a:gs>
                <a:gs pos="100000">
                  <a:schemeClr val="bg1">
                    <a:alpha val="0"/>
                  </a:schemeClr>
                </a:gs>
              </a:gsLst>
              <a:lin ang="5400000"/>
            </a:gra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dirty="0">
                <a:solidFill>
                  <a:srgbClr val="FFFFFF"/>
                </a:solidFill>
                <a:latin typeface="Calibri" pitchFamily="34" charset="0"/>
              </a:endParaRPr>
            </a:p>
          </p:txBody>
        </p:sp>
        <p:sp>
          <p:nvSpPr>
            <p:cNvPr id="116775" name="Rectangle 163"/>
            <p:cNvSpPr>
              <a:spLocks noChangeArrowheads="1"/>
            </p:cNvSpPr>
            <p:nvPr/>
          </p:nvSpPr>
          <p:spPr bwMode="auto">
            <a:xfrm>
              <a:off x="4073212" y="1246239"/>
              <a:ext cx="285579" cy="596968"/>
            </a:xfrm>
            <a:prstGeom prst="rect">
              <a:avLst/>
            </a:prstGeom>
            <a:gradFill rotWithShape="1">
              <a:gsLst>
                <a:gs pos="0">
                  <a:srgbClr val="97BEFD"/>
                </a:gs>
                <a:gs pos="100000">
                  <a:srgbClr val="4C88D3"/>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endParaRPr lang="en-US" dirty="0">
                <a:solidFill>
                  <a:srgbClr val="FFFFFF"/>
                </a:solidFill>
                <a:latin typeface="Calibri" pitchFamily="34" charset="0"/>
              </a:endParaRPr>
            </a:p>
          </p:txBody>
        </p:sp>
      </p:grpSp>
      <p:grpSp>
        <p:nvGrpSpPr>
          <p:cNvPr id="17" name="Group 164"/>
          <p:cNvGrpSpPr>
            <a:grpSpLocks/>
          </p:cNvGrpSpPr>
          <p:nvPr/>
        </p:nvGrpSpPr>
        <p:grpSpPr bwMode="auto">
          <a:xfrm rot="723373">
            <a:off x="5918200" y="1827213"/>
            <a:ext cx="1390650" cy="4192587"/>
            <a:chOff x="3493332" y="1255234"/>
            <a:chExt cx="1389818" cy="4193064"/>
          </a:xfrm>
        </p:grpSpPr>
        <p:sp>
          <p:nvSpPr>
            <p:cNvPr id="116772" name="Isosceles Triangle 165"/>
            <p:cNvSpPr>
              <a:spLocks noChangeArrowheads="1"/>
            </p:cNvSpPr>
            <p:nvPr/>
          </p:nvSpPr>
          <p:spPr bwMode="auto">
            <a:xfrm>
              <a:off x="3481836" y="1840321"/>
              <a:ext cx="1389818" cy="3599272"/>
            </a:xfrm>
            <a:prstGeom prst="triangle">
              <a:avLst>
                <a:gd name="adj" fmla="val 52519"/>
              </a:avLst>
            </a:prstGeom>
            <a:gradFill rotWithShape="1">
              <a:gsLst>
                <a:gs pos="0">
                  <a:schemeClr val="bg1"/>
                </a:gs>
                <a:gs pos="100000">
                  <a:schemeClr val="bg1">
                    <a:alpha val="0"/>
                  </a:schemeClr>
                </a:gs>
              </a:gsLst>
              <a:lin ang="5400000"/>
            </a:gra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dirty="0">
                <a:solidFill>
                  <a:srgbClr val="FFFFFF"/>
                </a:solidFill>
                <a:latin typeface="Calibri" pitchFamily="34" charset="0"/>
              </a:endParaRPr>
            </a:p>
          </p:txBody>
        </p:sp>
        <p:sp>
          <p:nvSpPr>
            <p:cNvPr id="116773" name="Rectangle 166"/>
            <p:cNvSpPr>
              <a:spLocks noChangeArrowheads="1"/>
            </p:cNvSpPr>
            <p:nvPr/>
          </p:nvSpPr>
          <p:spPr bwMode="auto">
            <a:xfrm>
              <a:off x="4083504" y="1255252"/>
              <a:ext cx="285579" cy="596968"/>
            </a:xfrm>
            <a:prstGeom prst="rect">
              <a:avLst/>
            </a:prstGeom>
            <a:gradFill rotWithShape="1">
              <a:gsLst>
                <a:gs pos="0">
                  <a:srgbClr val="97BEFD"/>
                </a:gs>
                <a:gs pos="100000">
                  <a:srgbClr val="4C88D3"/>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endParaRPr lang="en-US" dirty="0">
                <a:solidFill>
                  <a:srgbClr val="FFFFFF"/>
                </a:solidFill>
                <a:latin typeface="Calibri" pitchFamily="34" charset="0"/>
              </a:endParaRPr>
            </a:p>
          </p:txBody>
        </p:sp>
      </p:grpSp>
      <p:grpSp>
        <p:nvGrpSpPr>
          <p:cNvPr id="18" name="Group 167"/>
          <p:cNvGrpSpPr>
            <a:grpSpLocks/>
          </p:cNvGrpSpPr>
          <p:nvPr/>
        </p:nvGrpSpPr>
        <p:grpSpPr bwMode="auto">
          <a:xfrm rot="854104">
            <a:off x="6002338" y="1841500"/>
            <a:ext cx="1390650" cy="4192588"/>
            <a:chOff x="3493332" y="1255234"/>
            <a:chExt cx="1389818" cy="4193064"/>
          </a:xfrm>
        </p:grpSpPr>
        <p:sp>
          <p:nvSpPr>
            <p:cNvPr id="116770" name="Isosceles Triangle 168"/>
            <p:cNvSpPr>
              <a:spLocks noChangeArrowheads="1"/>
            </p:cNvSpPr>
            <p:nvPr/>
          </p:nvSpPr>
          <p:spPr bwMode="auto">
            <a:xfrm>
              <a:off x="3493206" y="1848636"/>
              <a:ext cx="1389818" cy="3599272"/>
            </a:xfrm>
            <a:prstGeom prst="triangle">
              <a:avLst>
                <a:gd name="adj" fmla="val 52519"/>
              </a:avLst>
            </a:prstGeom>
            <a:gradFill rotWithShape="1">
              <a:gsLst>
                <a:gs pos="0">
                  <a:schemeClr val="bg1"/>
                </a:gs>
                <a:gs pos="100000">
                  <a:schemeClr val="bg1">
                    <a:alpha val="0"/>
                  </a:schemeClr>
                </a:gs>
              </a:gsLst>
              <a:lin ang="5400000"/>
            </a:gra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dirty="0">
                <a:solidFill>
                  <a:srgbClr val="FFFFFF"/>
                </a:solidFill>
                <a:latin typeface="Calibri" pitchFamily="34" charset="0"/>
              </a:endParaRPr>
            </a:p>
          </p:txBody>
        </p:sp>
        <p:sp>
          <p:nvSpPr>
            <p:cNvPr id="116771" name="Rectangle 169"/>
            <p:cNvSpPr>
              <a:spLocks noChangeArrowheads="1"/>
            </p:cNvSpPr>
            <p:nvPr/>
          </p:nvSpPr>
          <p:spPr bwMode="auto">
            <a:xfrm>
              <a:off x="4069403" y="1249525"/>
              <a:ext cx="285579" cy="596968"/>
            </a:xfrm>
            <a:prstGeom prst="rect">
              <a:avLst/>
            </a:prstGeom>
            <a:gradFill rotWithShape="1">
              <a:gsLst>
                <a:gs pos="0">
                  <a:srgbClr val="97BEFD"/>
                </a:gs>
                <a:gs pos="100000">
                  <a:srgbClr val="4C88D3"/>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p>
              <a:pPr algn="ctr"/>
              <a:endParaRPr lang="en-US" dirty="0">
                <a:solidFill>
                  <a:srgbClr val="FFFFFF"/>
                </a:solidFill>
                <a:latin typeface="Calibri" pitchFamily="34" charset="0"/>
              </a:endParaRPr>
            </a:p>
          </p:txBody>
        </p:sp>
      </p:grpSp>
      <p:sp>
        <p:nvSpPr>
          <p:cNvPr id="116754" name="Title 47"/>
          <p:cNvSpPr>
            <a:spLocks noGrp="1"/>
          </p:cNvSpPr>
          <p:nvPr>
            <p:ph type="title"/>
          </p:nvPr>
        </p:nvSpPr>
        <p:spPr>
          <a:xfrm>
            <a:off x="222943" y="97531"/>
            <a:ext cx="8454571" cy="1143000"/>
          </a:xfrm>
        </p:spPr>
        <p:txBody>
          <a:bodyPr>
            <a:normAutofit/>
          </a:bodyPr>
          <a:lstStyle/>
          <a:p>
            <a:pPr algn="l"/>
            <a:r>
              <a:rPr lang="en-US" b="1" dirty="0" smtClean="0">
                <a:solidFill>
                  <a:srgbClr val="002060"/>
                </a:solidFill>
                <a:ea typeface="ＭＳ Ｐゴシック" pitchFamily="1" charset="-128"/>
              </a:rPr>
              <a:t>3D MAMMOGRAPHY</a:t>
            </a:r>
            <a:r>
              <a:rPr lang="en-US" b="1" baseline="30000" dirty="0" smtClean="0">
                <a:solidFill>
                  <a:srgbClr val="002060"/>
                </a:solidFill>
                <a:ea typeface="ＭＳ Ｐゴシック" pitchFamily="1" charset="-128"/>
              </a:rPr>
              <a:t>™</a:t>
            </a:r>
            <a:r>
              <a:rPr lang="en-US" b="1" dirty="0" smtClean="0">
                <a:solidFill>
                  <a:srgbClr val="002060"/>
                </a:solidFill>
                <a:ea typeface="ＭＳ Ｐゴシック" pitchFamily="1" charset="-128"/>
              </a:rPr>
              <a:t> exam         </a:t>
            </a:r>
            <a:br>
              <a:rPr lang="en-US" b="1" dirty="0" smtClean="0">
                <a:solidFill>
                  <a:srgbClr val="002060"/>
                </a:solidFill>
                <a:ea typeface="ＭＳ Ｐゴシック" pitchFamily="1" charset="-128"/>
              </a:rPr>
            </a:br>
            <a:r>
              <a:rPr lang="en-US" b="1" dirty="0" smtClean="0">
                <a:solidFill>
                  <a:srgbClr val="002060"/>
                </a:solidFill>
                <a:ea typeface="ＭＳ Ｐゴシック" pitchFamily="1" charset="-128"/>
              </a:rPr>
              <a:t>Principle of Operation</a:t>
            </a:r>
          </a:p>
        </p:txBody>
      </p:sp>
      <p:sp>
        <p:nvSpPr>
          <p:cNvPr id="116755" name="Content Placeholder 48"/>
          <p:cNvSpPr>
            <a:spLocks noGrp="1"/>
          </p:cNvSpPr>
          <p:nvPr>
            <p:ph sz="half" idx="1"/>
          </p:nvPr>
        </p:nvSpPr>
        <p:spPr>
          <a:xfrm>
            <a:off x="350763" y="1240531"/>
            <a:ext cx="3787146" cy="5288087"/>
          </a:xfrm>
        </p:spPr>
        <p:txBody>
          <a:bodyPr>
            <a:noAutofit/>
          </a:bodyPr>
          <a:lstStyle/>
          <a:p>
            <a:pPr marL="342900" indent="-342900">
              <a:lnSpc>
                <a:spcPct val="100000"/>
              </a:lnSpc>
              <a:spcBef>
                <a:spcPts val="0"/>
              </a:spcBef>
              <a:spcAft>
                <a:spcPts val="600"/>
              </a:spcAft>
              <a:buFont typeface="Arial" panose="020B0604020202020204" pitchFamily="34" charset="0"/>
              <a:buChar char="•"/>
            </a:pPr>
            <a:r>
              <a:rPr lang="en-US" sz="2400" b="0" dirty="0" smtClean="0">
                <a:solidFill>
                  <a:srgbClr val="002060"/>
                </a:solidFill>
                <a:ea typeface="ＭＳ Ｐゴシック" pitchFamily="1" charset="-128"/>
                <a:cs typeface="Arial" charset="0"/>
              </a:rPr>
              <a:t>X-ray tube moves in an arc across the breast </a:t>
            </a:r>
          </a:p>
          <a:p>
            <a:pPr marL="342900" indent="-342900">
              <a:lnSpc>
                <a:spcPct val="100000"/>
              </a:lnSpc>
              <a:spcBef>
                <a:spcPts val="0"/>
              </a:spcBef>
              <a:spcAft>
                <a:spcPts val="600"/>
              </a:spcAft>
              <a:buFont typeface="Arial" panose="020B0604020202020204" pitchFamily="34" charset="0"/>
              <a:buChar char="•"/>
            </a:pPr>
            <a:r>
              <a:rPr lang="en-US" sz="2400" b="0" dirty="0" smtClean="0">
                <a:solidFill>
                  <a:srgbClr val="002060"/>
                </a:solidFill>
                <a:ea typeface="ＭＳ Ｐゴシック" pitchFamily="1" charset="-128"/>
                <a:cs typeface="Arial" charset="0"/>
              </a:rPr>
              <a:t>A series of low dose images are acquired from different angles</a:t>
            </a:r>
          </a:p>
          <a:p>
            <a:pPr marL="342900" indent="-342900">
              <a:lnSpc>
                <a:spcPct val="100000"/>
              </a:lnSpc>
              <a:spcBef>
                <a:spcPts val="0"/>
              </a:spcBef>
              <a:spcAft>
                <a:spcPts val="600"/>
              </a:spcAft>
              <a:buFont typeface="Arial" panose="020B0604020202020204" pitchFamily="34" charset="0"/>
              <a:buChar char="•"/>
            </a:pPr>
            <a:r>
              <a:rPr lang="en-US" sz="2400" b="0" dirty="0" smtClean="0">
                <a:solidFill>
                  <a:srgbClr val="002060"/>
                </a:solidFill>
                <a:ea typeface="ＭＳ Ｐゴシック" pitchFamily="1" charset="-128"/>
                <a:cs typeface="Arial" charset="0"/>
              </a:rPr>
              <a:t>Total dose approximately the same as one 2D mammogram</a:t>
            </a:r>
          </a:p>
          <a:p>
            <a:pPr marL="342900" indent="-342900">
              <a:lnSpc>
                <a:spcPct val="100000"/>
              </a:lnSpc>
              <a:spcBef>
                <a:spcPts val="0"/>
              </a:spcBef>
              <a:spcAft>
                <a:spcPts val="600"/>
              </a:spcAft>
              <a:buFont typeface="Arial" panose="020B0604020202020204" pitchFamily="34" charset="0"/>
              <a:buChar char="•"/>
            </a:pPr>
            <a:r>
              <a:rPr lang="en-US" sz="2400" b="0" dirty="0" smtClean="0">
                <a:solidFill>
                  <a:srgbClr val="002060"/>
                </a:solidFill>
                <a:ea typeface="ＭＳ Ｐゴシック" pitchFamily="1" charset="-128"/>
                <a:cs typeface="Arial" charset="0"/>
              </a:rPr>
              <a:t>Projection images are reconstructed into </a:t>
            </a:r>
            <a:br>
              <a:rPr lang="en-US" sz="2400" b="0" dirty="0" smtClean="0">
                <a:solidFill>
                  <a:srgbClr val="002060"/>
                </a:solidFill>
                <a:ea typeface="ＭＳ Ｐゴシック" pitchFamily="1" charset="-128"/>
                <a:cs typeface="Arial" charset="0"/>
              </a:rPr>
            </a:br>
            <a:r>
              <a:rPr lang="en-US" sz="2400" b="0" dirty="0" smtClean="0">
                <a:solidFill>
                  <a:srgbClr val="002060"/>
                </a:solidFill>
                <a:ea typeface="ＭＳ Ｐゴシック" pitchFamily="1" charset="-128"/>
                <a:cs typeface="Arial" charset="0"/>
              </a:rPr>
              <a:t>1 mm slices</a:t>
            </a:r>
          </a:p>
        </p:txBody>
      </p:sp>
      <p:grpSp>
        <p:nvGrpSpPr>
          <p:cNvPr id="116756" name="Group 71"/>
          <p:cNvGrpSpPr>
            <a:grpSpLocks/>
          </p:cNvGrpSpPr>
          <p:nvPr/>
        </p:nvGrpSpPr>
        <p:grpSpPr bwMode="auto">
          <a:xfrm>
            <a:off x="7245351" y="5283198"/>
            <a:ext cx="1724024" cy="246221"/>
            <a:chOff x="4948772" y="3777450"/>
            <a:chExt cx="1724422" cy="246752"/>
          </a:xfrm>
        </p:grpSpPr>
        <p:sp>
          <p:nvSpPr>
            <p:cNvPr id="116768" name="TextBox 61"/>
            <p:cNvSpPr txBox="1">
              <a:spLocks noChangeArrowheads="1"/>
            </p:cNvSpPr>
            <p:nvPr/>
          </p:nvSpPr>
          <p:spPr bwMode="auto">
            <a:xfrm>
              <a:off x="5212646" y="3777450"/>
              <a:ext cx="1460548" cy="246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1" charset="-128"/>
                </a:defRPr>
              </a:lvl1pPr>
              <a:lvl2pPr marL="742950" indent="-285750" eaLnBrk="0" hangingPunct="0">
                <a:defRPr sz="2400">
                  <a:solidFill>
                    <a:schemeClr val="tx1"/>
                  </a:solidFill>
                  <a:latin typeface="Arial" charset="0"/>
                  <a:ea typeface="ＭＳ Ｐゴシック" pitchFamily="1" charset="-128"/>
                </a:defRPr>
              </a:lvl2pPr>
              <a:lvl3pPr marL="1143000" indent="-228600" eaLnBrk="0" hangingPunct="0">
                <a:defRPr sz="2400">
                  <a:solidFill>
                    <a:schemeClr val="tx1"/>
                  </a:solidFill>
                  <a:latin typeface="Arial" charset="0"/>
                  <a:ea typeface="ＭＳ Ｐゴシック" pitchFamily="1" charset="-128"/>
                </a:defRPr>
              </a:lvl3pPr>
              <a:lvl4pPr marL="1600200" indent="-228600" eaLnBrk="0" hangingPunct="0">
                <a:defRPr sz="2400">
                  <a:solidFill>
                    <a:schemeClr val="tx1"/>
                  </a:solidFill>
                  <a:latin typeface="Arial" charset="0"/>
                  <a:ea typeface="ＭＳ Ｐゴシック" pitchFamily="1" charset="-128"/>
                </a:defRPr>
              </a:lvl4pPr>
              <a:lvl5pPr marL="2057400" indent="-228600" eaLnBrk="0" hangingPunct="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eaLnBrk="1" hangingPunct="1"/>
              <a:r>
                <a:rPr lang="en-US" sz="1000" dirty="0">
                  <a:solidFill>
                    <a:schemeClr val="bg1"/>
                  </a:solidFill>
                </a:rPr>
                <a:t>Compression Paddle</a:t>
              </a:r>
            </a:p>
          </p:txBody>
        </p:sp>
        <p:cxnSp>
          <p:nvCxnSpPr>
            <p:cNvPr id="52" name="Straight Arrow Connector 51"/>
            <p:cNvCxnSpPr>
              <a:stCxn id="116768" idx="1"/>
            </p:cNvCxnSpPr>
            <p:nvPr/>
          </p:nvCxnSpPr>
          <p:spPr>
            <a:xfrm flipH="1">
              <a:off x="4948772" y="3900827"/>
              <a:ext cx="263874" cy="77080"/>
            </a:xfrm>
            <a:prstGeom prst="straightConnector1">
              <a:avLst/>
            </a:prstGeom>
            <a:ln w="15875">
              <a:solidFill>
                <a:schemeClr val="bg1"/>
              </a:solidFill>
              <a:tailEnd type="arrow"/>
            </a:ln>
          </p:spPr>
          <p:style>
            <a:lnRef idx="1">
              <a:schemeClr val="accent3"/>
            </a:lnRef>
            <a:fillRef idx="0">
              <a:schemeClr val="accent3"/>
            </a:fillRef>
            <a:effectRef idx="0">
              <a:schemeClr val="accent3"/>
            </a:effectRef>
            <a:fontRef idx="minor">
              <a:schemeClr val="tx1"/>
            </a:fontRef>
          </p:style>
        </p:cxnSp>
      </p:grpSp>
      <p:grpSp>
        <p:nvGrpSpPr>
          <p:cNvPr id="116757" name="Group 72"/>
          <p:cNvGrpSpPr>
            <a:grpSpLocks/>
          </p:cNvGrpSpPr>
          <p:nvPr/>
        </p:nvGrpSpPr>
        <p:grpSpPr bwMode="auto">
          <a:xfrm>
            <a:off x="7251701" y="5697532"/>
            <a:ext cx="1730374" cy="246221"/>
            <a:chOff x="4955119" y="4249466"/>
            <a:chExt cx="1730774" cy="245343"/>
          </a:xfrm>
        </p:grpSpPr>
        <p:sp>
          <p:nvSpPr>
            <p:cNvPr id="116766" name="TextBox 62"/>
            <p:cNvSpPr txBox="1">
              <a:spLocks noChangeArrowheads="1"/>
            </p:cNvSpPr>
            <p:nvPr/>
          </p:nvSpPr>
          <p:spPr bwMode="auto">
            <a:xfrm>
              <a:off x="5225345" y="4249466"/>
              <a:ext cx="1460548" cy="24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1" charset="-128"/>
                </a:defRPr>
              </a:lvl1pPr>
              <a:lvl2pPr marL="742950" indent="-285750" eaLnBrk="0" hangingPunct="0">
                <a:defRPr sz="2400">
                  <a:solidFill>
                    <a:schemeClr val="tx1"/>
                  </a:solidFill>
                  <a:latin typeface="Arial" charset="0"/>
                  <a:ea typeface="ＭＳ Ｐゴシック" pitchFamily="1" charset="-128"/>
                </a:defRPr>
              </a:lvl2pPr>
              <a:lvl3pPr marL="1143000" indent="-228600" eaLnBrk="0" hangingPunct="0">
                <a:defRPr sz="2400">
                  <a:solidFill>
                    <a:schemeClr val="tx1"/>
                  </a:solidFill>
                  <a:latin typeface="Arial" charset="0"/>
                  <a:ea typeface="ＭＳ Ｐゴシック" pitchFamily="1" charset="-128"/>
                </a:defRPr>
              </a:lvl3pPr>
              <a:lvl4pPr marL="1600200" indent="-228600" eaLnBrk="0" hangingPunct="0">
                <a:defRPr sz="2400">
                  <a:solidFill>
                    <a:schemeClr val="tx1"/>
                  </a:solidFill>
                  <a:latin typeface="Arial" charset="0"/>
                  <a:ea typeface="ＭＳ Ｐゴシック" pitchFamily="1" charset="-128"/>
                </a:defRPr>
              </a:lvl4pPr>
              <a:lvl5pPr marL="2057400" indent="-228600" eaLnBrk="0" hangingPunct="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lgn="ctr" eaLnBrk="1" hangingPunct="1"/>
              <a:r>
                <a:rPr lang="en-US" sz="1000" dirty="0">
                  <a:solidFill>
                    <a:schemeClr val="bg1"/>
                  </a:solidFill>
                </a:rPr>
                <a:t>Compressed Breast</a:t>
              </a:r>
            </a:p>
          </p:txBody>
        </p:sp>
        <p:cxnSp>
          <p:nvCxnSpPr>
            <p:cNvPr id="55" name="Straight Arrow Connector 54"/>
            <p:cNvCxnSpPr/>
            <p:nvPr/>
          </p:nvCxnSpPr>
          <p:spPr>
            <a:xfrm flipH="1">
              <a:off x="4955119" y="4385504"/>
              <a:ext cx="346305" cy="0"/>
            </a:xfrm>
            <a:prstGeom prst="straightConnector1">
              <a:avLst/>
            </a:prstGeom>
            <a:ln w="15875">
              <a:solidFill>
                <a:schemeClr val="bg1"/>
              </a:solidFill>
              <a:tailEnd type="arrow"/>
            </a:ln>
          </p:spPr>
          <p:style>
            <a:lnRef idx="1">
              <a:schemeClr val="accent3"/>
            </a:lnRef>
            <a:fillRef idx="0">
              <a:schemeClr val="accent3"/>
            </a:fillRef>
            <a:effectRef idx="0">
              <a:schemeClr val="accent3"/>
            </a:effectRef>
            <a:fontRef idx="minor">
              <a:schemeClr val="tx1"/>
            </a:fontRef>
          </p:style>
        </p:cxnSp>
      </p:grpSp>
      <p:grpSp>
        <p:nvGrpSpPr>
          <p:cNvPr id="116758" name="Group 73"/>
          <p:cNvGrpSpPr>
            <a:grpSpLocks/>
          </p:cNvGrpSpPr>
          <p:nvPr/>
        </p:nvGrpSpPr>
        <p:grpSpPr bwMode="auto">
          <a:xfrm>
            <a:off x="7245350" y="6064250"/>
            <a:ext cx="1701800" cy="277813"/>
            <a:chOff x="4948766" y="4559211"/>
            <a:chExt cx="1701144" cy="276999"/>
          </a:xfrm>
        </p:grpSpPr>
        <p:sp>
          <p:nvSpPr>
            <p:cNvPr id="116764" name="TextBox 63"/>
            <p:cNvSpPr txBox="1">
              <a:spLocks noChangeArrowheads="1"/>
            </p:cNvSpPr>
            <p:nvPr/>
          </p:nvSpPr>
          <p:spPr bwMode="auto">
            <a:xfrm>
              <a:off x="5189362" y="4559211"/>
              <a:ext cx="14605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1" charset="-128"/>
                </a:defRPr>
              </a:lvl1pPr>
              <a:lvl2pPr marL="742950" indent="-285750" eaLnBrk="0" hangingPunct="0">
                <a:defRPr sz="2400">
                  <a:solidFill>
                    <a:schemeClr val="tx1"/>
                  </a:solidFill>
                  <a:latin typeface="Arial" charset="0"/>
                  <a:ea typeface="ＭＳ Ｐゴシック" pitchFamily="1" charset="-128"/>
                </a:defRPr>
              </a:lvl2pPr>
              <a:lvl3pPr marL="1143000" indent="-228600" eaLnBrk="0" hangingPunct="0">
                <a:defRPr sz="2400">
                  <a:solidFill>
                    <a:schemeClr val="tx1"/>
                  </a:solidFill>
                  <a:latin typeface="Arial" charset="0"/>
                  <a:ea typeface="ＭＳ Ｐゴシック" pitchFamily="1" charset="-128"/>
                </a:defRPr>
              </a:lvl3pPr>
              <a:lvl4pPr marL="1600200" indent="-228600" eaLnBrk="0" hangingPunct="0">
                <a:defRPr sz="2400">
                  <a:solidFill>
                    <a:schemeClr val="tx1"/>
                  </a:solidFill>
                  <a:latin typeface="Arial" charset="0"/>
                  <a:ea typeface="ＭＳ Ｐゴシック" pitchFamily="1" charset="-128"/>
                </a:defRPr>
              </a:lvl4pPr>
              <a:lvl5pPr marL="2057400" indent="-228600" eaLnBrk="0" hangingPunct="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eaLnBrk="1" hangingPunct="1"/>
              <a:r>
                <a:rPr lang="en-US" sz="1200" dirty="0">
                  <a:solidFill>
                    <a:schemeClr val="bg1"/>
                  </a:solidFill>
                </a:rPr>
                <a:t> </a:t>
              </a:r>
              <a:r>
                <a:rPr lang="en-US" sz="1000" dirty="0">
                  <a:solidFill>
                    <a:schemeClr val="bg1"/>
                  </a:solidFill>
                </a:rPr>
                <a:t>Detector Housing</a:t>
              </a:r>
            </a:p>
          </p:txBody>
        </p:sp>
        <p:cxnSp>
          <p:nvCxnSpPr>
            <p:cNvPr id="58" name="Straight Arrow Connector 57"/>
            <p:cNvCxnSpPr/>
            <p:nvPr/>
          </p:nvCxnSpPr>
          <p:spPr>
            <a:xfrm rot="10800000">
              <a:off x="4948766" y="4652600"/>
              <a:ext cx="298335" cy="45902"/>
            </a:xfrm>
            <a:prstGeom prst="straightConnector1">
              <a:avLst/>
            </a:prstGeom>
            <a:ln w="15875">
              <a:solidFill>
                <a:schemeClr val="bg1"/>
              </a:solidFill>
              <a:tailEnd type="arrow"/>
            </a:ln>
          </p:spPr>
          <p:style>
            <a:lnRef idx="1">
              <a:schemeClr val="accent3"/>
            </a:lnRef>
            <a:fillRef idx="0">
              <a:schemeClr val="accent3"/>
            </a:fillRef>
            <a:effectRef idx="0">
              <a:schemeClr val="accent3"/>
            </a:effectRef>
            <a:fontRef idx="minor">
              <a:schemeClr val="tx1"/>
            </a:fontRef>
          </p:style>
        </p:cxnSp>
      </p:grpSp>
      <p:grpSp>
        <p:nvGrpSpPr>
          <p:cNvPr id="116759" name="Group 74"/>
          <p:cNvGrpSpPr>
            <a:grpSpLocks/>
          </p:cNvGrpSpPr>
          <p:nvPr/>
        </p:nvGrpSpPr>
        <p:grpSpPr bwMode="auto">
          <a:xfrm>
            <a:off x="3879850" y="5376863"/>
            <a:ext cx="1547813" cy="708025"/>
            <a:chOff x="2093383" y="3950479"/>
            <a:chExt cx="1547038" cy="707886"/>
          </a:xfrm>
        </p:grpSpPr>
        <p:sp>
          <p:nvSpPr>
            <p:cNvPr id="116762" name="TextBox 64"/>
            <p:cNvSpPr txBox="1">
              <a:spLocks noChangeArrowheads="1"/>
            </p:cNvSpPr>
            <p:nvPr/>
          </p:nvSpPr>
          <p:spPr bwMode="auto">
            <a:xfrm>
              <a:off x="2093383" y="4140279"/>
              <a:ext cx="1365249" cy="400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1" charset="-128"/>
                </a:defRPr>
              </a:lvl1pPr>
              <a:lvl2pPr marL="742950" indent="-285750" eaLnBrk="0" hangingPunct="0">
                <a:defRPr sz="2400">
                  <a:solidFill>
                    <a:schemeClr val="tx1"/>
                  </a:solidFill>
                  <a:latin typeface="Arial" charset="0"/>
                  <a:ea typeface="ＭＳ Ｐゴシック" pitchFamily="1" charset="-128"/>
                </a:defRPr>
              </a:lvl2pPr>
              <a:lvl3pPr marL="1143000" indent="-228600" eaLnBrk="0" hangingPunct="0">
                <a:defRPr sz="2400">
                  <a:solidFill>
                    <a:schemeClr val="tx1"/>
                  </a:solidFill>
                  <a:latin typeface="Arial" charset="0"/>
                  <a:ea typeface="ＭＳ Ｐゴシック" pitchFamily="1" charset="-128"/>
                </a:defRPr>
              </a:lvl3pPr>
              <a:lvl4pPr marL="1600200" indent="-228600" eaLnBrk="0" hangingPunct="0">
                <a:defRPr sz="2400">
                  <a:solidFill>
                    <a:schemeClr val="tx1"/>
                  </a:solidFill>
                  <a:latin typeface="Arial" charset="0"/>
                  <a:ea typeface="ＭＳ Ｐゴシック" pitchFamily="1" charset="-128"/>
                </a:defRPr>
              </a:lvl4pPr>
              <a:lvl5pPr marL="2057400" indent="-228600" eaLnBrk="0" hangingPunct="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algn="ctr" eaLnBrk="1" hangingPunct="1"/>
              <a:r>
                <a:rPr lang="en-US" sz="1000" dirty="0">
                  <a:solidFill>
                    <a:schemeClr val="bg1"/>
                  </a:solidFill>
                </a:rPr>
                <a:t>Reconstructed Slices</a:t>
              </a:r>
            </a:p>
          </p:txBody>
        </p:sp>
        <p:sp>
          <p:nvSpPr>
            <p:cNvPr id="116763" name="TextBox 68"/>
            <p:cNvSpPr txBox="1">
              <a:spLocks noChangeArrowheads="1"/>
            </p:cNvSpPr>
            <p:nvPr/>
          </p:nvSpPr>
          <p:spPr bwMode="auto">
            <a:xfrm>
              <a:off x="3102267" y="3950479"/>
              <a:ext cx="53815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pitchFamily="1" charset="-128"/>
                </a:defRPr>
              </a:lvl1pPr>
              <a:lvl2pPr marL="742950" indent="-285750" eaLnBrk="0" hangingPunct="0">
                <a:defRPr sz="2400">
                  <a:solidFill>
                    <a:schemeClr val="tx1"/>
                  </a:solidFill>
                  <a:latin typeface="Arial" charset="0"/>
                  <a:ea typeface="ＭＳ Ｐゴシック" pitchFamily="1" charset="-128"/>
                </a:defRPr>
              </a:lvl2pPr>
              <a:lvl3pPr marL="1143000" indent="-228600" eaLnBrk="0" hangingPunct="0">
                <a:defRPr sz="2400">
                  <a:solidFill>
                    <a:schemeClr val="tx1"/>
                  </a:solidFill>
                  <a:latin typeface="Arial" charset="0"/>
                  <a:ea typeface="ＭＳ Ｐゴシック" pitchFamily="1" charset="-128"/>
                </a:defRPr>
              </a:lvl3pPr>
              <a:lvl4pPr marL="1600200" indent="-228600" eaLnBrk="0" hangingPunct="0">
                <a:defRPr sz="2400">
                  <a:solidFill>
                    <a:schemeClr val="tx1"/>
                  </a:solidFill>
                  <a:latin typeface="Arial" charset="0"/>
                  <a:ea typeface="ＭＳ Ｐゴシック" pitchFamily="1" charset="-128"/>
                </a:defRPr>
              </a:lvl4pPr>
              <a:lvl5pPr marL="2057400" indent="-228600" eaLnBrk="0" hangingPunct="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eaLnBrk="1" hangingPunct="1"/>
              <a:r>
                <a:rPr lang="en-US" sz="4000" dirty="0">
                  <a:solidFill>
                    <a:schemeClr val="bg1"/>
                  </a:solidFill>
                </a:rPr>
                <a:t>{</a:t>
              </a:r>
            </a:p>
          </p:txBody>
        </p:sp>
      </p:grpSp>
      <p:sp>
        <p:nvSpPr>
          <p:cNvPr id="116760" name="TextBox 74"/>
          <p:cNvSpPr txBox="1">
            <a:spLocks noChangeArrowheads="1"/>
          </p:cNvSpPr>
          <p:nvPr/>
        </p:nvSpPr>
        <p:spPr bwMode="auto">
          <a:xfrm>
            <a:off x="4758814" y="1200090"/>
            <a:ext cx="31107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pitchFamily="1" charset="-128"/>
              </a:defRPr>
            </a:lvl1pPr>
            <a:lvl2pPr marL="742950" indent="-285750" eaLnBrk="0" hangingPunct="0">
              <a:defRPr sz="2400">
                <a:solidFill>
                  <a:schemeClr val="tx1"/>
                </a:solidFill>
                <a:latin typeface="Arial" charset="0"/>
                <a:ea typeface="ＭＳ Ｐゴシック" pitchFamily="1" charset="-128"/>
              </a:defRPr>
            </a:lvl2pPr>
            <a:lvl3pPr marL="1143000" indent="-228600" eaLnBrk="0" hangingPunct="0">
              <a:defRPr sz="2400">
                <a:solidFill>
                  <a:schemeClr val="tx1"/>
                </a:solidFill>
                <a:latin typeface="Arial" charset="0"/>
                <a:ea typeface="ＭＳ Ｐゴシック" pitchFamily="1" charset="-128"/>
              </a:defRPr>
            </a:lvl3pPr>
            <a:lvl4pPr marL="1600200" indent="-228600" eaLnBrk="0" hangingPunct="0">
              <a:defRPr sz="2400">
                <a:solidFill>
                  <a:schemeClr val="tx1"/>
                </a:solidFill>
                <a:latin typeface="Arial" charset="0"/>
                <a:ea typeface="ＭＳ Ｐゴシック" pitchFamily="1" charset="-128"/>
              </a:defRPr>
            </a:lvl4pPr>
            <a:lvl5pPr marL="2057400" indent="-228600" eaLnBrk="0" hangingPunct="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pPr eaLnBrk="1" hangingPunct="1"/>
            <a:r>
              <a:rPr lang="en-US" sz="2000" dirty="0" smtClean="0">
                <a:solidFill>
                  <a:schemeClr val="bg1"/>
                </a:solidFill>
                <a:latin typeface="+mn-lt"/>
              </a:rPr>
              <a:t>X-ray tube arc </a:t>
            </a:r>
            <a:r>
              <a:rPr lang="en-US" sz="2000" dirty="0">
                <a:solidFill>
                  <a:schemeClr val="bg1"/>
                </a:solidFill>
                <a:latin typeface="+mn-lt"/>
              </a:rPr>
              <a:t>of </a:t>
            </a:r>
            <a:r>
              <a:rPr lang="en-US" sz="2000" dirty="0" smtClean="0">
                <a:solidFill>
                  <a:schemeClr val="bg1"/>
                </a:solidFill>
                <a:latin typeface="+mn-lt"/>
              </a:rPr>
              <a:t>motion</a:t>
            </a:r>
            <a:endParaRPr lang="en-US" sz="2000" dirty="0">
              <a:solidFill>
                <a:schemeClr val="bg1"/>
              </a:solidFill>
              <a:latin typeface="+mn-lt"/>
            </a:endParaRPr>
          </a:p>
        </p:txBody>
      </p:sp>
      <p:sp>
        <p:nvSpPr>
          <p:cNvPr id="6" name="Slide Number Placeholder 5"/>
          <p:cNvSpPr>
            <a:spLocks noGrp="1"/>
          </p:cNvSpPr>
          <p:nvPr>
            <p:ph type="sldNum" sz="quarter" idx="4"/>
          </p:nvPr>
        </p:nvSpPr>
        <p:spPr/>
        <p:txBody>
          <a:bodyPr/>
          <a:lstStyle/>
          <a:p>
            <a:pPr algn="ctr"/>
            <a:fld id="{6453F95C-7FA8-E048-BEDD-3F6B9882286F}" type="slidenum">
              <a:rPr lang="en-US" smtClean="0"/>
              <a:pPr algn="ctr"/>
              <a:t>7</a:t>
            </a:fld>
            <a:endParaRPr lang="en-US" dirty="0"/>
          </a:p>
        </p:txBody>
      </p:sp>
    </p:spTree>
    <p:extLst>
      <p:ext uri="{BB962C8B-B14F-4D97-AF65-F5344CB8AC3E}">
        <p14:creationId xmlns:p14="http://schemas.microsoft.com/office/powerpoint/2010/main" val="2176490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xit" presetSubtype="0" fill="hold" nodeType="withEffect">
                                  <p:stCondLst>
                                    <p:cond delay="50"/>
                                  </p:stCondLst>
                                  <p:childTnLst>
                                    <p:set>
                                      <p:cBhvr>
                                        <p:cTn id="8" dur="1" fill="hold">
                                          <p:stCondLst>
                                            <p:cond delay="0"/>
                                          </p:stCondLst>
                                        </p:cTn>
                                        <p:tgtEl>
                                          <p:spTgt spid="2"/>
                                        </p:tgtEl>
                                        <p:attrNameLst>
                                          <p:attrName>style.visibility</p:attrName>
                                        </p:attrNameLst>
                                      </p:cBhvr>
                                      <p:to>
                                        <p:strVal val="hidden"/>
                                      </p:to>
                                    </p:set>
                                  </p:childTnLst>
                                </p:cTn>
                              </p:par>
                            </p:childTnLst>
                          </p:cTn>
                        </p:par>
                        <p:par>
                          <p:cTn id="9" fill="hold" nodeType="afterGroup">
                            <p:stCondLst>
                              <p:cond delay="50"/>
                            </p:stCondLst>
                            <p:childTnLst>
                              <p:par>
                                <p:cTn id="10" presetID="1"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par>
                          <p:cTn id="12" fill="hold" nodeType="afterGroup">
                            <p:stCondLst>
                              <p:cond delay="50"/>
                            </p:stCondLst>
                            <p:childTnLst>
                              <p:par>
                                <p:cTn id="13" presetID="1" presetClass="exit" presetSubtype="0" fill="hold" nodeType="afterEffect">
                                  <p:stCondLst>
                                    <p:cond delay="50"/>
                                  </p:stCondLst>
                                  <p:childTnLst>
                                    <p:set>
                                      <p:cBhvr>
                                        <p:cTn id="14" dur="1" fill="hold">
                                          <p:stCondLst>
                                            <p:cond delay="0"/>
                                          </p:stCondLst>
                                        </p:cTn>
                                        <p:tgtEl>
                                          <p:spTgt spid="3"/>
                                        </p:tgtEl>
                                        <p:attrNameLst>
                                          <p:attrName>style.visibility</p:attrName>
                                        </p:attrNameLst>
                                      </p:cBhvr>
                                      <p:to>
                                        <p:strVal val="hidden"/>
                                      </p:to>
                                    </p:set>
                                  </p:childTnLst>
                                </p:cTn>
                              </p:par>
                            </p:childTnLst>
                          </p:cTn>
                        </p:par>
                        <p:par>
                          <p:cTn id="15" fill="hold" nodeType="afterGroup">
                            <p:stCondLst>
                              <p:cond delay="100"/>
                            </p:stCondLst>
                            <p:childTnLst>
                              <p:par>
                                <p:cTn id="16" presetID="1"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childTnLst>
                                </p:cTn>
                              </p:par>
                              <p:par>
                                <p:cTn id="18" presetID="1" presetClass="exit" presetSubtype="0" fill="hold" nodeType="withEffect">
                                  <p:stCondLst>
                                    <p:cond delay="50"/>
                                  </p:stCondLst>
                                  <p:childTnLst>
                                    <p:set>
                                      <p:cBhvr>
                                        <p:cTn id="19" dur="1" fill="hold">
                                          <p:stCondLst>
                                            <p:cond delay="0"/>
                                          </p:stCondLst>
                                        </p:cTn>
                                        <p:tgtEl>
                                          <p:spTgt spid="4"/>
                                        </p:tgtEl>
                                        <p:attrNameLst>
                                          <p:attrName>style.visibility</p:attrName>
                                        </p:attrNameLst>
                                      </p:cBhvr>
                                      <p:to>
                                        <p:strVal val="hidden"/>
                                      </p:to>
                                    </p:set>
                                  </p:childTnLst>
                                </p:cTn>
                              </p:par>
                            </p:childTnLst>
                          </p:cTn>
                        </p:par>
                        <p:par>
                          <p:cTn id="20" fill="hold" nodeType="afterGroup">
                            <p:stCondLst>
                              <p:cond delay="150"/>
                            </p:stCondLst>
                            <p:childTnLst>
                              <p:par>
                                <p:cTn id="21" presetID="1"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xit" presetSubtype="0" fill="hold" nodeType="withEffect">
                                  <p:stCondLst>
                                    <p:cond delay="50"/>
                                  </p:stCondLst>
                                  <p:childTnLst>
                                    <p:set>
                                      <p:cBhvr>
                                        <p:cTn id="24" dur="1" fill="hold">
                                          <p:stCondLst>
                                            <p:cond delay="0"/>
                                          </p:stCondLst>
                                        </p:cTn>
                                        <p:tgtEl>
                                          <p:spTgt spid="7"/>
                                        </p:tgtEl>
                                        <p:attrNameLst>
                                          <p:attrName>style.visibility</p:attrName>
                                        </p:attrNameLst>
                                      </p:cBhvr>
                                      <p:to>
                                        <p:strVal val="hidden"/>
                                      </p:to>
                                    </p:set>
                                  </p:childTnLst>
                                </p:cTn>
                              </p:par>
                            </p:childTnLst>
                          </p:cTn>
                        </p:par>
                        <p:par>
                          <p:cTn id="25" fill="hold" nodeType="afterGroup">
                            <p:stCondLst>
                              <p:cond delay="200"/>
                            </p:stCondLst>
                            <p:childTnLst>
                              <p:par>
                                <p:cTn id="26" presetID="1"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childTnLst>
                                </p:cTn>
                              </p:par>
                              <p:par>
                                <p:cTn id="28" presetID="1" presetClass="exit" presetSubtype="0" fill="hold" nodeType="withEffect">
                                  <p:stCondLst>
                                    <p:cond delay="50"/>
                                  </p:stCondLst>
                                  <p:childTnLst>
                                    <p:set>
                                      <p:cBhvr>
                                        <p:cTn id="29" dur="1" fill="hold">
                                          <p:stCondLst>
                                            <p:cond delay="0"/>
                                          </p:stCondLst>
                                        </p:cTn>
                                        <p:tgtEl>
                                          <p:spTgt spid="8"/>
                                        </p:tgtEl>
                                        <p:attrNameLst>
                                          <p:attrName>style.visibility</p:attrName>
                                        </p:attrNameLst>
                                      </p:cBhvr>
                                      <p:to>
                                        <p:strVal val="hidden"/>
                                      </p:to>
                                    </p:set>
                                  </p:childTnLst>
                                </p:cTn>
                              </p:par>
                            </p:childTnLst>
                          </p:cTn>
                        </p:par>
                        <p:par>
                          <p:cTn id="30" fill="hold" nodeType="afterGroup">
                            <p:stCondLst>
                              <p:cond delay="250"/>
                            </p:stCondLst>
                            <p:childTnLst>
                              <p:par>
                                <p:cTn id="31" presetID="1" presetClass="entr" presetSubtype="0" fill="hold" nodeType="after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xit" presetSubtype="0" fill="hold" nodeType="withEffect">
                                  <p:stCondLst>
                                    <p:cond delay="50"/>
                                  </p:stCondLst>
                                  <p:childTnLst>
                                    <p:set>
                                      <p:cBhvr>
                                        <p:cTn id="34" dur="1" fill="hold">
                                          <p:stCondLst>
                                            <p:cond delay="0"/>
                                          </p:stCondLst>
                                        </p:cTn>
                                        <p:tgtEl>
                                          <p:spTgt spid="9"/>
                                        </p:tgtEl>
                                        <p:attrNameLst>
                                          <p:attrName>style.visibility</p:attrName>
                                        </p:attrNameLst>
                                      </p:cBhvr>
                                      <p:to>
                                        <p:strVal val="hidden"/>
                                      </p:to>
                                    </p:set>
                                  </p:childTnLst>
                                </p:cTn>
                              </p:par>
                            </p:childTnLst>
                          </p:cTn>
                        </p:par>
                        <p:par>
                          <p:cTn id="35" fill="hold" nodeType="afterGroup">
                            <p:stCondLst>
                              <p:cond delay="300"/>
                            </p:stCondLst>
                            <p:childTnLst>
                              <p:par>
                                <p:cTn id="36" presetID="1" presetClass="entr" presetSubtype="0"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par>
                                <p:cTn id="38" presetID="1" presetClass="exit" presetSubtype="0" fill="hold" nodeType="withEffect">
                                  <p:stCondLst>
                                    <p:cond delay="50"/>
                                  </p:stCondLst>
                                  <p:childTnLst>
                                    <p:set>
                                      <p:cBhvr>
                                        <p:cTn id="39" dur="1" fill="hold">
                                          <p:stCondLst>
                                            <p:cond delay="0"/>
                                          </p:stCondLst>
                                        </p:cTn>
                                        <p:tgtEl>
                                          <p:spTgt spid="10"/>
                                        </p:tgtEl>
                                        <p:attrNameLst>
                                          <p:attrName>style.visibility</p:attrName>
                                        </p:attrNameLst>
                                      </p:cBhvr>
                                      <p:to>
                                        <p:strVal val="hidden"/>
                                      </p:to>
                                    </p:set>
                                  </p:childTnLst>
                                </p:cTn>
                              </p:par>
                            </p:childTnLst>
                          </p:cTn>
                        </p:par>
                        <p:par>
                          <p:cTn id="40" fill="hold" nodeType="afterGroup">
                            <p:stCondLst>
                              <p:cond delay="350"/>
                            </p:stCondLst>
                            <p:childTnLst>
                              <p:par>
                                <p:cTn id="41" presetID="1" presetClass="entr" presetSubtype="0"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xit" presetSubtype="0" fill="hold" nodeType="withEffect">
                                  <p:stCondLst>
                                    <p:cond delay="50"/>
                                  </p:stCondLst>
                                  <p:childTnLst>
                                    <p:set>
                                      <p:cBhvr>
                                        <p:cTn id="44" dur="1" fill="hold">
                                          <p:stCondLst>
                                            <p:cond delay="0"/>
                                          </p:stCondLst>
                                        </p:cTn>
                                        <p:tgtEl>
                                          <p:spTgt spid="11"/>
                                        </p:tgtEl>
                                        <p:attrNameLst>
                                          <p:attrName>style.visibility</p:attrName>
                                        </p:attrNameLst>
                                      </p:cBhvr>
                                      <p:to>
                                        <p:strVal val="hidden"/>
                                      </p:to>
                                    </p:set>
                                  </p:childTnLst>
                                </p:cTn>
                              </p:par>
                            </p:childTnLst>
                          </p:cTn>
                        </p:par>
                        <p:par>
                          <p:cTn id="45" fill="hold" nodeType="afterGroup">
                            <p:stCondLst>
                              <p:cond delay="400"/>
                            </p:stCondLst>
                            <p:childTnLst>
                              <p:par>
                                <p:cTn id="46" presetID="1" presetClass="entr" presetSubtype="0"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childTnLst>
                                </p:cTn>
                              </p:par>
                              <p:par>
                                <p:cTn id="48" presetID="1" presetClass="exit" presetSubtype="0" fill="hold" nodeType="withEffect">
                                  <p:stCondLst>
                                    <p:cond delay="50"/>
                                  </p:stCondLst>
                                  <p:childTnLst>
                                    <p:set>
                                      <p:cBhvr>
                                        <p:cTn id="49" dur="1" fill="hold">
                                          <p:stCondLst>
                                            <p:cond delay="0"/>
                                          </p:stCondLst>
                                        </p:cTn>
                                        <p:tgtEl>
                                          <p:spTgt spid="12"/>
                                        </p:tgtEl>
                                        <p:attrNameLst>
                                          <p:attrName>style.visibility</p:attrName>
                                        </p:attrNameLst>
                                      </p:cBhvr>
                                      <p:to>
                                        <p:strVal val="hidden"/>
                                      </p:to>
                                    </p:set>
                                  </p:childTnLst>
                                </p:cTn>
                              </p:par>
                            </p:childTnLst>
                          </p:cTn>
                        </p:par>
                        <p:par>
                          <p:cTn id="50" fill="hold" nodeType="afterGroup">
                            <p:stCondLst>
                              <p:cond delay="450"/>
                            </p:stCondLst>
                            <p:childTnLst>
                              <p:par>
                                <p:cTn id="51" presetID="1" presetClass="entr" presetSubtype="0" fill="hold" nodeType="after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par>
                                <p:cTn id="53" presetID="1" presetClass="exit" presetSubtype="0" fill="hold" nodeType="withEffect">
                                  <p:stCondLst>
                                    <p:cond delay="50"/>
                                  </p:stCondLst>
                                  <p:childTnLst>
                                    <p:set>
                                      <p:cBhvr>
                                        <p:cTn id="54" dur="1" fill="hold">
                                          <p:stCondLst>
                                            <p:cond delay="0"/>
                                          </p:stCondLst>
                                        </p:cTn>
                                        <p:tgtEl>
                                          <p:spTgt spid="13"/>
                                        </p:tgtEl>
                                        <p:attrNameLst>
                                          <p:attrName>style.visibility</p:attrName>
                                        </p:attrNameLst>
                                      </p:cBhvr>
                                      <p:to>
                                        <p:strVal val="hidden"/>
                                      </p:to>
                                    </p:set>
                                  </p:childTnLst>
                                </p:cTn>
                              </p:par>
                            </p:childTnLst>
                          </p:cTn>
                        </p:par>
                        <p:par>
                          <p:cTn id="55" fill="hold" nodeType="afterGroup">
                            <p:stCondLst>
                              <p:cond delay="500"/>
                            </p:stCondLst>
                            <p:childTnLst>
                              <p:par>
                                <p:cTn id="56" presetID="1" presetClass="entr" presetSubtype="0" fill="hold"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par>
                                <p:cTn id="58" presetID="1" presetClass="exit" presetSubtype="0" fill="hold" nodeType="withEffect">
                                  <p:stCondLst>
                                    <p:cond delay="50"/>
                                  </p:stCondLst>
                                  <p:childTnLst>
                                    <p:set>
                                      <p:cBhvr>
                                        <p:cTn id="59" dur="1" fill="hold">
                                          <p:stCondLst>
                                            <p:cond delay="0"/>
                                          </p:stCondLst>
                                        </p:cTn>
                                        <p:tgtEl>
                                          <p:spTgt spid="14"/>
                                        </p:tgtEl>
                                        <p:attrNameLst>
                                          <p:attrName>style.visibility</p:attrName>
                                        </p:attrNameLst>
                                      </p:cBhvr>
                                      <p:to>
                                        <p:strVal val="hidden"/>
                                      </p:to>
                                    </p:set>
                                  </p:childTnLst>
                                </p:cTn>
                              </p:par>
                            </p:childTnLst>
                          </p:cTn>
                        </p:par>
                        <p:par>
                          <p:cTn id="60" fill="hold" nodeType="afterGroup">
                            <p:stCondLst>
                              <p:cond delay="550"/>
                            </p:stCondLst>
                            <p:childTnLst>
                              <p:par>
                                <p:cTn id="61" presetID="1" presetClass="entr" presetSubtype="0" fill="hold" nodeType="after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par>
                                <p:cTn id="63" presetID="1" presetClass="exit" presetSubtype="0" fill="hold" nodeType="withEffect">
                                  <p:stCondLst>
                                    <p:cond delay="50"/>
                                  </p:stCondLst>
                                  <p:childTnLst>
                                    <p:set>
                                      <p:cBhvr>
                                        <p:cTn id="64" dur="1" fill="hold">
                                          <p:stCondLst>
                                            <p:cond delay="0"/>
                                          </p:stCondLst>
                                        </p:cTn>
                                        <p:tgtEl>
                                          <p:spTgt spid="15"/>
                                        </p:tgtEl>
                                        <p:attrNameLst>
                                          <p:attrName>style.visibility</p:attrName>
                                        </p:attrNameLst>
                                      </p:cBhvr>
                                      <p:to>
                                        <p:strVal val="hidden"/>
                                      </p:to>
                                    </p:set>
                                  </p:childTnLst>
                                </p:cTn>
                              </p:par>
                            </p:childTnLst>
                          </p:cTn>
                        </p:par>
                        <p:par>
                          <p:cTn id="65" fill="hold" nodeType="afterGroup">
                            <p:stCondLst>
                              <p:cond delay="600"/>
                            </p:stCondLst>
                            <p:childTnLst>
                              <p:par>
                                <p:cTn id="66" presetID="1" presetClass="entr" presetSubtype="0" fill="hold" nodeType="afterEffect">
                                  <p:stCondLst>
                                    <p:cond delay="0"/>
                                  </p:stCondLst>
                                  <p:childTnLst>
                                    <p:set>
                                      <p:cBhvr>
                                        <p:cTn id="67" dur="1" fill="hold">
                                          <p:stCondLst>
                                            <p:cond delay="0"/>
                                          </p:stCondLst>
                                        </p:cTn>
                                        <p:tgtEl>
                                          <p:spTgt spid="16"/>
                                        </p:tgtEl>
                                        <p:attrNameLst>
                                          <p:attrName>style.visibility</p:attrName>
                                        </p:attrNameLst>
                                      </p:cBhvr>
                                      <p:to>
                                        <p:strVal val="visible"/>
                                      </p:to>
                                    </p:set>
                                  </p:childTnLst>
                                </p:cTn>
                              </p:par>
                              <p:par>
                                <p:cTn id="68" presetID="1" presetClass="exit" presetSubtype="0" fill="hold" nodeType="withEffect">
                                  <p:stCondLst>
                                    <p:cond delay="50"/>
                                  </p:stCondLst>
                                  <p:childTnLst>
                                    <p:set>
                                      <p:cBhvr>
                                        <p:cTn id="69" dur="1" fill="hold">
                                          <p:stCondLst>
                                            <p:cond delay="0"/>
                                          </p:stCondLst>
                                        </p:cTn>
                                        <p:tgtEl>
                                          <p:spTgt spid="16"/>
                                        </p:tgtEl>
                                        <p:attrNameLst>
                                          <p:attrName>style.visibility</p:attrName>
                                        </p:attrNameLst>
                                      </p:cBhvr>
                                      <p:to>
                                        <p:strVal val="hidden"/>
                                      </p:to>
                                    </p:set>
                                  </p:childTnLst>
                                </p:cTn>
                              </p:par>
                            </p:childTnLst>
                          </p:cTn>
                        </p:par>
                        <p:par>
                          <p:cTn id="70" fill="hold" nodeType="afterGroup">
                            <p:stCondLst>
                              <p:cond delay="650"/>
                            </p:stCondLst>
                            <p:childTnLst>
                              <p:par>
                                <p:cTn id="71" presetID="1" presetClass="entr" presetSubtype="0" fill="hold" nodeType="afterEffect">
                                  <p:stCondLst>
                                    <p:cond delay="0"/>
                                  </p:stCondLst>
                                  <p:childTnLst>
                                    <p:set>
                                      <p:cBhvr>
                                        <p:cTn id="72" dur="1" fill="hold">
                                          <p:stCondLst>
                                            <p:cond delay="0"/>
                                          </p:stCondLst>
                                        </p:cTn>
                                        <p:tgtEl>
                                          <p:spTgt spid="17"/>
                                        </p:tgtEl>
                                        <p:attrNameLst>
                                          <p:attrName>style.visibility</p:attrName>
                                        </p:attrNameLst>
                                      </p:cBhvr>
                                      <p:to>
                                        <p:strVal val="visible"/>
                                      </p:to>
                                    </p:set>
                                  </p:childTnLst>
                                </p:cTn>
                              </p:par>
                              <p:par>
                                <p:cTn id="73" presetID="1" presetClass="exit" presetSubtype="0" fill="hold" nodeType="withEffect">
                                  <p:stCondLst>
                                    <p:cond delay="50"/>
                                  </p:stCondLst>
                                  <p:childTnLst>
                                    <p:set>
                                      <p:cBhvr>
                                        <p:cTn id="74" dur="1" fill="hold">
                                          <p:stCondLst>
                                            <p:cond delay="0"/>
                                          </p:stCondLst>
                                        </p:cTn>
                                        <p:tgtEl>
                                          <p:spTgt spid="17"/>
                                        </p:tgtEl>
                                        <p:attrNameLst>
                                          <p:attrName>style.visibility</p:attrName>
                                        </p:attrNameLst>
                                      </p:cBhvr>
                                      <p:to>
                                        <p:strVal val="hidden"/>
                                      </p:to>
                                    </p:set>
                                  </p:childTnLst>
                                </p:cTn>
                              </p:par>
                            </p:childTnLst>
                          </p:cTn>
                        </p:par>
                        <p:par>
                          <p:cTn id="75" fill="hold" nodeType="afterGroup">
                            <p:stCondLst>
                              <p:cond delay="700"/>
                            </p:stCondLst>
                            <p:childTnLst>
                              <p:par>
                                <p:cTn id="76" presetID="1" presetClass="entr" presetSubtype="0" fill="hold" nodeType="afterEffect">
                                  <p:stCondLst>
                                    <p:cond delay="0"/>
                                  </p:stCondLst>
                                  <p:childTnLst>
                                    <p:set>
                                      <p:cBhvr>
                                        <p:cTn id="7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p:txBody>
          <a:bodyPr/>
          <a:lstStyle/>
          <a:p>
            <a:r>
              <a:rPr lang="en-US" dirty="0" smtClean="0"/>
              <a:t>Why combine tomosynthesis and 2D images?</a:t>
            </a:r>
          </a:p>
        </p:txBody>
      </p:sp>
      <p:graphicFrame>
        <p:nvGraphicFramePr>
          <p:cNvPr id="3" name="Content Placeholder 2"/>
          <p:cNvGraphicFramePr>
            <a:graphicFrameLocks noGrp="1"/>
          </p:cNvGraphicFramePr>
          <p:nvPr>
            <p:ph sz="half" idx="1"/>
            <p:extLst/>
          </p:nvPr>
        </p:nvGraphicFramePr>
        <p:xfrm>
          <a:off x="350762" y="1329070"/>
          <a:ext cx="8448524" cy="5039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4"/>
          </p:nvPr>
        </p:nvSpPr>
        <p:spPr>
          <a:xfrm>
            <a:off x="8885381" y="6475385"/>
            <a:ext cx="258617" cy="362856"/>
          </a:xfrm>
        </p:spPr>
        <p:txBody>
          <a:bodyPr/>
          <a:lstStyle/>
          <a:p>
            <a:fld id="{6453F95C-7FA8-E048-BEDD-3F6B9882286F}" type="slidenum">
              <a:rPr lang="en-US" smtClean="0"/>
              <a:pPr/>
              <a:t>8</a:t>
            </a:fld>
            <a:endParaRPr lang="en-US" dirty="0"/>
          </a:p>
        </p:txBody>
      </p:sp>
    </p:spTree>
    <p:extLst>
      <p:ext uri="{BB962C8B-B14F-4D97-AF65-F5344CB8AC3E}">
        <p14:creationId xmlns:p14="http://schemas.microsoft.com/office/powerpoint/2010/main" val="1580969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p:txBody>
          <a:bodyPr>
            <a:noAutofit/>
          </a:bodyPr>
          <a:lstStyle/>
          <a:p>
            <a:pPr algn="l"/>
            <a:r>
              <a:rPr lang="en-US" sz="3200" dirty="0" smtClean="0">
                <a:solidFill>
                  <a:srgbClr val="002060"/>
                </a:solidFill>
                <a:latin typeface="+mj-lt"/>
                <a:cs typeface="+mj-cs"/>
              </a:rPr>
              <a:t>Genius</a:t>
            </a:r>
            <a:r>
              <a:rPr lang="en-US" sz="3200" baseline="30000" dirty="0" smtClean="0">
                <a:solidFill>
                  <a:srgbClr val="002060"/>
                </a:solidFill>
                <a:latin typeface="+mj-lt"/>
                <a:cs typeface="+mj-cs"/>
              </a:rPr>
              <a:t>™</a:t>
            </a:r>
            <a:r>
              <a:rPr lang="en-US" sz="3200" dirty="0" smtClean="0">
                <a:solidFill>
                  <a:srgbClr val="002060"/>
                </a:solidFill>
                <a:latin typeface="+mj-lt"/>
                <a:cs typeface="+mj-cs"/>
              </a:rPr>
              <a:t> 3D MAMMOGRAPHY</a:t>
            </a:r>
            <a:r>
              <a:rPr lang="en-US" sz="3200" baseline="30000" dirty="0" smtClean="0">
                <a:solidFill>
                  <a:srgbClr val="002060"/>
                </a:solidFill>
                <a:latin typeface="+mj-lt"/>
                <a:cs typeface="+mj-cs"/>
              </a:rPr>
              <a:t>™</a:t>
            </a:r>
            <a:r>
              <a:rPr lang="en-US" sz="3200" dirty="0" smtClean="0">
                <a:solidFill>
                  <a:srgbClr val="002060"/>
                </a:solidFill>
                <a:latin typeface="+mj-lt"/>
                <a:cs typeface="+mj-cs"/>
              </a:rPr>
              <a:t> exams</a:t>
            </a:r>
            <a:br>
              <a:rPr lang="en-US" sz="3200" dirty="0" smtClean="0">
                <a:solidFill>
                  <a:srgbClr val="002060"/>
                </a:solidFill>
                <a:latin typeface="+mj-lt"/>
                <a:cs typeface="+mj-cs"/>
              </a:rPr>
            </a:br>
            <a:r>
              <a:rPr lang="en-US" sz="3200" dirty="0" smtClean="0">
                <a:solidFill>
                  <a:srgbClr val="002060"/>
                </a:solidFill>
                <a:latin typeface="+mj-lt"/>
                <a:cs typeface="+mj-cs"/>
              </a:rPr>
              <a:t>improve clinical outcomes</a:t>
            </a:r>
            <a:endParaRPr lang="en-US" sz="3200" baseline="30000" dirty="0">
              <a:solidFill>
                <a:srgbClr val="002060"/>
              </a:solidFill>
              <a:latin typeface="+mj-lt"/>
              <a:cs typeface="+mj-cs"/>
            </a:endParaRPr>
          </a:p>
        </p:txBody>
      </p:sp>
      <p:sp>
        <p:nvSpPr>
          <p:cNvPr id="12" name="Rounded Rectangle 11"/>
          <p:cNvSpPr/>
          <p:nvPr/>
        </p:nvSpPr>
        <p:spPr>
          <a:xfrm>
            <a:off x="611349" y="1828800"/>
            <a:ext cx="2539575" cy="2973204"/>
          </a:xfrm>
          <a:prstGeom prst="roundRect">
            <a:avLst>
              <a:gd name="adj" fmla="val 7664"/>
            </a:avLst>
          </a:prstGeom>
          <a:solidFill>
            <a:schemeClr val="lt1">
              <a:alpha val="88000"/>
            </a:schemeClr>
          </a:solidFill>
          <a:ln>
            <a:solidFill>
              <a:schemeClr val="accent4">
                <a:lumMod val="60000"/>
                <a:lumOff val="40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eaLnBrk="0" hangingPunct="0">
              <a:lnSpc>
                <a:spcPct val="90000"/>
              </a:lnSpc>
              <a:spcAft>
                <a:spcPts val="600"/>
              </a:spcAft>
            </a:pPr>
            <a:endParaRPr lang="en-US" sz="2000" dirty="0" smtClean="0">
              <a:solidFill>
                <a:srgbClr val="193E6F"/>
              </a:solidFill>
              <a:latin typeface="Arial"/>
            </a:endParaRPr>
          </a:p>
          <a:p>
            <a:pPr algn="ctr" eaLnBrk="0" hangingPunct="0">
              <a:lnSpc>
                <a:spcPct val="90000"/>
              </a:lnSpc>
              <a:spcAft>
                <a:spcPts val="600"/>
              </a:spcAft>
            </a:pPr>
            <a:r>
              <a:rPr lang="en-US" sz="2400" b="1" dirty="0" smtClean="0">
                <a:solidFill>
                  <a:srgbClr val="193E6F"/>
                </a:solidFill>
                <a:latin typeface="Arial"/>
              </a:rPr>
              <a:t>Over </a:t>
            </a:r>
            <a:r>
              <a:rPr lang="en-US" sz="2400" b="1" dirty="0">
                <a:solidFill>
                  <a:srgbClr val="193E6F"/>
                </a:solidFill>
                <a:latin typeface="Arial"/>
              </a:rPr>
              <a:t>40% more invasive </a:t>
            </a:r>
            <a:r>
              <a:rPr lang="en-US" sz="2400" b="1" dirty="0" smtClean="0">
                <a:solidFill>
                  <a:srgbClr val="193E6F"/>
                </a:solidFill>
                <a:latin typeface="Arial"/>
              </a:rPr>
              <a:t>cancer detection </a:t>
            </a:r>
            <a:br>
              <a:rPr lang="en-US" sz="2400" b="1" dirty="0" smtClean="0">
                <a:solidFill>
                  <a:srgbClr val="193E6F"/>
                </a:solidFill>
                <a:latin typeface="Arial"/>
              </a:rPr>
            </a:br>
            <a:r>
              <a:rPr lang="en-US" sz="2400" dirty="0" smtClean="0">
                <a:solidFill>
                  <a:srgbClr val="193E6F"/>
                </a:solidFill>
                <a:latin typeface="Arial"/>
              </a:rPr>
              <a:t>versus 2D</a:t>
            </a:r>
            <a:r>
              <a:rPr lang="en-US" sz="2400" baseline="30000" dirty="0" smtClean="0">
                <a:solidFill>
                  <a:srgbClr val="193E6F"/>
                </a:solidFill>
                <a:latin typeface="Arial"/>
              </a:rPr>
              <a:t>2-7</a:t>
            </a:r>
            <a:endParaRPr lang="en-US" sz="2400" baseline="30000" dirty="0">
              <a:solidFill>
                <a:srgbClr val="193E6F"/>
              </a:solidFill>
              <a:latin typeface="Arial"/>
            </a:endParaRPr>
          </a:p>
        </p:txBody>
      </p:sp>
      <p:sp>
        <p:nvSpPr>
          <p:cNvPr id="14" name="Round Same Side Corner Rectangle 13"/>
          <p:cNvSpPr/>
          <p:nvPr/>
        </p:nvSpPr>
        <p:spPr>
          <a:xfrm>
            <a:off x="611349" y="1828800"/>
            <a:ext cx="2539575" cy="550485"/>
          </a:xfrm>
          <a:prstGeom prst="round2SameRect">
            <a:avLst>
              <a:gd name="adj1" fmla="val 30768"/>
              <a:gd name="adj2" fmla="val 0"/>
            </a:avLst>
          </a:prstGeom>
          <a:solidFill>
            <a:srgbClr val="173D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prstClr val="white"/>
                </a:solidFill>
                <a:latin typeface="Arial"/>
                <a:cs typeface="Arial"/>
              </a:rPr>
              <a:t>Earlier detection</a:t>
            </a:r>
            <a:endParaRPr lang="en-US" sz="1600" b="1" dirty="0">
              <a:solidFill>
                <a:prstClr val="white"/>
              </a:solidFill>
              <a:latin typeface="Arial"/>
              <a:cs typeface="Arial"/>
            </a:endParaRPr>
          </a:p>
        </p:txBody>
      </p:sp>
      <p:sp>
        <p:nvSpPr>
          <p:cNvPr id="15" name="Rounded Rectangle 14"/>
          <p:cNvSpPr/>
          <p:nvPr/>
        </p:nvSpPr>
        <p:spPr>
          <a:xfrm>
            <a:off x="3309241" y="1828800"/>
            <a:ext cx="2539575" cy="2973204"/>
          </a:xfrm>
          <a:prstGeom prst="roundRect">
            <a:avLst>
              <a:gd name="adj" fmla="val 7664"/>
            </a:avLst>
          </a:prstGeom>
          <a:solidFill>
            <a:schemeClr val="lt1">
              <a:alpha val="88000"/>
            </a:schemeClr>
          </a:solidFill>
          <a:ln>
            <a:solidFill>
              <a:schemeClr val="accent4">
                <a:lumMod val="60000"/>
                <a:lumOff val="40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eaLnBrk="0" hangingPunct="0">
              <a:lnSpc>
                <a:spcPct val="90000"/>
              </a:lnSpc>
              <a:spcAft>
                <a:spcPts val="600"/>
              </a:spcAft>
            </a:pPr>
            <a:r>
              <a:rPr lang="en-US" sz="2000" dirty="0">
                <a:solidFill>
                  <a:srgbClr val="193E6F"/>
                </a:solidFill>
                <a:latin typeface="Arial"/>
              </a:rPr>
              <a:t/>
            </a:r>
            <a:br>
              <a:rPr lang="en-US" sz="2000" dirty="0">
                <a:solidFill>
                  <a:srgbClr val="193E6F"/>
                </a:solidFill>
                <a:latin typeface="Arial"/>
              </a:rPr>
            </a:br>
            <a:r>
              <a:rPr lang="en-US" sz="2400" b="1" dirty="0" smtClean="0">
                <a:solidFill>
                  <a:srgbClr val="193E6F"/>
                </a:solidFill>
                <a:latin typeface="Arial"/>
              </a:rPr>
              <a:t>15-40% fewer recalls</a:t>
            </a:r>
            <a:r>
              <a:rPr lang="en-US" sz="2400" dirty="0" smtClean="0">
                <a:solidFill>
                  <a:srgbClr val="193E6F"/>
                </a:solidFill>
                <a:latin typeface="Arial"/>
              </a:rPr>
              <a:t> </a:t>
            </a:r>
            <a:r>
              <a:rPr lang="en-US" sz="2400" dirty="0">
                <a:solidFill>
                  <a:srgbClr val="193E6F"/>
                </a:solidFill>
                <a:latin typeface="Arial"/>
              </a:rPr>
              <a:t>depending on </a:t>
            </a:r>
            <a:r>
              <a:rPr lang="en-US" sz="2400" dirty="0" smtClean="0">
                <a:solidFill>
                  <a:srgbClr val="193E6F"/>
                </a:solidFill>
                <a:latin typeface="Arial"/>
              </a:rPr>
              <a:t>practices</a:t>
            </a:r>
            <a:r>
              <a:rPr lang="en-US" sz="2400" baseline="30000" dirty="0" smtClean="0">
                <a:solidFill>
                  <a:srgbClr val="193E6F"/>
                </a:solidFill>
                <a:latin typeface="Arial"/>
              </a:rPr>
              <a:t>2,5,8</a:t>
            </a:r>
            <a:endParaRPr lang="en-US" sz="2400" baseline="30000" dirty="0">
              <a:solidFill>
                <a:srgbClr val="193E6F"/>
              </a:solidFill>
              <a:latin typeface="Arial"/>
            </a:endParaRPr>
          </a:p>
        </p:txBody>
      </p:sp>
      <p:sp>
        <p:nvSpPr>
          <p:cNvPr id="17" name="Rounded Rectangle 16"/>
          <p:cNvSpPr/>
          <p:nvPr/>
        </p:nvSpPr>
        <p:spPr>
          <a:xfrm>
            <a:off x="6027728" y="1828800"/>
            <a:ext cx="2539575" cy="2973204"/>
          </a:xfrm>
          <a:prstGeom prst="roundRect">
            <a:avLst>
              <a:gd name="adj" fmla="val 7664"/>
            </a:avLst>
          </a:prstGeom>
          <a:solidFill>
            <a:schemeClr val="lt1">
              <a:alpha val="88000"/>
            </a:schemeClr>
          </a:solidFill>
          <a:ln>
            <a:solidFill>
              <a:schemeClr val="accent4">
                <a:lumMod val="60000"/>
                <a:lumOff val="40000"/>
              </a:schemeClr>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eaLnBrk="0" hangingPunct="0">
              <a:lnSpc>
                <a:spcPct val="90000"/>
              </a:lnSpc>
              <a:spcAft>
                <a:spcPts val="600"/>
              </a:spcAft>
            </a:pPr>
            <a:endParaRPr lang="en-US" sz="2000" dirty="0" smtClean="0">
              <a:solidFill>
                <a:srgbClr val="193E6F"/>
              </a:solidFill>
              <a:latin typeface="Arial"/>
            </a:endParaRPr>
          </a:p>
          <a:p>
            <a:pPr algn="ctr" eaLnBrk="0" hangingPunct="0">
              <a:lnSpc>
                <a:spcPct val="90000"/>
              </a:lnSpc>
              <a:spcAft>
                <a:spcPts val="600"/>
              </a:spcAft>
            </a:pPr>
            <a:r>
              <a:rPr lang="en-US" sz="2400" b="1" dirty="0" smtClean="0">
                <a:solidFill>
                  <a:srgbClr val="193E6F"/>
                </a:solidFill>
                <a:latin typeface="Arial"/>
              </a:rPr>
              <a:t>PPV increase of 49% for recalls</a:t>
            </a:r>
            <a:r>
              <a:rPr lang="en-US" sz="2400" dirty="0" smtClean="0">
                <a:solidFill>
                  <a:srgbClr val="193E6F"/>
                </a:solidFill>
                <a:latin typeface="Arial"/>
              </a:rPr>
              <a:t> and </a:t>
            </a:r>
            <a:r>
              <a:rPr lang="en-US" sz="2400" b="1" dirty="0" smtClean="0">
                <a:solidFill>
                  <a:srgbClr val="193E6F"/>
                </a:solidFill>
                <a:latin typeface="Arial"/>
              </a:rPr>
              <a:t>21% biopsies</a:t>
            </a:r>
            <a:r>
              <a:rPr lang="en-US" sz="2400" baseline="30000" dirty="0" smtClean="0">
                <a:solidFill>
                  <a:srgbClr val="193E6F"/>
                </a:solidFill>
                <a:latin typeface="Arial"/>
              </a:rPr>
              <a:t>2</a:t>
            </a:r>
            <a:endParaRPr lang="en-US" sz="2400" b="1" baseline="30000" dirty="0">
              <a:solidFill>
                <a:srgbClr val="193E6F"/>
              </a:solidFill>
              <a:latin typeface="Arial"/>
            </a:endParaRPr>
          </a:p>
        </p:txBody>
      </p:sp>
      <p:sp>
        <p:nvSpPr>
          <p:cNvPr id="21" name="Round Same Side Corner Rectangle 20"/>
          <p:cNvSpPr/>
          <p:nvPr/>
        </p:nvSpPr>
        <p:spPr>
          <a:xfrm>
            <a:off x="3309241" y="1828800"/>
            <a:ext cx="2539575" cy="550485"/>
          </a:xfrm>
          <a:prstGeom prst="round2SameRect">
            <a:avLst>
              <a:gd name="adj1" fmla="val 30768"/>
              <a:gd name="adj2" fmla="val 0"/>
            </a:avLst>
          </a:prstGeom>
          <a:solidFill>
            <a:srgbClr val="173D6F"/>
          </a:solidFill>
          <a:ln>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prstClr val="white"/>
                </a:solidFill>
                <a:latin typeface="Arial"/>
                <a:cs typeface="Arial"/>
              </a:rPr>
              <a:t>Reduced recalls</a:t>
            </a:r>
            <a:endParaRPr lang="en-US" sz="1600" b="1" dirty="0">
              <a:solidFill>
                <a:prstClr val="white"/>
              </a:solidFill>
              <a:latin typeface="Arial"/>
              <a:cs typeface="Arial"/>
            </a:endParaRPr>
          </a:p>
        </p:txBody>
      </p:sp>
      <p:sp>
        <p:nvSpPr>
          <p:cNvPr id="22" name="Round Same Side Corner Rectangle 21"/>
          <p:cNvSpPr/>
          <p:nvPr/>
        </p:nvSpPr>
        <p:spPr>
          <a:xfrm>
            <a:off x="6027728" y="1828800"/>
            <a:ext cx="2539575" cy="550485"/>
          </a:xfrm>
          <a:prstGeom prst="round2SameRect">
            <a:avLst>
              <a:gd name="adj1" fmla="val 30768"/>
              <a:gd name="adj2" fmla="val 0"/>
            </a:avLst>
          </a:prstGeom>
          <a:solidFill>
            <a:srgbClr val="173D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prstClr val="white"/>
                </a:solidFill>
                <a:latin typeface="Arial"/>
                <a:cs typeface="Arial"/>
              </a:rPr>
              <a:t>Improved efficiencies</a:t>
            </a:r>
            <a:endParaRPr lang="en-US" sz="1600" b="1" dirty="0">
              <a:solidFill>
                <a:prstClr val="white"/>
              </a:solidFill>
              <a:latin typeface="Arial"/>
              <a:cs typeface="Arial"/>
            </a:endParaRPr>
          </a:p>
        </p:txBody>
      </p:sp>
      <p:sp>
        <p:nvSpPr>
          <p:cNvPr id="4" name="Rectangle 3"/>
          <p:cNvSpPr/>
          <p:nvPr/>
        </p:nvSpPr>
        <p:spPr>
          <a:xfrm>
            <a:off x="611349" y="5865451"/>
            <a:ext cx="4779358" cy="477054"/>
          </a:xfrm>
          <a:prstGeom prst="rect">
            <a:avLst/>
          </a:prstGeom>
        </p:spPr>
        <p:txBody>
          <a:bodyPr wrap="square">
            <a:spAutoFit/>
          </a:bodyPr>
          <a:lstStyle/>
          <a:p>
            <a:pPr lvl="0"/>
            <a:r>
              <a:rPr lang="en-US" sz="1200" dirty="0" smtClean="0">
                <a:solidFill>
                  <a:srgbClr val="002060"/>
                </a:solidFill>
              </a:rPr>
              <a:t>Study exclusively used the Hologic Selenia Dimensions system.    Results are not applicable to other breast tomosynthesis systems. </a:t>
            </a:r>
            <a:endParaRPr lang="en-US" sz="1200" dirty="0">
              <a:solidFill>
                <a:srgbClr val="002060"/>
              </a:solidFill>
            </a:endParaRPr>
          </a:p>
        </p:txBody>
      </p:sp>
      <p:sp>
        <p:nvSpPr>
          <p:cNvPr id="2" name="Slide Number Placeholder 1"/>
          <p:cNvSpPr>
            <a:spLocks noGrp="1"/>
          </p:cNvSpPr>
          <p:nvPr>
            <p:ph type="sldNum" sz="quarter" idx="4"/>
          </p:nvPr>
        </p:nvSpPr>
        <p:spPr/>
        <p:txBody>
          <a:bodyPr/>
          <a:lstStyle/>
          <a:p>
            <a:pPr algn="ctr"/>
            <a:fld id="{6453F95C-7FA8-E048-BEDD-3F6B9882286F}" type="slidenum">
              <a:rPr lang="en-US" smtClean="0"/>
              <a:pPr algn="ctr"/>
              <a:t>9</a:t>
            </a:fld>
            <a:endParaRPr lang="en-US" dirty="0"/>
          </a:p>
        </p:txBody>
      </p:sp>
    </p:spTree>
    <p:extLst>
      <p:ext uri="{BB962C8B-B14F-4D97-AF65-F5344CB8AC3E}">
        <p14:creationId xmlns:p14="http://schemas.microsoft.com/office/powerpoint/2010/main" val="1528683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Hologic White">
  <a:themeElements>
    <a:clrScheme name="HOLOGIC NEW BRANDING 2014">
      <a:dk1>
        <a:srgbClr val="000000"/>
      </a:dk1>
      <a:lt1>
        <a:sysClr val="window" lastClr="FFFFFF"/>
      </a:lt1>
      <a:dk2>
        <a:srgbClr val="131F6B"/>
      </a:dk2>
      <a:lt2>
        <a:srgbClr val="008542"/>
      </a:lt2>
      <a:accent1>
        <a:srgbClr val="131F6B"/>
      </a:accent1>
      <a:accent2>
        <a:srgbClr val="E15800"/>
      </a:accent2>
      <a:accent3>
        <a:srgbClr val="ED2939"/>
      </a:accent3>
      <a:accent4>
        <a:srgbClr val="00AAE6"/>
      </a:accent4>
      <a:accent5>
        <a:srgbClr val="FFDD00"/>
      </a:accent5>
      <a:accent6>
        <a:srgbClr val="C226B9"/>
      </a:accent6>
      <a:hlink>
        <a:srgbClr val="C226B9"/>
      </a:hlink>
      <a:folHlink>
        <a:srgbClr val="131F6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7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9525" cmpd="sng">
          <a:solidFill>
            <a:schemeClr val="tx1">
              <a:lumMod val="50000"/>
              <a:lumOff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Hologic Dark">
  <a:themeElements>
    <a:clrScheme name="HOLOGIC NEW BRANDING 2014">
      <a:dk1>
        <a:srgbClr val="000000"/>
      </a:dk1>
      <a:lt1>
        <a:sysClr val="window" lastClr="FFFFFF"/>
      </a:lt1>
      <a:dk2>
        <a:srgbClr val="131F6B"/>
      </a:dk2>
      <a:lt2>
        <a:srgbClr val="008542"/>
      </a:lt2>
      <a:accent1>
        <a:srgbClr val="131F6B"/>
      </a:accent1>
      <a:accent2>
        <a:srgbClr val="E15800"/>
      </a:accent2>
      <a:accent3>
        <a:srgbClr val="ED2939"/>
      </a:accent3>
      <a:accent4>
        <a:srgbClr val="00AAE6"/>
      </a:accent4>
      <a:accent5>
        <a:srgbClr val="FFDD00"/>
      </a:accent5>
      <a:accent6>
        <a:srgbClr val="C226B9"/>
      </a:accent6>
      <a:hlink>
        <a:srgbClr val="C226B9"/>
      </a:hlink>
      <a:folHlink>
        <a:srgbClr val="131F6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7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9525" cmpd="sng">
          <a:solidFill>
            <a:schemeClr val="tx1">
              <a:lumMod val="50000"/>
              <a:lumOff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orporate_Template_NEW_sm2">
  <a:themeElements>
    <a:clrScheme name="Custom 13">
      <a:dk1>
        <a:srgbClr val="323232"/>
      </a:dk1>
      <a:lt1>
        <a:sysClr val="window" lastClr="FFFFFF"/>
      </a:lt1>
      <a:dk2>
        <a:srgbClr val="1A206D"/>
      </a:dk2>
      <a:lt2>
        <a:srgbClr val="747678"/>
      </a:lt2>
      <a:accent1>
        <a:srgbClr val="262A81"/>
      </a:accent1>
      <a:accent2>
        <a:srgbClr val="00B5EF"/>
      </a:accent2>
      <a:accent3>
        <a:srgbClr val="61BB46"/>
      </a:accent3>
      <a:accent4>
        <a:srgbClr val="5F6369"/>
      </a:accent4>
      <a:accent5>
        <a:srgbClr val="529535"/>
      </a:accent5>
      <a:accent6>
        <a:srgbClr val="0AA9E0"/>
      </a:accent6>
      <a:hlink>
        <a:srgbClr val="0088CE"/>
      </a:hlink>
      <a:folHlink>
        <a:srgbClr val="00B5E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b681c5092aa4a198be240f78819af25 xmlns="c4936dee-e3be-4c87-aad7-062d9ee6894e">
      <Terms xmlns="http://schemas.microsoft.com/office/infopath/2007/PartnerControls"/>
    </lb681c5092aa4a198be240f78819af25>
    <Source xmlns="http://schemas.microsoft.com/sharepoint/v3/fields" xsi:nil="true"/>
    <TaxCatchAll xmlns="adf3feb3-9eba-4f1c-83a8-b718d622ef7f"/>
  </documentManagement>
</p:properties>
</file>

<file path=customXml/item2.xml><?xml version="1.0" encoding="utf-8"?>
<?mso-contentType ?>
<spe:Receivers xmlns:spe="http://schemas.microsoft.com/sharepoint/events"/>
</file>

<file path=customXml/item3.xml><?xml version="1.0" encoding="utf-8"?>
<ct:contentTypeSchema xmlns:ct="http://schemas.microsoft.com/office/2006/metadata/contentType" xmlns:ma="http://schemas.microsoft.com/office/2006/metadata/properties/metaAttributes" ct:_="" ma:_="" ma:contentTypeName="Document" ma:contentTypeID="0x01010053C75A9D7043BB4E92ABA3B94BC1B79C" ma:contentTypeVersion="16" ma:contentTypeDescription="Create a new document." ma:contentTypeScope="" ma:versionID="83299f2aa373400ab29a49b13677f716">
  <xsd:schema xmlns:xsd="http://www.w3.org/2001/XMLSchema" xmlns:xs="http://www.w3.org/2001/XMLSchema" xmlns:p="http://schemas.microsoft.com/office/2006/metadata/properties" xmlns:ns3="c4936dee-e3be-4c87-aad7-062d9ee6894e" xmlns:ns4="adf3feb3-9eba-4f1c-83a8-b718d622ef7f" xmlns:ns5="http://schemas.microsoft.com/sharepoint/v3/fields" targetNamespace="http://schemas.microsoft.com/office/2006/metadata/properties" ma:root="true" ma:fieldsID="909ca7478716bb20e7e1a27eeb379b47" ns3:_="" ns4:_="" ns5:_="">
    <xsd:import namespace="c4936dee-e3be-4c87-aad7-062d9ee6894e"/>
    <xsd:import namespace="adf3feb3-9eba-4f1c-83a8-b718d622ef7f"/>
    <xsd:import namespace="http://schemas.microsoft.com/sharepoint/v3/fields"/>
    <xsd:element name="properties">
      <xsd:complexType>
        <xsd:sequence>
          <xsd:element name="documentManagement">
            <xsd:complexType>
              <xsd:all>
                <xsd:element ref="ns3:lb681c5092aa4a198be240f78819af25" minOccurs="0"/>
                <xsd:element ref="ns4:TaxCatchAll" minOccurs="0"/>
                <xsd:element ref="ns5:Source" minOccurs="0"/>
                <xsd:element ref="ns4:_dlc_DocId" minOccurs="0"/>
                <xsd:element ref="ns4:_dlc_DocIdUrl" minOccurs="0"/>
                <xsd:element ref="ns4: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36dee-e3be-4c87-aad7-062d9ee6894e" elementFormDefault="qualified">
    <xsd:import namespace="http://schemas.microsoft.com/office/2006/documentManagement/types"/>
    <xsd:import namespace="http://schemas.microsoft.com/office/infopath/2007/PartnerControls"/>
    <xsd:element name="lb681c5092aa4a198be240f78819af25" ma:index="9" nillable="true" ma:taxonomy="true" ma:internalName="lb681c5092aa4a198be240f78819af25" ma:taxonomyFieldName="Corporate_x0020_Marketing_x0020_Functional_x0020_Area" ma:displayName="Corporate Marketing Functional Area" ma:readOnly="false" ma:default="" ma:fieldId="{5b681c50-92aa-4a19-8be2-40f78819af25}" ma:sspId="7b8d7fc5-2666-4949-be55-8420c33812d4" ma:termSetId="65339f6a-7f79-4b67-b6fa-1e5c49470497"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df3feb3-9eba-4f1c-83a8-b718d622ef7f"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29c88048-1411-4bdf-a649-650c288848df}" ma:internalName="TaxCatchAll" ma:showField="CatchAllData" ma:web="adf3feb3-9eba-4f1c-83a8-b718d622ef7f">
      <xsd:complexType>
        <xsd:complexContent>
          <xsd:extension base="dms:MultiChoiceLookup">
            <xsd:sequence>
              <xsd:element name="Value" type="dms:Lookup" maxOccurs="unbounded" minOccurs="0" nillable="true"/>
            </xsd:sequence>
          </xsd:extension>
        </xsd:complexContent>
      </xsd:complexType>
    </xsd:element>
    <xsd:element name="_dlc_DocId" ma:index="12" nillable="true" ma:displayName="Document ID Value" ma:description="The value of the document ID assigned to this item." ma:internalName="_dlc_DocId" ma:readOnly="true">
      <xsd:simpleType>
        <xsd:restriction base="dms:Text"/>
      </xsd:simpleType>
    </xsd:element>
    <xsd:element name="_dlc_DocIdUrl" ma:index="1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4"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Source" ma:index="11" nillable="true" ma:displayName="Source" ma:description="References to resources from which this resource was derived" ma:internalName="Source" ma:readOnly="fals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02A26BF-4060-4A98-A48E-4EDA01DD9CD1}">
  <ds:schemaRefs>
    <ds:schemaRef ds:uri="http://schemas.openxmlformats.org/package/2006/metadata/core-properties"/>
    <ds:schemaRef ds:uri="c4936dee-e3be-4c87-aad7-062d9ee6894e"/>
    <ds:schemaRef ds:uri="http://purl.org/dc/dcmitype/"/>
    <ds:schemaRef ds:uri="http://purl.org/dc/terms/"/>
    <ds:schemaRef ds:uri="http://purl.org/dc/elements/1.1/"/>
    <ds:schemaRef ds:uri="http://www.w3.org/XML/1998/namespace"/>
    <ds:schemaRef ds:uri="adf3feb3-9eba-4f1c-83a8-b718d622ef7f"/>
    <ds:schemaRef ds:uri="http://schemas.microsoft.com/office/2006/documentManagement/types"/>
    <ds:schemaRef ds:uri="http://schemas.microsoft.com/sharepoint/v3/fields"/>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BB7B11F2-A5C6-47A3-9F6F-5351986C39E8}">
  <ds:schemaRefs>
    <ds:schemaRef ds:uri="http://schemas.microsoft.com/sharepoint/events"/>
  </ds:schemaRefs>
</ds:datastoreItem>
</file>

<file path=customXml/itemProps3.xml><?xml version="1.0" encoding="utf-8"?>
<ds:datastoreItem xmlns:ds="http://schemas.openxmlformats.org/officeDocument/2006/customXml" ds:itemID="{4DE46DAA-1AD2-40CF-B097-EF00E3FE7C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36dee-e3be-4c87-aad7-062d9ee6894e"/>
    <ds:schemaRef ds:uri="adf3feb3-9eba-4f1c-83a8-b718d622ef7f"/>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8FC0ACAB-B6F3-47C4-9A1B-4C29557AF75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8781</TotalTime>
  <Words>4415</Words>
  <Application>Microsoft Office PowerPoint</Application>
  <PresentationFormat>On-screen Show (4:3)</PresentationFormat>
  <Paragraphs>515</Paragraphs>
  <Slides>49</Slides>
  <Notes>49</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49</vt:i4>
      </vt:variant>
    </vt:vector>
  </HeadingPairs>
  <TitlesOfParts>
    <vt:vector size="58" baseType="lpstr">
      <vt:lpstr>ＭＳ Ｐゴシック</vt:lpstr>
      <vt:lpstr>Arial</vt:lpstr>
      <vt:lpstr>Arial Narrow</vt:lpstr>
      <vt:lpstr>Calibri</vt:lpstr>
      <vt:lpstr>Calisto MT</vt:lpstr>
      <vt:lpstr>Cambria Math</vt:lpstr>
      <vt:lpstr>Hologic White</vt:lpstr>
      <vt:lpstr>Hologic Dark</vt:lpstr>
      <vt:lpstr>Corporate_Template_NEW_sm2</vt:lpstr>
      <vt:lpstr>Breast Tomosynthesis and Hologic Genius™ 3D MAMMOGRAPHY™ exams</vt:lpstr>
      <vt:lpstr>Terminology</vt:lpstr>
      <vt:lpstr>Overview</vt:lpstr>
      <vt:lpstr>Challenges of conventional mammography</vt:lpstr>
      <vt:lpstr>2D FFDM imaging</vt:lpstr>
      <vt:lpstr>Breast Tomosynthesis Improves Visibility by Reducing Tissue Superimposition </vt:lpstr>
      <vt:lpstr>3D MAMMOGRAPHY™ exam          Principle of Operation</vt:lpstr>
      <vt:lpstr>Why combine tomosynthesis and 2D images?</vt:lpstr>
      <vt:lpstr>Genius™ 3D MAMMOGRAPHY™ exams improve clinical outcomes</vt:lpstr>
      <vt:lpstr>A landmark study in JAMA – June 2014</vt:lpstr>
      <vt:lpstr>A landmark study in JAMA – June 2014</vt:lpstr>
      <vt:lpstr>Benefits of a Genius™ 3D MAMMOGRAPHY™ Exam*</vt:lpstr>
      <vt:lpstr>PowerPoint Presentation</vt:lpstr>
      <vt:lpstr>Image Acquisition:  Two methods </vt:lpstr>
      <vt:lpstr>PowerPoint Presentation</vt:lpstr>
      <vt:lpstr>PowerPoint Presentation</vt:lpstr>
      <vt:lpstr>Hologic low dose 3D MAMMOGRAPHY™ exam (TomoHD mode)</vt:lpstr>
      <vt:lpstr>Hologic C-View™ software:  generated 2D image</vt:lpstr>
      <vt:lpstr>Generating 2D images</vt:lpstr>
      <vt:lpstr>Generating 2D Images</vt:lpstr>
      <vt:lpstr>C-View™ 2D Image Attributes</vt:lpstr>
      <vt:lpstr>Clinical Performance:  Low dose Genius™ 3D MAMMOGRAPHY™ exam vs. 2D alone1, 12-13 </vt:lpstr>
      <vt:lpstr>C-View™ 2D Image Uses</vt:lpstr>
      <vt:lpstr>Image Comparison</vt:lpstr>
      <vt:lpstr>Image Comparison</vt:lpstr>
      <vt:lpstr>Summary:  Low dose Genius™ 3D MAMMOGRAPHY™ exam1</vt:lpstr>
      <vt:lpstr>PowerPoint Presentation</vt:lpstr>
      <vt:lpstr>Combo Mode</vt:lpstr>
      <vt:lpstr>Positioning &amp; Compression for  Combo Mode examination</vt:lpstr>
      <vt:lpstr>Clinical image review</vt:lpstr>
      <vt:lpstr> Clinical Study:  Cancer Case 1</vt:lpstr>
      <vt:lpstr>PowerPoint Presentation</vt:lpstr>
      <vt:lpstr>PowerPoint Presentation</vt:lpstr>
      <vt:lpstr>PowerPoint Presentation</vt:lpstr>
      <vt:lpstr> Clinical Study:  Cancer Case 2</vt:lpstr>
      <vt:lpstr>PowerPoint Presentation</vt:lpstr>
      <vt:lpstr>PowerPoint Presentation</vt:lpstr>
      <vt:lpstr>PowerPoint Presentation</vt:lpstr>
      <vt:lpstr>PowerPoint Presentation</vt:lpstr>
      <vt:lpstr> Clinical Study:  Cancer Case 3</vt:lpstr>
      <vt:lpstr>PowerPoint Presentation</vt:lpstr>
      <vt:lpstr>PowerPoint Presentation</vt:lpstr>
      <vt:lpstr>PowerPoint Presentation</vt:lpstr>
      <vt:lpstr>PowerPoint Presentation</vt:lpstr>
      <vt:lpstr> Clinical Study:    Superimposition of Tissues – Case 1</vt:lpstr>
      <vt:lpstr>PowerPoint Presentation</vt:lpstr>
      <vt:lpstr>PowerPoint Presentation</vt:lpstr>
      <vt:lpstr>The Future of Breast Imaging</vt:lpstr>
      <vt:lpstr>Additional publication information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K. Squeri</dc:creator>
  <cp:lastModifiedBy>Adcox,  Marcy</cp:lastModifiedBy>
  <cp:revision>143</cp:revision>
  <cp:lastPrinted>2016-05-31T17:52:05Z</cp:lastPrinted>
  <dcterms:created xsi:type="dcterms:W3CDTF">2014-09-03T19:30:08Z</dcterms:created>
  <dcterms:modified xsi:type="dcterms:W3CDTF">2016-06-06T15:17:03Z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0x01010053C75A9D7043BB4E92ABA3B94BC1B79C</vt:lpwstr>
  </property>
</Properties>
</file>